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8" r:id="rId5"/>
    <p:sldId id="256" r:id="rId6"/>
    <p:sldId id="257" r:id="rId7"/>
    <p:sldId id="267" r:id="rId8"/>
    <p:sldId id="260" r:id="rId9"/>
    <p:sldId id="261" r:id="rId10"/>
    <p:sldId id="262" r:id="rId11"/>
    <p:sldId id="258" r:id="rId12"/>
    <p:sldId id="259" r:id="rId13"/>
    <p:sldId id="263" r:id="rId14"/>
    <p:sldId id="264" r:id="rId15"/>
    <p:sldId id="269" r:id="rId16"/>
    <p:sldId id="265" r:id="rId17"/>
    <p:sldId id="266" r:id="rId18"/>
    <p:sldId id="270" r:id="rId19"/>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8C847-9770-513B-ECB8-C12656272AC9}" v="15" dt="2026-01-27T00:14:46.943"/>
    <p1510:client id="{A2304B60-2489-0300-949F-A4C197F83F1F}" v="36" dt="2026-01-26T23:48:47.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97" autoAdjust="0"/>
  </p:normalViewPr>
  <p:slideViewPr>
    <p:cSldViewPr snapToGrid="0">
      <p:cViewPr varScale="1">
        <p:scale>
          <a:sx n="54" d="100"/>
          <a:sy n="54" d="100"/>
        </p:scale>
        <p:origin x="178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田辺あゆみ" userId="S::6312ayumi.go_edu-niigata.ed.jp#ext#@ksyoukyouken.onmicrosoft.com::f88a5185-a85b-408b-94e4-a9fdd97d11dc" providerId="AD" clId="Web-{A2304B60-2489-0300-949F-A4C197F83F1F}"/>
    <pc:docChg chg="modSld">
      <pc:chgData name="田辺あゆみ" userId="S::6312ayumi.go_edu-niigata.ed.jp#ext#@ksyoukyouken.onmicrosoft.com::f88a5185-a85b-408b-94e4-a9fdd97d11dc" providerId="AD" clId="Web-{A2304B60-2489-0300-949F-A4C197F83F1F}" dt="2026-01-26T23:48:47.656" v="33" actId="20577"/>
      <pc:docMkLst>
        <pc:docMk/>
      </pc:docMkLst>
      <pc:sldChg chg="modSp">
        <pc:chgData name="田辺あゆみ" userId="S::6312ayumi.go_edu-niigata.ed.jp#ext#@ksyoukyouken.onmicrosoft.com::f88a5185-a85b-408b-94e4-a9fdd97d11dc" providerId="AD" clId="Web-{A2304B60-2489-0300-949F-A4C197F83F1F}" dt="2026-01-26T23:45:31.764" v="6" actId="20577"/>
        <pc:sldMkLst>
          <pc:docMk/>
          <pc:sldMk cId="2583688945" sldId="261"/>
        </pc:sldMkLst>
        <pc:spChg chg="mod">
          <ac:chgData name="田辺あゆみ" userId="S::6312ayumi.go_edu-niigata.ed.jp#ext#@ksyoukyouken.onmicrosoft.com::f88a5185-a85b-408b-94e4-a9fdd97d11dc" providerId="AD" clId="Web-{A2304B60-2489-0300-949F-A4C197F83F1F}" dt="2026-01-26T23:45:31.764" v="6" actId="20577"/>
          <ac:spMkLst>
            <pc:docMk/>
            <pc:sldMk cId="2583688945" sldId="261"/>
            <ac:spMk id="11" creationId="{3D6BB218-237F-58AC-5A60-350419510AE3}"/>
          </ac:spMkLst>
        </pc:spChg>
      </pc:sldChg>
      <pc:sldChg chg="modSp">
        <pc:chgData name="田辺あゆみ" userId="S::6312ayumi.go_edu-niigata.ed.jp#ext#@ksyoukyouken.onmicrosoft.com::f88a5185-a85b-408b-94e4-a9fdd97d11dc" providerId="AD" clId="Web-{A2304B60-2489-0300-949F-A4C197F83F1F}" dt="2026-01-26T23:48:47.656" v="33" actId="20577"/>
        <pc:sldMkLst>
          <pc:docMk/>
          <pc:sldMk cId="2111016031" sldId="263"/>
        </pc:sldMkLst>
        <pc:spChg chg="mod ord">
          <ac:chgData name="田辺あゆみ" userId="S::6312ayumi.go_edu-niigata.ed.jp#ext#@ksyoukyouken.onmicrosoft.com::f88a5185-a85b-408b-94e4-a9fdd97d11dc" providerId="AD" clId="Web-{A2304B60-2489-0300-949F-A4C197F83F1F}" dt="2026-01-26T23:48:47.656" v="33" actId="20577"/>
          <ac:spMkLst>
            <pc:docMk/>
            <pc:sldMk cId="2111016031" sldId="263"/>
            <ac:spMk id="3" creationId="{606F81C1-D8A0-EEE9-2C5C-B07232898091}"/>
          </ac:spMkLst>
        </pc:spChg>
      </pc:sldChg>
      <pc:sldChg chg="modSp">
        <pc:chgData name="田辺あゆみ" userId="S::6312ayumi.go_edu-niigata.ed.jp#ext#@ksyoukyouken.onmicrosoft.com::f88a5185-a85b-408b-94e4-a9fdd97d11dc" providerId="AD" clId="Web-{A2304B60-2489-0300-949F-A4C197F83F1F}" dt="2026-01-26T23:44:40.873" v="1" actId="1076"/>
        <pc:sldMkLst>
          <pc:docMk/>
          <pc:sldMk cId="3222153565" sldId="265"/>
        </pc:sldMkLst>
        <pc:spChg chg="mod">
          <ac:chgData name="田辺あゆみ" userId="S::6312ayumi.go_edu-niigata.ed.jp#ext#@ksyoukyouken.onmicrosoft.com::f88a5185-a85b-408b-94e4-a9fdd97d11dc" providerId="AD" clId="Web-{A2304B60-2489-0300-949F-A4C197F83F1F}" dt="2026-01-26T23:44:40.873" v="1" actId="1076"/>
          <ac:spMkLst>
            <pc:docMk/>
            <pc:sldMk cId="3222153565" sldId="265"/>
            <ac:spMk id="20" creationId="{4AD40BC0-8522-ACD7-BE36-CBCB131AAE39}"/>
          </ac:spMkLst>
        </pc:spChg>
      </pc:sldChg>
    </pc:docChg>
  </pc:docChgLst>
  <pc:docChgLst>
    <pc:chgData name="田辺あゆみ" userId="S::6312ayumi.go_edu-niigata.ed.jp#ext#@ksyoukyouken.onmicrosoft.com::f88a5185-a85b-408b-94e4-a9fdd97d11dc" providerId="AD" clId="Web-{39D8C847-9770-513B-ECB8-C12656272AC9}"/>
    <pc:docChg chg="modSld">
      <pc:chgData name="田辺あゆみ" userId="S::6312ayumi.go_edu-niigata.ed.jp#ext#@ksyoukyouken.onmicrosoft.com::f88a5185-a85b-408b-94e4-a9fdd97d11dc" providerId="AD" clId="Web-{39D8C847-9770-513B-ECB8-C12656272AC9}" dt="2026-01-27T00:14:46.709" v="11" actId="20577"/>
      <pc:docMkLst>
        <pc:docMk/>
      </pc:docMkLst>
      <pc:sldChg chg="modSp">
        <pc:chgData name="田辺あゆみ" userId="S::6312ayumi.go_edu-niigata.ed.jp#ext#@ksyoukyouken.onmicrosoft.com::f88a5185-a85b-408b-94e4-a9fdd97d11dc" providerId="AD" clId="Web-{39D8C847-9770-513B-ECB8-C12656272AC9}" dt="2026-01-27T00:14:46.709" v="11" actId="20577"/>
        <pc:sldMkLst>
          <pc:docMk/>
          <pc:sldMk cId="3222153565" sldId="265"/>
        </pc:sldMkLst>
        <pc:spChg chg="mod">
          <ac:chgData name="田辺あゆみ" userId="S::6312ayumi.go_edu-niigata.ed.jp#ext#@ksyoukyouken.onmicrosoft.com::f88a5185-a85b-408b-94e4-a9fdd97d11dc" providerId="AD" clId="Web-{39D8C847-9770-513B-ECB8-C12656272AC9}" dt="2026-01-27T00:14:46.709" v="11" actId="20577"/>
          <ac:spMkLst>
            <pc:docMk/>
            <pc:sldMk cId="3222153565" sldId="265"/>
            <ac:spMk id="5" creationId="{9A0609C5-3515-DD64-2245-788C8AADCD4D}"/>
          </ac:spMkLst>
        </pc:spChg>
        <pc:spChg chg="mod">
          <ac:chgData name="田辺あゆみ" userId="S::6312ayumi.go_edu-niigata.ed.jp#ext#@ksyoukyouken.onmicrosoft.com::f88a5185-a85b-408b-94e4-a9fdd97d11dc" providerId="AD" clId="Web-{39D8C847-9770-513B-ECB8-C12656272AC9}" dt="2026-01-27T00:14:20.318" v="8" actId="1076"/>
          <ac:spMkLst>
            <pc:docMk/>
            <pc:sldMk cId="3222153565" sldId="265"/>
            <ac:spMk id="13" creationId="{CD54E01F-6FEE-821F-FC03-ABA81B3A5AD9}"/>
          </ac:spMkLst>
        </pc:spChg>
        <pc:spChg chg="mod">
          <ac:chgData name="田辺あゆみ" userId="S::6312ayumi.go_edu-niigata.ed.jp#ext#@ksyoukyouken.onmicrosoft.com::f88a5185-a85b-408b-94e4-a9fdd97d11dc" providerId="AD" clId="Web-{39D8C847-9770-513B-ECB8-C12656272AC9}" dt="2026-01-27T00:13:19.443" v="3" actId="14100"/>
          <ac:spMkLst>
            <pc:docMk/>
            <pc:sldMk cId="3222153565" sldId="265"/>
            <ac:spMk id="20" creationId="{4AD40BC0-8522-ACD7-BE36-CBCB131AAE39}"/>
          </ac:spMkLst>
        </pc:spChg>
      </pc:sldChg>
    </pc:docChg>
  </pc:docChgLst>
  <pc:docChgLst>
    <pc:chgData name="雅義 雅義" userId="0076f3d29358b81d" providerId="LiveId" clId="{5EC30B30-B2D1-4C86-8C2E-72022F539CA3}"/>
    <pc:docChg chg="modSld">
      <pc:chgData name="雅義 雅義" userId="0076f3d29358b81d" providerId="LiveId" clId="{5EC30B30-B2D1-4C86-8C2E-72022F539CA3}" dt="2026-01-27T00:32:08.838" v="308"/>
      <pc:docMkLst>
        <pc:docMk/>
      </pc:docMkLst>
      <pc:sldChg chg="modNotesTx">
        <pc:chgData name="雅義 雅義" userId="0076f3d29358b81d" providerId="LiveId" clId="{5EC30B30-B2D1-4C86-8C2E-72022F539CA3}" dt="2026-01-26T08:23:51.452" v="6" actId="20577"/>
        <pc:sldMkLst>
          <pc:docMk/>
          <pc:sldMk cId="2715738787" sldId="259"/>
        </pc:sldMkLst>
      </pc:sldChg>
      <pc:sldChg chg="modSp mod modNotesTx">
        <pc:chgData name="雅義 雅義" userId="0076f3d29358b81d" providerId="LiveId" clId="{5EC30B30-B2D1-4C86-8C2E-72022F539CA3}" dt="2026-01-27T00:15:00.534" v="290" actId="20577"/>
        <pc:sldMkLst>
          <pc:docMk/>
          <pc:sldMk cId="3222153565" sldId="265"/>
        </pc:sldMkLst>
        <pc:spChg chg="mod">
          <ac:chgData name="雅義 雅義" userId="0076f3d29358b81d" providerId="LiveId" clId="{5EC30B30-B2D1-4C86-8C2E-72022F539CA3}" dt="2026-01-27T00:14:33.298" v="276" actId="1076"/>
          <ac:spMkLst>
            <pc:docMk/>
            <pc:sldMk cId="3222153565" sldId="265"/>
            <ac:spMk id="2" creationId="{62F3BA72-DA08-C663-7732-E6A1BF68B69E}"/>
          </ac:spMkLst>
        </pc:spChg>
        <pc:spChg chg="mod">
          <ac:chgData name="雅義 雅義" userId="0076f3d29358b81d" providerId="LiveId" clId="{5EC30B30-B2D1-4C86-8C2E-72022F539CA3}" dt="2026-01-27T00:15:00.534" v="290" actId="20577"/>
          <ac:spMkLst>
            <pc:docMk/>
            <pc:sldMk cId="3222153565" sldId="265"/>
            <ac:spMk id="3" creationId="{53EB490E-7D38-0128-E7EE-4E1F59F30321}"/>
          </ac:spMkLst>
        </pc:spChg>
      </pc:sldChg>
      <pc:sldChg chg="modNotesTx">
        <pc:chgData name="雅義 雅義" userId="0076f3d29358b81d" providerId="LiveId" clId="{5EC30B30-B2D1-4C86-8C2E-72022F539CA3}" dt="2026-01-26T08:22:43.950" v="5" actId="20577"/>
        <pc:sldMkLst>
          <pc:docMk/>
          <pc:sldMk cId="2194086991" sldId="267"/>
        </pc:sldMkLst>
      </pc:sldChg>
      <pc:sldChg chg="modSp mod">
        <pc:chgData name="雅義 雅義" userId="0076f3d29358b81d" providerId="LiveId" clId="{5EC30B30-B2D1-4C86-8C2E-72022F539CA3}" dt="2026-01-27T00:32:08.838" v="308"/>
        <pc:sldMkLst>
          <pc:docMk/>
          <pc:sldMk cId="181562959" sldId="268"/>
        </pc:sldMkLst>
        <pc:spChg chg="mod">
          <ac:chgData name="雅義 雅義" userId="0076f3d29358b81d" providerId="LiveId" clId="{5EC30B30-B2D1-4C86-8C2E-72022F539CA3}" dt="2026-01-27T00:03:23.130" v="254"/>
          <ac:spMkLst>
            <pc:docMk/>
            <pc:sldMk cId="181562959" sldId="268"/>
            <ac:spMk id="4" creationId="{BA35E5F1-3F5F-EA1A-3E33-0BFC4EF2C847}"/>
          </ac:spMkLst>
        </pc:spChg>
        <pc:spChg chg="mod">
          <ac:chgData name="雅義 雅義" userId="0076f3d29358b81d" providerId="LiveId" clId="{5EC30B30-B2D1-4C86-8C2E-72022F539CA3}" dt="2026-01-27T00:32:08.838" v="308"/>
          <ac:spMkLst>
            <pc:docMk/>
            <pc:sldMk cId="181562959" sldId="268"/>
            <ac:spMk id="6" creationId="{62FF5587-4BD1-F2CA-7809-D247AD56AFB4}"/>
          </ac:spMkLst>
        </pc:spChg>
      </pc:sldChg>
      <pc:sldChg chg="modSp mod modNotesTx">
        <pc:chgData name="雅義 雅義" userId="0076f3d29358b81d" providerId="LiveId" clId="{5EC30B30-B2D1-4C86-8C2E-72022F539CA3}" dt="2026-01-27T00:05:57.415" v="264"/>
        <pc:sldMkLst>
          <pc:docMk/>
          <pc:sldMk cId="256439303" sldId="269"/>
        </pc:sldMkLst>
        <pc:spChg chg="mod">
          <ac:chgData name="雅義 雅義" userId="0076f3d29358b81d" providerId="LiveId" clId="{5EC30B30-B2D1-4C86-8C2E-72022F539CA3}" dt="2026-01-27T00:05:57.415" v="264"/>
          <ac:spMkLst>
            <pc:docMk/>
            <pc:sldMk cId="256439303" sldId="269"/>
            <ac:spMk id="4" creationId="{2E433424-90B0-A1AF-6837-10BAA9273E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6DDBD1D-8CAE-4DD1-8EC9-265A0E3B896A}" type="datetimeFigureOut">
              <a:rPr kumimoji="1" lang="ja-JP" altLang="en-US" smtClean="0"/>
              <a:t>2026/1/27</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36F98A3-4F90-47C7-A5E0-F1BCAB804736}" type="slidenum">
              <a:rPr kumimoji="1" lang="ja-JP" altLang="en-US" smtClean="0"/>
              <a:t>‹#›</a:t>
            </a:fld>
            <a:endParaRPr kumimoji="1" lang="ja-JP" altLang="en-US"/>
          </a:p>
        </p:txBody>
      </p:sp>
    </p:spTree>
    <p:extLst>
      <p:ext uri="{BB962C8B-B14F-4D97-AF65-F5344CB8AC3E}">
        <p14:creationId xmlns:p14="http://schemas.microsoft.com/office/powerpoint/2010/main" val="40864270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36F98A3-4F90-47C7-A5E0-F1BCAB804736}" type="slidenum">
              <a:rPr kumimoji="1" lang="ja-JP" altLang="en-US" smtClean="0"/>
              <a:t>1</a:t>
            </a:fld>
            <a:endParaRPr kumimoji="1" lang="ja-JP" altLang="en-US"/>
          </a:p>
        </p:txBody>
      </p:sp>
    </p:spTree>
    <p:extLst>
      <p:ext uri="{BB962C8B-B14F-4D97-AF65-F5344CB8AC3E}">
        <p14:creationId xmlns:p14="http://schemas.microsoft.com/office/powerpoint/2010/main" val="3366395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B9A8E-27DB-25C8-D9ED-221E3BC0F4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6297A7-8FE0-A21D-AC1B-BB779922B75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5597D73-7CD9-9870-C0AB-920EA6F6FC82}"/>
              </a:ext>
            </a:extLst>
          </p:cNvPr>
          <p:cNvSpPr>
            <a:spLocks noGrp="1"/>
          </p:cNvSpPr>
          <p:nvPr>
            <p:ph type="body" idx="1"/>
          </p:nvPr>
        </p:nvSpPr>
        <p:spPr/>
        <p:txBody>
          <a:bodyPr/>
          <a:lstStyle/>
          <a:p>
            <a:r>
              <a:rPr kumimoji="1" lang="en-US" altLang="ja-JP"/>
              <a:t>Q6</a:t>
            </a:r>
            <a:r>
              <a:rPr kumimoji="1" lang="ja-JP" altLang="en-US"/>
              <a:t>　保健調査票の場所は？　</a:t>
            </a:r>
            <a:endParaRPr kumimoji="1" lang="en-US" altLang="ja-JP"/>
          </a:p>
          <a:p>
            <a:r>
              <a:rPr kumimoji="1" lang="ja-JP" altLang="en-US"/>
              <a:t>＊準備：学校で使用している保健調査票のデータや写真を貼り付ける</a:t>
            </a:r>
          </a:p>
          <a:p>
            <a:endParaRPr kumimoji="1" lang="en-US" altLang="ja-JP"/>
          </a:p>
          <a:p>
            <a:r>
              <a:rPr kumimoji="1" lang="ja-JP" altLang="en-US"/>
              <a:t>保健調査票は、持病やアレルギー、薬の使用、かかりつけ医、保護者の緊急連絡先などの情報がまとまった用紙です。</a:t>
            </a:r>
            <a:endParaRPr kumimoji="1" lang="en-US" altLang="ja-JP"/>
          </a:p>
          <a:p>
            <a:r>
              <a:rPr kumimoji="1" lang="ja-JP" altLang="en-US"/>
              <a:t>緊急時は現場に持参し、救急処置や医療機関への情報提供、保護者連絡に活用します。</a:t>
            </a:r>
            <a:endParaRPr kumimoji="1" lang="en-US" altLang="ja-JP"/>
          </a:p>
          <a:p>
            <a:r>
              <a:rPr kumimoji="1" lang="ja-JP" altLang="en-US"/>
              <a:t>普段は主に養護教諭が活用していますが、緊急時は担任を始め、全職員が活用できることが必要です。</a:t>
            </a:r>
            <a:endParaRPr kumimoji="1" lang="en-US" altLang="ja-JP"/>
          </a:p>
          <a:p>
            <a:r>
              <a:rPr kumimoji="1" lang="ja-JP" altLang="en-US"/>
              <a:t>＊学校での保健調査票の場所・施錠状況を周知する　</a:t>
            </a:r>
            <a:endParaRPr kumimoji="1" lang="en-US" altLang="ja-JP"/>
          </a:p>
          <a:p>
            <a:r>
              <a:rPr kumimoji="1" lang="ja-JP" altLang="en-US"/>
              <a:t>例：「保健調査票は、保健室の個人情報棚に学年別に保管しています。鍵は〇〇にあります」</a:t>
            </a:r>
            <a:endParaRPr kumimoji="1" lang="en-US" altLang="ja-JP"/>
          </a:p>
          <a:p>
            <a:endParaRPr kumimoji="1" lang="en-US" altLang="ja-JP"/>
          </a:p>
          <a:p>
            <a:r>
              <a:rPr kumimoji="1" lang="ja-JP" altLang="en-US"/>
              <a:t>保健調査票をもとに、管理職指導のもと、保護者へ連絡を行います。</a:t>
            </a:r>
            <a:endParaRPr kumimoji="1" lang="en-US" altLang="ja-JP"/>
          </a:p>
          <a:p>
            <a:r>
              <a:rPr kumimoji="1" lang="ja-JP" altLang="en-US"/>
              <a:t>①本人の状態、②</a:t>
            </a:r>
            <a:r>
              <a:rPr kumimoji="1" lang="en-US" altLang="ja-JP"/>
              <a:t>119</a:t>
            </a:r>
            <a:r>
              <a:rPr kumimoji="1" lang="ja-JP" altLang="en-US"/>
              <a:t>要請したこと、③来校依頼</a:t>
            </a:r>
            <a:r>
              <a:rPr kumimoji="1" lang="en-US" altLang="ja-JP"/>
              <a:t>(</a:t>
            </a:r>
            <a:r>
              <a:rPr kumimoji="1" lang="ja-JP" altLang="en-US"/>
              <a:t>状況により搬送先</a:t>
            </a:r>
            <a:r>
              <a:rPr kumimoji="1" lang="en-US" altLang="ja-JP"/>
              <a:t>) </a:t>
            </a:r>
            <a:r>
              <a:rPr kumimoji="1" lang="ja-JP" altLang="en-US"/>
              <a:t>について、その段階で分かっていることを正確に伝えます。</a:t>
            </a:r>
            <a:endParaRPr kumimoji="1" lang="en-US" altLang="ja-JP"/>
          </a:p>
          <a:p>
            <a:r>
              <a:rPr kumimoji="1" lang="ja-JP" altLang="en-US"/>
              <a:t>連絡後は、保護者からの問い合わせなどに備え、職員室と情報共有が必要です。</a:t>
            </a:r>
          </a:p>
        </p:txBody>
      </p:sp>
      <p:sp>
        <p:nvSpPr>
          <p:cNvPr id="4" name="スライド番号プレースホルダー 3">
            <a:extLst>
              <a:ext uri="{FF2B5EF4-FFF2-40B4-BE49-F238E27FC236}">
                <a16:creationId xmlns:a16="http://schemas.microsoft.com/office/drawing/2014/main" id="{8DBEFEDB-D5B7-CBA8-E6D0-B50E1C7CF2FA}"/>
              </a:ext>
            </a:extLst>
          </p:cNvPr>
          <p:cNvSpPr>
            <a:spLocks noGrp="1"/>
          </p:cNvSpPr>
          <p:nvPr>
            <p:ph type="sldNum" sz="quarter" idx="5"/>
          </p:nvPr>
        </p:nvSpPr>
        <p:spPr/>
        <p:txBody>
          <a:bodyPr/>
          <a:lstStyle/>
          <a:p>
            <a:fld id="{236F98A3-4F90-47C7-A5E0-F1BCAB804736}" type="slidenum">
              <a:rPr kumimoji="1" lang="ja-JP" altLang="en-US" smtClean="0"/>
              <a:t>10</a:t>
            </a:fld>
            <a:endParaRPr kumimoji="1" lang="ja-JP" altLang="en-US"/>
          </a:p>
        </p:txBody>
      </p:sp>
    </p:spTree>
    <p:extLst>
      <p:ext uri="{BB962C8B-B14F-4D97-AF65-F5344CB8AC3E}">
        <p14:creationId xmlns:p14="http://schemas.microsoft.com/office/powerpoint/2010/main" val="400548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DDF3B-3587-D0B8-A498-8996956A9D3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52EFE2D-25B6-D644-BF2F-A2CE9A0F06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3FFAD40-A339-EBDF-22A6-F444B1EB6D28}"/>
              </a:ext>
            </a:extLst>
          </p:cNvPr>
          <p:cNvSpPr>
            <a:spLocks noGrp="1"/>
          </p:cNvSpPr>
          <p:nvPr>
            <p:ph type="body" idx="1"/>
          </p:nvPr>
        </p:nvSpPr>
        <p:spPr/>
        <p:txBody>
          <a:bodyPr/>
          <a:lstStyle/>
          <a:p>
            <a:r>
              <a:rPr kumimoji="1" lang="en-US" altLang="ja-JP"/>
              <a:t>Q7</a:t>
            </a:r>
            <a:r>
              <a:rPr kumimoji="1" lang="ja-JP" altLang="en-US"/>
              <a:t>　記録の行い方は？</a:t>
            </a:r>
            <a:endParaRPr kumimoji="1" lang="en-US" altLang="ja-JP"/>
          </a:p>
          <a:p>
            <a:r>
              <a:rPr kumimoji="1" lang="ja-JP" altLang="en-US"/>
              <a:t>記録は、医療機関への情報提供、保護者・教育委員会への連絡に使用します。</a:t>
            </a:r>
            <a:endParaRPr kumimoji="1" lang="en-US" altLang="ja-JP"/>
          </a:p>
          <a:p>
            <a:r>
              <a:rPr kumimoji="1" lang="ja-JP" altLang="en-US"/>
              <a:t>学校でいつ何が起きたのか、職員はいつどのように対応したのか、後から問われた時にも、記録に基づいて説明を行うことになります。</a:t>
            </a:r>
            <a:endParaRPr kumimoji="1" lang="en-US" altLang="ja-JP"/>
          </a:p>
          <a:p>
            <a:r>
              <a:rPr kumimoji="1" lang="ja-JP" altLang="en-US"/>
              <a:t>記録担当者は救急処置担当と一緒に活動します。</a:t>
            </a:r>
            <a:endParaRPr kumimoji="1" lang="en-US" altLang="ja-JP"/>
          </a:p>
          <a:p>
            <a:r>
              <a:rPr kumimoji="1" lang="ja-JP" altLang="en-US"/>
              <a:t>記録は簡潔でよいです。発生時刻から時系列に記載します。状況や原因が書ける場合は加えます。リーダーと状況を共有して対応してきましょう。</a:t>
            </a:r>
            <a:endParaRPr kumimoji="1" lang="en-US" altLang="ja-JP"/>
          </a:p>
          <a:p>
            <a:r>
              <a:rPr kumimoji="1" lang="ja-JP" altLang="en-US"/>
              <a:t>救急隊到着時に、記録のカードを渡し、情報提供します。学校にも記録が残るよう、カメラ撮影などで保管しておきましょう。</a:t>
            </a:r>
            <a:endParaRPr kumimoji="1" lang="en-US" altLang="ja-JP"/>
          </a:p>
          <a:p>
            <a:r>
              <a:rPr kumimoji="1" lang="ja-JP" altLang="en-US"/>
              <a:t>救急隊の求めなどに応じて、保健調査票の情報も提供が必要な場合があります。保健調査票を渡す場合は、写しを作成しておきましょう。</a:t>
            </a:r>
            <a:endParaRPr kumimoji="1" lang="en-US" altLang="ja-JP"/>
          </a:p>
        </p:txBody>
      </p:sp>
      <p:sp>
        <p:nvSpPr>
          <p:cNvPr id="4" name="スライド番号プレースホルダー 3">
            <a:extLst>
              <a:ext uri="{FF2B5EF4-FFF2-40B4-BE49-F238E27FC236}">
                <a16:creationId xmlns:a16="http://schemas.microsoft.com/office/drawing/2014/main" id="{6D9A5C51-C19F-35C3-3EB8-B839E3274A67}"/>
              </a:ext>
            </a:extLst>
          </p:cNvPr>
          <p:cNvSpPr>
            <a:spLocks noGrp="1"/>
          </p:cNvSpPr>
          <p:nvPr>
            <p:ph type="sldNum" sz="quarter" idx="5"/>
          </p:nvPr>
        </p:nvSpPr>
        <p:spPr/>
        <p:txBody>
          <a:bodyPr/>
          <a:lstStyle/>
          <a:p>
            <a:fld id="{236F98A3-4F90-47C7-A5E0-F1BCAB804736}" type="slidenum">
              <a:rPr kumimoji="1" lang="ja-JP" altLang="en-US" smtClean="0"/>
              <a:t>11</a:t>
            </a:fld>
            <a:endParaRPr kumimoji="1" lang="ja-JP" altLang="en-US"/>
          </a:p>
        </p:txBody>
      </p:sp>
    </p:spTree>
    <p:extLst>
      <p:ext uri="{BB962C8B-B14F-4D97-AF65-F5344CB8AC3E}">
        <p14:creationId xmlns:p14="http://schemas.microsoft.com/office/powerpoint/2010/main" val="835880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ここで、「アクションカードの活用」をご提案します。</a:t>
            </a:r>
          </a:p>
          <a:p>
            <a:r>
              <a:rPr kumimoji="1" lang="ja-JP" altLang="en-US"/>
              <a:t>「アクションカード」とは、緊急時の対応を、分担別にまとめたものです。</a:t>
            </a:r>
            <a:endParaRPr kumimoji="1" lang="en-US" altLang="ja-JP"/>
          </a:p>
          <a:p>
            <a:r>
              <a:rPr kumimoji="1" lang="ja-JP" altLang="en-US"/>
              <a:t>目の前で急に人が倒れると、動揺してどうしていいか分からなくなってしまうことがあるかもしれません。</a:t>
            </a:r>
            <a:endParaRPr kumimoji="1" lang="en-US" altLang="ja-JP"/>
          </a:p>
          <a:p>
            <a:r>
              <a:rPr kumimoji="1" lang="ja-JP" altLang="en-US"/>
              <a:t>そんなときでも、カードがあることは、誰でも落ち着いて、適切な対応につながります。</a:t>
            </a:r>
          </a:p>
          <a:p>
            <a:endParaRPr kumimoji="1" lang="ja-JP" altLang="en-US"/>
          </a:p>
        </p:txBody>
      </p:sp>
      <p:sp>
        <p:nvSpPr>
          <p:cNvPr id="4" name="スライド番号プレースホルダー 3"/>
          <p:cNvSpPr>
            <a:spLocks noGrp="1"/>
          </p:cNvSpPr>
          <p:nvPr>
            <p:ph type="sldNum" sz="quarter" idx="5"/>
          </p:nvPr>
        </p:nvSpPr>
        <p:spPr/>
        <p:txBody>
          <a:bodyPr/>
          <a:lstStyle/>
          <a:p>
            <a:fld id="{236F98A3-4F90-47C7-A5E0-F1BCAB804736}" type="slidenum">
              <a:rPr kumimoji="1" lang="ja-JP" altLang="en-US" smtClean="0"/>
              <a:t>12</a:t>
            </a:fld>
            <a:endParaRPr kumimoji="1" lang="ja-JP" altLang="en-US"/>
          </a:p>
        </p:txBody>
      </p:sp>
    </p:spTree>
    <p:extLst>
      <p:ext uri="{BB962C8B-B14F-4D97-AF65-F5344CB8AC3E}">
        <p14:creationId xmlns:p14="http://schemas.microsoft.com/office/powerpoint/2010/main" val="4252513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98AD0-9748-1BDE-E516-5B5056396F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536C4C2-ACED-5610-1778-EC5E37A2EED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CCC781B-865B-9028-6166-8AC31C2C5FE2}"/>
              </a:ext>
            </a:extLst>
          </p:cNvPr>
          <p:cNvSpPr>
            <a:spLocks noGrp="1"/>
          </p:cNvSpPr>
          <p:nvPr>
            <p:ph type="body" idx="1"/>
          </p:nvPr>
        </p:nvSpPr>
        <p:spPr/>
        <p:txBody>
          <a:bodyPr/>
          <a:lstStyle/>
          <a:p>
            <a:r>
              <a:rPr kumimoji="1" lang="ja-JP" altLang="en-US"/>
              <a:t>管理職や養護教諭などの不在時にも、学校にいる職員でカードに沿って対応することで、誰でも適切な対応の実現を目指します。</a:t>
            </a:r>
            <a:endParaRPr kumimoji="1" lang="en-US" altLang="ja-JP"/>
          </a:p>
          <a:p>
            <a:r>
              <a:rPr kumimoji="1" lang="ja-JP" altLang="en-US"/>
              <a:t>必要な対応が漏れてしまうことを防止でき、リスク管理の面でも有効です。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また、リーダーを中心に、情報を集め、学校職員全体のチームワークで対応することを実現します。</a:t>
            </a:r>
            <a:endParaRPr kumimoji="1" lang="en-US" altLang="ja-JP"/>
          </a:p>
          <a:p>
            <a:r>
              <a:rPr kumimoji="1" lang="ja-JP" altLang="en-US"/>
              <a:t>詳しくは、別添資料「アクションカードの活用」を用いてお伝えします。</a:t>
            </a:r>
            <a:endParaRPr kumimoji="1" lang="en-US" altLang="ja-JP"/>
          </a:p>
        </p:txBody>
      </p:sp>
      <p:sp>
        <p:nvSpPr>
          <p:cNvPr id="4" name="スライド番号プレースホルダー 3">
            <a:extLst>
              <a:ext uri="{FF2B5EF4-FFF2-40B4-BE49-F238E27FC236}">
                <a16:creationId xmlns:a16="http://schemas.microsoft.com/office/drawing/2014/main" id="{FD12C9CE-BE48-5414-D8CA-BEB8E2AEB7E8}"/>
              </a:ext>
            </a:extLst>
          </p:cNvPr>
          <p:cNvSpPr>
            <a:spLocks noGrp="1"/>
          </p:cNvSpPr>
          <p:nvPr>
            <p:ph type="sldNum" sz="quarter" idx="5"/>
          </p:nvPr>
        </p:nvSpPr>
        <p:spPr/>
        <p:txBody>
          <a:bodyPr/>
          <a:lstStyle/>
          <a:p>
            <a:fld id="{236F98A3-4F90-47C7-A5E0-F1BCAB804736}" type="slidenum">
              <a:rPr kumimoji="1" lang="ja-JP" altLang="en-US" smtClean="0"/>
              <a:t>13</a:t>
            </a:fld>
            <a:endParaRPr kumimoji="1" lang="ja-JP" altLang="en-US"/>
          </a:p>
        </p:txBody>
      </p:sp>
    </p:spTree>
    <p:extLst>
      <p:ext uri="{BB962C8B-B14F-4D97-AF65-F5344CB8AC3E}">
        <p14:creationId xmlns:p14="http://schemas.microsoft.com/office/powerpoint/2010/main" val="1013881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救急法の研修には、ぜひアクションカードを活用して、適切な対応ができるようシミュレーション訓練を実施しましょう。</a:t>
            </a:r>
            <a:endParaRPr kumimoji="1" lang="en-US" altLang="ja-JP"/>
          </a:p>
          <a:p>
            <a:r>
              <a:rPr kumimoji="1" lang="ja-JP" altLang="en-US"/>
              <a:t>研修やシミュレーション訓練は、１度行えば身に付くというものではありません。</a:t>
            </a:r>
            <a:endParaRPr kumimoji="1" lang="en-US" altLang="ja-JP"/>
          </a:p>
          <a:p>
            <a:r>
              <a:rPr kumimoji="1" lang="ja-JP" altLang="en-US"/>
              <a:t>実際の場面で、誰でも、落ち着いて、適切な行動がとれるよう、異なる場面を想定して、定期的に行うことが必要です。</a:t>
            </a:r>
            <a:endParaRPr kumimoji="1" lang="en-US" altLang="ja-JP"/>
          </a:p>
          <a:p>
            <a:r>
              <a:rPr kumimoji="1" lang="ja-JP" altLang="en-US"/>
              <a:t>職員全体のチームワークを高め、緊急時に児童生徒と職員の命と人生を守る行動につなげていきましょう。</a:t>
            </a:r>
          </a:p>
        </p:txBody>
      </p:sp>
      <p:sp>
        <p:nvSpPr>
          <p:cNvPr id="4" name="スライド番号プレースホルダー 3"/>
          <p:cNvSpPr>
            <a:spLocks noGrp="1"/>
          </p:cNvSpPr>
          <p:nvPr>
            <p:ph type="sldNum" sz="quarter" idx="5"/>
          </p:nvPr>
        </p:nvSpPr>
        <p:spPr/>
        <p:txBody>
          <a:bodyPr/>
          <a:lstStyle/>
          <a:p>
            <a:fld id="{236F98A3-4F90-47C7-A5E0-F1BCAB804736}" type="slidenum">
              <a:rPr kumimoji="1" lang="ja-JP" altLang="en-US" smtClean="0"/>
              <a:t>14</a:t>
            </a:fld>
            <a:endParaRPr kumimoji="1" lang="ja-JP" altLang="en-US"/>
          </a:p>
        </p:txBody>
      </p:sp>
    </p:spTree>
    <p:extLst>
      <p:ext uri="{BB962C8B-B14F-4D97-AF65-F5344CB8AC3E}">
        <p14:creationId xmlns:p14="http://schemas.microsoft.com/office/powerpoint/2010/main" val="2336188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36F98A3-4F90-47C7-A5E0-F1BCAB804736}" type="slidenum">
              <a:rPr kumimoji="1" lang="ja-JP" altLang="en-US" smtClean="0"/>
              <a:t>15</a:t>
            </a:fld>
            <a:endParaRPr kumimoji="1" lang="ja-JP" altLang="en-US"/>
          </a:p>
        </p:txBody>
      </p:sp>
    </p:spTree>
    <p:extLst>
      <p:ext uri="{BB962C8B-B14F-4D97-AF65-F5344CB8AC3E}">
        <p14:creationId xmlns:p14="http://schemas.microsoft.com/office/powerpoint/2010/main" val="109052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職員研修「救急法」</a:t>
            </a:r>
            <a:endParaRPr kumimoji="1" lang="en-US" altLang="ja-JP"/>
          </a:p>
          <a:p>
            <a:r>
              <a:rPr kumimoji="1" lang="ja-JP" altLang="en-US"/>
              <a:t>児童生徒と職員の命と人生を守るための７つの質問</a:t>
            </a:r>
            <a:endParaRPr kumimoji="1" lang="en-US" altLang="ja-JP"/>
          </a:p>
          <a:p>
            <a:r>
              <a:rPr kumimoji="1" lang="ja-JP" altLang="en-US"/>
              <a:t>どんなふうに答えたら、命と人生を守ることができるでしょうか、みんなで考えていきましょう</a:t>
            </a:r>
          </a:p>
        </p:txBody>
      </p:sp>
      <p:sp>
        <p:nvSpPr>
          <p:cNvPr id="4" name="スライド番号プレースホルダー 3"/>
          <p:cNvSpPr>
            <a:spLocks noGrp="1"/>
          </p:cNvSpPr>
          <p:nvPr>
            <p:ph type="sldNum" sz="quarter" idx="5"/>
          </p:nvPr>
        </p:nvSpPr>
        <p:spPr/>
        <p:txBody>
          <a:bodyPr/>
          <a:lstStyle/>
          <a:p>
            <a:fld id="{236F98A3-4F90-47C7-A5E0-F1BCAB804736}" type="slidenum">
              <a:rPr kumimoji="1" lang="ja-JP" altLang="en-US" smtClean="0"/>
              <a:t>2</a:t>
            </a:fld>
            <a:endParaRPr kumimoji="1" lang="ja-JP" altLang="en-US"/>
          </a:p>
        </p:txBody>
      </p:sp>
    </p:spTree>
    <p:extLst>
      <p:ext uri="{BB962C8B-B14F-4D97-AF65-F5344CB8AC3E}">
        <p14:creationId xmlns:p14="http://schemas.microsoft.com/office/powerpoint/2010/main" val="1052854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Q1</a:t>
            </a:r>
            <a:r>
              <a:rPr kumimoji="1" lang="ja-JP" altLang="en-US"/>
              <a:t>　目の前で子どもが倒れた時どうしたらいいですか？</a:t>
            </a:r>
            <a:endParaRPr kumimoji="1" lang="en-US" altLang="ja-JP"/>
          </a:p>
          <a:p>
            <a:r>
              <a:rPr kumimoji="1" lang="ja-JP" altLang="en-US"/>
              <a:t>＊各学校の緊急時対応の行い方により記載を変更する</a:t>
            </a:r>
            <a:endParaRPr kumimoji="1" lang="en-US" altLang="ja-JP"/>
          </a:p>
          <a:p>
            <a:r>
              <a:rPr kumimoji="1" lang="ja-JP" altLang="en-US"/>
              <a:t>　例</a:t>
            </a:r>
            <a:endParaRPr kumimoji="1" lang="en-US" altLang="ja-JP"/>
          </a:p>
          <a:p>
            <a:r>
              <a:rPr kumimoji="1" lang="ja-JP" altLang="en-US"/>
              <a:t>　　・緊急時に備え、各職員がスマホを常備し</a:t>
            </a:r>
            <a:r>
              <a:rPr kumimoji="1" lang="en-US" altLang="ja-JP"/>
              <a:t>119</a:t>
            </a:r>
            <a:r>
              <a:rPr kumimoji="1" lang="ja-JP" altLang="en-US"/>
              <a:t>通報可能な場合は、発見者の仕事は４つ　下記の「⓪</a:t>
            </a:r>
            <a:r>
              <a:rPr kumimoji="1" lang="en-US" altLang="ja-JP"/>
              <a:t>119</a:t>
            </a:r>
            <a:r>
              <a:rPr kumimoji="1" lang="ja-JP" altLang="en-US"/>
              <a:t>通報」を含む</a:t>
            </a:r>
            <a:endParaRPr kumimoji="1" lang="en-US" altLang="ja-JP"/>
          </a:p>
          <a:p>
            <a:r>
              <a:rPr kumimoji="1" lang="ja-JP" altLang="en-US"/>
              <a:t>　　・各職員から管理職などへ連絡し、管理職のスマホなどで</a:t>
            </a:r>
            <a:r>
              <a:rPr kumimoji="1" lang="en-US" altLang="ja-JP"/>
              <a:t>119</a:t>
            </a:r>
            <a:r>
              <a:rPr kumimoji="1" lang="ja-JP" altLang="en-US"/>
              <a:t>通報を行う場合は、発見者の仕事は３つ　下記の「①から③」</a:t>
            </a:r>
            <a:endParaRPr kumimoji="1" lang="en-US" altLang="ja-JP"/>
          </a:p>
          <a:p>
            <a:endParaRPr kumimoji="1" lang="en-US" altLang="ja-JP"/>
          </a:p>
          <a:p>
            <a:r>
              <a:rPr kumimoji="1" lang="ja-JP" altLang="en-US"/>
              <a:t>発見者の仕事は４つです（自校の取り組みに合わせて伝達する）</a:t>
            </a:r>
            <a:endParaRPr kumimoji="1" lang="en-US" altLang="ja-JP"/>
          </a:p>
          <a:p>
            <a:r>
              <a:rPr kumimoji="1" lang="ja-JP" altLang="en-US"/>
              <a:t>●⓪</a:t>
            </a:r>
            <a:r>
              <a:rPr kumimoji="1" lang="en-US" altLang="ja-JP"/>
              <a:t>119</a:t>
            </a:r>
            <a:r>
              <a:rPr kumimoji="1" lang="ja-JP" altLang="en-US"/>
              <a:t>通報→スマホで通報し、電話は救急隊が現場に到着まで切らず、管制センターから救護指導（口頭指導）を受けましょう。傷病者の経過も伝えながら、電話で指導を受けることで、学校としてより適切な対応を行うことにつながります。</a:t>
            </a:r>
            <a:endParaRPr kumimoji="1" lang="en-US" altLang="ja-JP"/>
          </a:p>
          <a:p>
            <a:r>
              <a:rPr kumimoji="1" lang="ja-JP" altLang="en-US"/>
              <a:t>●①協力者を集めること→「救急です！誰か来てください！」と他の職員に伝え、できる限り多くの協力者を集めてください。伝える方法は、大声を出す、内線で連絡するなど、学校に応じて全職員で共有しておくことが必要です。</a:t>
            </a:r>
            <a:endParaRPr kumimoji="1" lang="en-US" altLang="ja-JP"/>
          </a:p>
          <a:p>
            <a:r>
              <a:rPr kumimoji="1" lang="ja-JP" altLang="en-US"/>
              <a:t>●②意識・呼吸を確認→止まっている、はっきりしない、よく分からない場合は、すぐに心肺蘇生を始めましょう。協力者を求めた後は、できるだけ早く心肺蘇生を始めることで救命率を高めることができます。</a:t>
            </a:r>
            <a:endParaRPr kumimoji="1" lang="en-US" altLang="ja-JP"/>
          </a:p>
          <a:p>
            <a:r>
              <a:rPr kumimoji="1" lang="ja-JP" altLang="en-US"/>
              <a:t>●③記録→時計を見て、発生時刻を確認してください。時系列に、いつ・どんな対応を行ったかの記録は、医療機関への情報提供、保護者・教育委員会への連絡などにおいても非常に重要になります。</a:t>
            </a:r>
            <a:endParaRPr kumimoji="1" lang="en-US" altLang="ja-JP"/>
          </a:p>
        </p:txBody>
      </p:sp>
      <p:sp>
        <p:nvSpPr>
          <p:cNvPr id="4" name="スライド番号プレースホルダー 3"/>
          <p:cNvSpPr>
            <a:spLocks noGrp="1"/>
          </p:cNvSpPr>
          <p:nvPr>
            <p:ph type="sldNum" sz="quarter" idx="5"/>
          </p:nvPr>
        </p:nvSpPr>
        <p:spPr/>
        <p:txBody>
          <a:bodyPr/>
          <a:lstStyle/>
          <a:p>
            <a:fld id="{236F98A3-4F90-47C7-A5E0-F1BCAB804736}" type="slidenum">
              <a:rPr kumimoji="1" lang="ja-JP" altLang="en-US" smtClean="0"/>
              <a:t>3</a:t>
            </a:fld>
            <a:endParaRPr kumimoji="1" lang="ja-JP" altLang="en-US"/>
          </a:p>
        </p:txBody>
      </p:sp>
    </p:spTree>
    <p:extLst>
      <p:ext uri="{BB962C8B-B14F-4D97-AF65-F5344CB8AC3E}">
        <p14:creationId xmlns:p14="http://schemas.microsoft.com/office/powerpoint/2010/main" val="462157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6379-8B5A-CF49-8646-AA619EAEE8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AF1DDB-E27F-6D2E-3167-1B38FCDDCAA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95E25FD-97C5-FA9F-17E9-868991A341CB}"/>
              </a:ext>
            </a:extLst>
          </p:cNvPr>
          <p:cNvSpPr>
            <a:spLocks noGrp="1"/>
          </p:cNvSpPr>
          <p:nvPr>
            <p:ph type="body" idx="1"/>
          </p:nvPr>
        </p:nvSpPr>
        <p:spPr/>
        <p:txBody>
          <a:bodyPr/>
          <a:lstStyle/>
          <a:p>
            <a:r>
              <a:rPr kumimoji="1" lang="en-US" altLang="ja-JP"/>
              <a:t>119</a:t>
            </a:r>
            <a:r>
              <a:rPr kumimoji="1" lang="ja-JP" altLang="en-US"/>
              <a:t>通報の目安は、意識障害・けいれん・しびれ</a:t>
            </a:r>
            <a:r>
              <a:rPr kumimoji="1" lang="en-US" altLang="ja-JP"/>
              <a:t>(</a:t>
            </a:r>
            <a:r>
              <a:rPr kumimoji="1" lang="ja-JP" altLang="en-US"/>
              <a:t>少しでもはっきりしない所がある、顔がしびれる、力が抜ける</a:t>
            </a:r>
            <a:r>
              <a:rPr kumimoji="1" lang="en-US" altLang="ja-JP"/>
              <a:t>)</a:t>
            </a:r>
            <a:r>
              <a:rPr kumimoji="1" lang="ja-JP" altLang="en-US"/>
              <a:t>、呼吸・窒息</a:t>
            </a:r>
            <a:r>
              <a:rPr kumimoji="1" lang="en-US" altLang="ja-JP"/>
              <a:t>(</a:t>
            </a:r>
            <a:r>
              <a:rPr kumimoji="1" lang="ja-JP" altLang="en-US"/>
              <a:t>息苦しい、顔や唇の色が悪い、食事等がのどに詰まったら</a:t>
            </a:r>
            <a:r>
              <a:rPr kumimoji="1" lang="en-US" altLang="ja-JP"/>
              <a:t>119+</a:t>
            </a:r>
            <a:r>
              <a:rPr kumimoji="1" lang="ja-JP" altLang="en-US"/>
              <a:t>背中を叩く</a:t>
            </a:r>
            <a:r>
              <a:rPr kumimoji="1" lang="en-US" altLang="ja-JP"/>
              <a:t>)</a:t>
            </a:r>
            <a:r>
              <a:rPr kumimoji="1" lang="ja-JP" altLang="en-US"/>
              <a:t>、食物などのアレルギー</a:t>
            </a:r>
            <a:r>
              <a:rPr kumimoji="1" lang="en-US" altLang="ja-JP"/>
              <a:t>(</a:t>
            </a:r>
            <a:r>
              <a:rPr kumimoji="1" lang="ja-JP" altLang="en-US"/>
              <a:t>食事中・食後の体調不良は食物アレルギーを疑う、初発や体調による発症、アレルゲンの誤使用・表示の誤記載の事例あり、ハチなど虫刺されでじんましんが広がる場合</a:t>
            </a:r>
            <a:r>
              <a:rPr kumimoji="1" lang="en-US" altLang="ja-JP"/>
              <a:t>)</a:t>
            </a:r>
            <a:r>
              <a:rPr kumimoji="1" lang="ja-JP" altLang="en-US"/>
              <a:t>、出血が多い</a:t>
            </a:r>
            <a:r>
              <a:rPr kumimoji="1" lang="en-US" altLang="ja-JP"/>
              <a:t>(</a:t>
            </a:r>
            <a:r>
              <a:rPr kumimoji="1" lang="ja-JP" altLang="en-US"/>
              <a:t>けがや転落事故、火傷で範囲が広い又は深い</a:t>
            </a:r>
            <a:r>
              <a:rPr kumimoji="1" lang="en-US" altLang="ja-JP"/>
              <a:t>)</a:t>
            </a:r>
            <a:r>
              <a:rPr kumimoji="1" lang="ja-JP" altLang="en-US"/>
              <a:t>、痛みが強い</a:t>
            </a:r>
            <a:r>
              <a:rPr kumimoji="1" lang="en-US" altLang="ja-JP"/>
              <a:t>(</a:t>
            </a:r>
            <a:r>
              <a:rPr kumimoji="1" lang="ja-JP" altLang="en-US"/>
              <a:t>骨折・心疾患・脳血管障害疑いなど、はっきりしないよく分からない場合も、大事をとって</a:t>
            </a:r>
            <a:r>
              <a:rPr kumimoji="1" lang="en-US" altLang="ja-JP"/>
              <a:t>119</a:t>
            </a:r>
            <a:r>
              <a:rPr kumimoji="1" lang="ja-JP" altLang="en-US"/>
              <a:t>通報する</a:t>
            </a:r>
            <a:r>
              <a:rPr kumimoji="1" lang="en-US" altLang="ja-JP"/>
              <a:t>)</a:t>
            </a:r>
          </a:p>
          <a:p>
            <a:r>
              <a:rPr kumimoji="1" lang="ja-JP" altLang="en-US"/>
              <a:t>対応を迷う場合は連絡します。</a:t>
            </a:r>
            <a:endParaRPr kumimoji="1" lang="en-US" altLang="ja-JP"/>
          </a:p>
          <a:p>
            <a:r>
              <a:rPr kumimoji="1" lang="ja-JP" altLang="en-US"/>
              <a:t>管理職や養護教諭、複数の職員でチームとして動くことが重要です。</a:t>
            </a:r>
            <a:endParaRPr kumimoji="1" lang="en-US" altLang="ja-JP"/>
          </a:p>
        </p:txBody>
      </p:sp>
      <p:sp>
        <p:nvSpPr>
          <p:cNvPr id="4" name="スライド番号プレースホルダー 3">
            <a:extLst>
              <a:ext uri="{FF2B5EF4-FFF2-40B4-BE49-F238E27FC236}">
                <a16:creationId xmlns:a16="http://schemas.microsoft.com/office/drawing/2014/main" id="{22D3F584-127B-4F6E-0817-4103330DF7B3}"/>
              </a:ext>
            </a:extLst>
          </p:cNvPr>
          <p:cNvSpPr>
            <a:spLocks noGrp="1"/>
          </p:cNvSpPr>
          <p:nvPr>
            <p:ph type="sldNum" sz="quarter" idx="5"/>
          </p:nvPr>
        </p:nvSpPr>
        <p:spPr/>
        <p:txBody>
          <a:bodyPr/>
          <a:lstStyle/>
          <a:p>
            <a:fld id="{236F98A3-4F90-47C7-A5E0-F1BCAB804736}" type="slidenum">
              <a:rPr kumimoji="1" lang="ja-JP" altLang="en-US" smtClean="0"/>
              <a:t>4</a:t>
            </a:fld>
            <a:endParaRPr kumimoji="1" lang="ja-JP" altLang="en-US"/>
          </a:p>
        </p:txBody>
      </p:sp>
    </p:spTree>
    <p:extLst>
      <p:ext uri="{BB962C8B-B14F-4D97-AF65-F5344CB8AC3E}">
        <p14:creationId xmlns:p14="http://schemas.microsoft.com/office/powerpoint/2010/main" val="251042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89604-CAAF-48C5-1DAA-DB8A9D9C3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27A550F-C976-8953-B38D-3BF37821DE3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2256E93-23BB-E09A-EFB6-7A29F3586443}"/>
              </a:ext>
            </a:extLst>
          </p:cNvPr>
          <p:cNvSpPr>
            <a:spLocks noGrp="1"/>
          </p:cNvSpPr>
          <p:nvPr>
            <p:ph type="body" idx="1"/>
          </p:nvPr>
        </p:nvSpPr>
        <p:spPr/>
        <p:txBody>
          <a:bodyPr/>
          <a:lstStyle/>
          <a:p>
            <a:r>
              <a:rPr kumimoji="1" lang="en-US" altLang="ja-JP"/>
              <a:t>Q2</a:t>
            </a:r>
            <a:r>
              <a:rPr kumimoji="1" lang="ja-JP" altLang="en-US"/>
              <a:t>　</a:t>
            </a:r>
            <a:r>
              <a:rPr kumimoji="1" lang="en-US" altLang="ja-JP"/>
              <a:t>119</a:t>
            </a:r>
            <a:r>
              <a:rPr kumimoji="1" lang="ja-JP" altLang="en-US"/>
              <a:t>通報の行い方は？</a:t>
            </a:r>
            <a:endParaRPr kumimoji="1" lang="en-US" altLang="ja-JP"/>
          </a:p>
          <a:p>
            <a:r>
              <a:rPr kumimoji="1" lang="ja-JP" altLang="en-US"/>
              <a:t>通報はスマホがで行いましょう。固定電話は、現場への移動や回線の長時間占有が難しい場合が多いです。</a:t>
            </a:r>
            <a:endParaRPr kumimoji="1" lang="en-US" altLang="ja-JP"/>
          </a:p>
          <a:p>
            <a:r>
              <a:rPr kumimoji="1" lang="ja-JP" altLang="en-US"/>
              <a:t>スマホで通報し、移動しながら現場の状況を管制センターへ伝えます。</a:t>
            </a:r>
            <a:endParaRPr kumimoji="1" lang="en-US" altLang="ja-JP"/>
          </a:p>
          <a:p>
            <a:r>
              <a:rPr kumimoji="1" lang="ja-JP" altLang="en-US"/>
              <a:t>会話例のような流れで、伝えられるように、シミュレーションしておけると安心です。学校や活動場所の住所や、電話番号なども答えられるようにしておきましょう。</a:t>
            </a:r>
            <a:endParaRPr kumimoji="1" lang="en-US" altLang="ja-JP"/>
          </a:p>
          <a:p>
            <a:r>
              <a:rPr kumimoji="1" lang="ja-JP" altLang="en-US"/>
              <a:t>スピーカー設定で音量を上げると、周りの協力者へも状況を共有することができ、連携や救急処置にも役立ちます。</a:t>
            </a:r>
            <a:endParaRPr kumimoji="1" lang="en-US" altLang="ja-JP"/>
          </a:p>
          <a:p>
            <a:r>
              <a:rPr kumimoji="1" lang="ja-JP" altLang="en-US"/>
              <a:t>また、通報の電話は切らず、救護指導</a:t>
            </a:r>
            <a:r>
              <a:rPr kumimoji="1" lang="en-US" altLang="ja-JP"/>
              <a:t>(</a:t>
            </a:r>
            <a:r>
              <a:rPr kumimoji="1" lang="ja-JP" altLang="en-US"/>
              <a:t>口頭指導</a:t>
            </a:r>
            <a:r>
              <a:rPr kumimoji="1" lang="en-US" altLang="ja-JP"/>
              <a:t>)</a:t>
            </a:r>
            <a:r>
              <a:rPr kumimoji="1" lang="ja-JP" altLang="en-US"/>
              <a:t>を依頼することが有効です。救急隊が到着するまで、指導を受けながら救急処置を行うことで、学校として根拠に基づいた対応を行うことにつながります。</a:t>
            </a:r>
          </a:p>
        </p:txBody>
      </p:sp>
      <p:sp>
        <p:nvSpPr>
          <p:cNvPr id="4" name="スライド番号プレースホルダー 3">
            <a:extLst>
              <a:ext uri="{FF2B5EF4-FFF2-40B4-BE49-F238E27FC236}">
                <a16:creationId xmlns:a16="http://schemas.microsoft.com/office/drawing/2014/main" id="{A683C781-4D55-AAE3-1B09-EC9CC9FCF61F}"/>
              </a:ext>
            </a:extLst>
          </p:cNvPr>
          <p:cNvSpPr>
            <a:spLocks noGrp="1"/>
          </p:cNvSpPr>
          <p:nvPr>
            <p:ph type="sldNum" sz="quarter" idx="5"/>
          </p:nvPr>
        </p:nvSpPr>
        <p:spPr/>
        <p:txBody>
          <a:bodyPr/>
          <a:lstStyle/>
          <a:p>
            <a:fld id="{236F98A3-4F90-47C7-A5E0-F1BCAB804736}" type="slidenum">
              <a:rPr kumimoji="1" lang="ja-JP" altLang="en-US" smtClean="0"/>
              <a:t>5</a:t>
            </a:fld>
            <a:endParaRPr kumimoji="1" lang="ja-JP" altLang="en-US"/>
          </a:p>
        </p:txBody>
      </p:sp>
    </p:spTree>
    <p:extLst>
      <p:ext uri="{BB962C8B-B14F-4D97-AF65-F5344CB8AC3E}">
        <p14:creationId xmlns:p14="http://schemas.microsoft.com/office/powerpoint/2010/main" val="248517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6F5BB-502E-4B0E-EFCF-890B795C13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832B1A-9603-D16D-3FD1-8ED18C0029B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1182CC9-B171-6D80-AF55-1268498469A0}"/>
              </a:ext>
            </a:extLst>
          </p:cNvPr>
          <p:cNvSpPr>
            <a:spLocks noGrp="1"/>
          </p:cNvSpPr>
          <p:nvPr>
            <p:ph type="body" idx="1"/>
          </p:nvPr>
        </p:nvSpPr>
        <p:spPr/>
        <p:txBody>
          <a:bodyPr/>
          <a:lstStyle/>
          <a:p>
            <a:r>
              <a:rPr kumimoji="1" lang="ja-JP" altLang="en-US"/>
              <a:t>スマホでの映像通報システム「</a:t>
            </a:r>
            <a:r>
              <a:rPr kumimoji="1" lang="en-US" altLang="ja-JP"/>
              <a:t>Live119</a:t>
            </a:r>
            <a:r>
              <a:rPr kumimoji="1" lang="ja-JP" altLang="en-US"/>
              <a:t>」を聞いたことがありますか？</a:t>
            </a:r>
            <a:endParaRPr kumimoji="1" lang="en-US" altLang="ja-JP"/>
          </a:p>
          <a:p>
            <a:r>
              <a:rPr kumimoji="1" lang="ja-JP" altLang="en-US"/>
              <a:t>これは、スマホからの通報時、現場の映像を管制センターが把握できるシステムです。映像を見ながら応急手当の指導を受けることもできます。</a:t>
            </a:r>
            <a:endParaRPr kumimoji="1" lang="en-US" altLang="ja-JP"/>
          </a:p>
          <a:p>
            <a:r>
              <a:rPr kumimoji="1" lang="ja-JP" altLang="en-US"/>
              <a:t>緊急時、対応に当たる方も動揺し、救急処置の方法に迷う場合も考えられます。</a:t>
            </a:r>
            <a:endParaRPr kumimoji="1" lang="en-US" altLang="ja-JP"/>
          </a:p>
          <a:p>
            <a:r>
              <a:rPr kumimoji="1" lang="ja-JP" altLang="en-US"/>
              <a:t>管制センターへ映像として状況を伝えることで、傷病者の状態に応じたサポートを受けることができ、学校として根拠に基づいた対応を行うことにつながります。</a:t>
            </a:r>
            <a:endParaRPr kumimoji="1" lang="en-US" altLang="ja-JP"/>
          </a:p>
          <a:p>
            <a:r>
              <a:rPr kumimoji="1" lang="en-US" altLang="ja-JP"/>
              <a:t>YouTube</a:t>
            </a:r>
            <a:r>
              <a:rPr kumimoji="1" lang="ja-JP" altLang="en-US"/>
              <a:t>では、新潟市や上越地域の消防局が作成した「</a:t>
            </a:r>
            <a:r>
              <a:rPr kumimoji="1" lang="en-US" altLang="ja-JP"/>
              <a:t>Live119</a:t>
            </a:r>
            <a:r>
              <a:rPr kumimoji="1" lang="ja-JP" altLang="en-US"/>
              <a:t>」の紹介動画が確認できます。</a:t>
            </a:r>
            <a:r>
              <a:rPr kumimoji="1" lang="en-US" altLang="ja-JP"/>
              <a:t>(</a:t>
            </a:r>
            <a:r>
              <a:rPr kumimoji="1" lang="ja-JP" altLang="en-US"/>
              <a:t>令和</a:t>
            </a:r>
            <a:r>
              <a:rPr kumimoji="1" lang="en-US" altLang="ja-JP"/>
              <a:t>7</a:t>
            </a:r>
            <a:r>
              <a:rPr kumimoji="1" lang="ja-JP" altLang="en-US"/>
              <a:t>年</a:t>
            </a:r>
            <a:r>
              <a:rPr kumimoji="1" lang="en-US" altLang="ja-JP"/>
              <a:t>11</a:t>
            </a:r>
            <a:r>
              <a:rPr kumimoji="1" lang="ja-JP" altLang="en-US"/>
              <a:t>月時点</a:t>
            </a:r>
            <a:r>
              <a:rPr kumimoji="1" lang="en-US" altLang="ja-JP"/>
              <a:t>)</a:t>
            </a:r>
          </a:p>
          <a:p>
            <a:r>
              <a:rPr kumimoji="1" lang="ja-JP" altLang="en-US"/>
              <a:t>実際の場面に沿って、「</a:t>
            </a:r>
            <a:r>
              <a:rPr kumimoji="1" lang="en-US" altLang="ja-JP"/>
              <a:t>Live119</a:t>
            </a:r>
            <a:r>
              <a:rPr kumimoji="1" lang="ja-JP" altLang="en-US"/>
              <a:t>」を活用する動きが分かるため、必要な場面で活用できるよう、参考にご覧ください。</a:t>
            </a:r>
            <a:endParaRPr kumimoji="1" lang="en-US" altLang="ja-JP"/>
          </a:p>
          <a:p>
            <a:r>
              <a:rPr kumimoji="1" lang="ja-JP" altLang="en-US"/>
              <a:t>（他自治体でも</a:t>
            </a:r>
            <a:r>
              <a:rPr kumimoji="1" lang="en-US" altLang="ja-JP"/>
              <a:t>Live119</a:t>
            </a:r>
            <a:r>
              <a:rPr kumimoji="1" lang="ja-JP" altLang="en-US"/>
              <a:t>のシステム紹介の分かりやすい動画が複数あります。）</a:t>
            </a:r>
            <a:endParaRPr kumimoji="1" lang="en-US" altLang="ja-JP"/>
          </a:p>
          <a:p>
            <a:endParaRPr kumimoji="1" lang="en-US" altLang="ja-JP"/>
          </a:p>
          <a:p>
            <a:r>
              <a:rPr kumimoji="1" lang="ja-JP" altLang="en-US"/>
              <a:t>＊令和</a:t>
            </a:r>
            <a:r>
              <a:rPr kumimoji="1" lang="en-US" altLang="ja-JP"/>
              <a:t>7</a:t>
            </a:r>
            <a:r>
              <a:rPr kumimoji="1" lang="ja-JP" altLang="en-US"/>
              <a:t>年</a:t>
            </a:r>
            <a:r>
              <a:rPr kumimoji="1" lang="en-US" altLang="ja-JP"/>
              <a:t>11</a:t>
            </a:r>
            <a:r>
              <a:rPr kumimoji="1" lang="ja-JP" altLang="en-US"/>
              <a:t>月時点　「</a:t>
            </a:r>
            <a:r>
              <a:rPr kumimoji="1" lang="en-US" altLang="ja-JP"/>
              <a:t>Live119</a:t>
            </a:r>
            <a:r>
              <a:rPr kumimoji="1" lang="ja-JP" altLang="en-US"/>
              <a:t>」は新潟県内の消防本部９</a:t>
            </a:r>
            <a:r>
              <a:rPr kumimoji="1" lang="en-US" altLang="ja-JP"/>
              <a:t>/</a:t>
            </a:r>
            <a:r>
              <a:rPr kumimoji="1" lang="ja-JP" altLang="en-US"/>
              <a:t>１９か所で導入中：県の３０市町村を１９の消防本部が分担し対応</a:t>
            </a:r>
            <a:endParaRPr kumimoji="1" lang="en-US" altLang="ja-JP"/>
          </a:p>
          <a:p>
            <a:r>
              <a:rPr kumimoji="1" lang="en-US" altLang="ja-JP"/>
              <a:t>【</a:t>
            </a:r>
            <a:r>
              <a:rPr kumimoji="1" lang="ja-JP" altLang="en-US"/>
              <a:t>新潟市、長岡市</a:t>
            </a:r>
            <a:r>
              <a:rPr kumimoji="1" lang="en-US" altLang="ja-JP"/>
              <a:t>(</a:t>
            </a:r>
            <a:r>
              <a:rPr kumimoji="1" lang="ja-JP" altLang="en-US"/>
              <a:t>川口地域除く</a:t>
            </a:r>
            <a:r>
              <a:rPr kumimoji="1" lang="en-US" altLang="ja-JP"/>
              <a:t>)</a:t>
            </a:r>
            <a:r>
              <a:rPr kumimoji="1" lang="ja-JP" altLang="en-US"/>
              <a:t>、上越市・妙高市、柏崎市・出雲崎町・刈羽村、見附市、村上市・関川村・粟島浦村、糸魚川市、南魚沼市・湯沢町、十日町市・津南町</a:t>
            </a:r>
            <a:r>
              <a:rPr kumimoji="1" lang="en-US" altLang="ja-JP"/>
              <a:t>】</a:t>
            </a:r>
          </a:p>
        </p:txBody>
      </p:sp>
      <p:sp>
        <p:nvSpPr>
          <p:cNvPr id="4" name="スライド番号プレースホルダー 3">
            <a:extLst>
              <a:ext uri="{FF2B5EF4-FFF2-40B4-BE49-F238E27FC236}">
                <a16:creationId xmlns:a16="http://schemas.microsoft.com/office/drawing/2014/main" id="{9A38A164-3A7A-C05D-F5E1-A2FBBC5F37A0}"/>
              </a:ext>
            </a:extLst>
          </p:cNvPr>
          <p:cNvSpPr>
            <a:spLocks noGrp="1"/>
          </p:cNvSpPr>
          <p:nvPr>
            <p:ph type="sldNum" sz="quarter" idx="5"/>
          </p:nvPr>
        </p:nvSpPr>
        <p:spPr/>
        <p:txBody>
          <a:bodyPr/>
          <a:lstStyle/>
          <a:p>
            <a:fld id="{236F98A3-4F90-47C7-A5E0-F1BCAB804736}" type="slidenum">
              <a:rPr kumimoji="1" lang="ja-JP" altLang="en-US" smtClean="0"/>
              <a:t>6</a:t>
            </a:fld>
            <a:endParaRPr kumimoji="1" lang="ja-JP" altLang="en-US"/>
          </a:p>
        </p:txBody>
      </p:sp>
    </p:spTree>
    <p:extLst>
      <p:ext uri="{BB962C8B-B14F-4D97-AF65-F5344CB8AC3E}">
        <p14:creationId xmlns:p14="http://schemas.microsoft.com/office/powerpoint/2010/main" val="130964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9DE90-B5EC-2944-2B5D-9C195CFBDC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8973499-2424-0BF1-65BC-83E07391AE8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2F50388-FB1F-0D29-66EA-362BB2DBCA65}"/>
              </a:ext>
            </a:extLst>
          </p:cNvPr>
          <p:cNvSpPr>
            <a:spLocks noGrp="1"/>
          </p:cNvSpPr>
          <p:nvPr>
            <p:ph type="body" idx="1"/>
          </p:nvPr>
        </p:nvSpPr>
        <p:spPr/>
        <p:txBody>
          <a:bodyPr/>
          <a:lstStyle/>
          <a:p>
            <a:r>
              <a:rPr kumimoji="1" lang="en-US" altLang="ja-JP"/>
              <a:t>Q</a:t>
            </a:r>
            <a:r>
              <a:rPr kumimoji="1" lang="ja-JP" altLang="en-US"/>
              <a:t>３　</a:t>
            </a:r>
            <a:r>
              <a:rPr kumimoji="1" lang="en-US" altLang="ja-JP"/>
              <a:t>119</a:t>
            </a:r>
            <a:r>
              <a:rPr kumimoji="1" lang="ja-JP" altLang="en-US"/>
              <a:t>通報から到着までの時間は？</a:t>
            </a:r>
            <a:endParaRPr kumimoji="1" lang="en-US" altLang="ja-JP"/>
          </a:p>
          <a:p>
            <a:r>
              <a:rPr kumimoji="1" lang="ja-JP" altLang="en-US"/>
              <a:t>総務省令和７年１月発表の最新値として令和</a:t>
            </a:r>
            <a:r>
              <a:rPr kumimoji="1" lang="en-US" altLang="ja-JP"/>
              <a:t>5</a:t>
            </a:r>
            <a:r>
              <a:rPr kumimoji="1" lang="ja-JP" altLang="en-US"/>
              <a:t>年では、新潟県平均は●</a:t>
            </a:r>
            <a:r>
              <a:rPr kumimoji="1" lang="en-US" altLang="ja-JP"/>
              <a:t>9.6</a:t>
            </a:r>
            <a:r>
              <a:rPr kumimoji="1" lang="ja-JP" altLang="en-US"/>
              <a:t>分、全国平均は●</a:t>
            </a:r>
            <a:r>
              <a:rPr kumimoji="1" lang="en-US" altLang="ja-JP"/>
              <a:t>10.0</a:t>
            </a:r>
            <a:r>
              <a:rPr kumimoji="1" lang="ja-JP" altLang="en-US"/>
              <a:t>分でした。</a:t>
            </a:r>
            <a:endParaRPr kumimoji="1" lang="en-US" altLang="ja-JP"/>
          </a:p>
          <a:p>
            <a:r>
              <a:rPr kumimoji="1" lang="ja-JP" altLang="en-US"/>
              <a:t>各学校の位置・校外学習などの場所、交通状況などにより、違いはありますが、救急車が到着するまでの時間、学校の職員による救命処置が、命を守り、社会復帰につながります。</a:t>
            </a:r>
            <a:endParaRPr kumimoji="1" lang="en-US" altLang="ja-JP"/>
          </a:p>
          <a:p>
            <a:r>
              <a:rPr kumimoji="1" lang="en-US" altLang="ja-JP"/>
              <a:t>(</a:t>
            </a:r>
            <a:r>
              <a:rPr kumimoji="1" lang="ja-JP" altLang="en-US"/>
              <a:t>ホルムベルグの</a:t>
            </a:r>
            <a:r>
              <a:rPr kumimoji="1" lang="en-US" altLang="ja-JP"/>
              <a:t>)</a:t>
            </a:r>
            <a:r>
              <a:rPr kumimoji="1" lang="ja-JP" altLang="en-US"/>
              <a:t>救命曲線に、新潟県の到着平均時間を合わせてみると、救急車が来るまで何もせず放置された場合、赤い点線の救命率は</a:t>
            </a:r>
            <a:r>
              <a:rPr kumimoji="1" lang="en-US" altLang="ja-JP"/>
              <a:t>10</a:t>
            </a:r>
            <a:r>
              <a:rPr kumimoji="1" lang="ja-JP" altLang="en-US"/>
              <a:t>％未満です。</a:t>
            </a:r>
            <a:endParaRPr kumimoji="1" lang="en-US" altLang="ja-JP"/>
          </a:p>
          <a:p>
            <a:r>
              <a:rPr kumimoji="1" lang="ja-JP" altLang="en-US"/>
              <a:t>もし「呼吸と心臓が止まる前」や、もし「呼吸と心臓が止まっても」、すぐに居合わせた人による処置が行われれば、救命率は高めることができます。</a:t>
            </a:r>
            <a:endParaRPr kumimoji="1" lang="en-US" altLang="ja-JP"/>
          </a:p>
          <a:p>
            <a:endParaRPr kumimoji="1" lang="en-US" altLang="ja-JP"/>
          </a:p>
          <a:p>
            <a:r>
              <a:rPr kumimoji="1" lang="ja-JP" altLang="en-US"/>
              <a:t>また、</a:t>
            </a:r>
            <a:r>
              <a:rPr kumimoji="1" lang="en-US" altLang="ja-JP"/>
              <a:t>119</a:t>
            </a:r>
            <a:r>
              <a:rPr kumimoji="1" lang="ja-JP" altLang="en-US"/>
              <a:t>通報から医療機関搬入までの平均は</a:t>
            </a:r>
            <a:r>
              <a:rPr kumimoji="1" lang="en-US" altLang="ja-JP"/>
              <a:t>46.1</a:t>
            </a:r>
            <a:r>
              <a:rPr kumimoji="1" lang="ja-JP" altLang="en-US"/>
              <a:t>分、全国平均は</a:t>
            </a:r>
            <a:r>
              <a:rPr kumimoji="1" lang="en-US" altLang="ja-JP"/>
              <a:t>45.6</a:t>
            </a:r>
            <a:r>
              <a:rPr kumimoji="1" lang="ja-JP" altLang="en-US"/>
              <a:t>分です。救急車が到着した後も、出発まで時間を要する場合があります。校内の搬送経路や救急車の進行経路の確保のため、場合によっては教室やグラウンド・玄関等、子どもたちの学習場所の変更や誘導が必要になることも考えられます。</a:t>
            </a:r>
            <a:endParaRPr kumimoji="1" lang="en-US" altLang="ja-JP"/>
          </a:p>
          <a:p>
            <a:r>
              <a:rPr kumimoji="1" lang="ja-JP" altLang="en-US"/>
              <a:t>管理職や現場リーダーは、</a:t>
            </a:r>
            <a:r>
              <a:rPr kumimoji="1" lang="ja-JP" altLang="en-US">
                <a:solidFill>
                  <a:srgbClr val="FF0000"/>
                </a:solidFill>
              </a:rPr>
              <a:t>職員からの情報を集め、</a:t>
            </a:r>
            <a:r>
              <a:rPr kumimoji="1" lang="ja-JP" altLang="en-US"/>
              <a:t>学校全体の動きを考え、現場を指揮し、全職員で命を守るために協力していくことが必要です。</a:t>
            </a:r>
          </a:p>
        </p:txBody>
      </p:sp>
      <p:sp>
        <p:nvSpPr>
          <p:cNvPr id="4" name="スライド番号プレースホルダー 3">
            <a:extLst>
              <a:ext uri="{FF2B5EF4-FFF2-40B4-BE49-F238E27FC236}">
                <a16:creationId xmlns:a16="http://schemas.microsoft.com/office/drawing/2014/main" id="{6665971F-65C3-881D-C153-514C5385AAFF}"/>
              </a:ext>
            </a:extLst>
          </p:cNvPr>
          <p:cNvSpPr>
            <a:spLocks noGrp="1"/>
          </p:cNvSpPr>
          <p:nvPr>
            <p:ph type="sldNum" sz="quarter" idx="5"/>
          </p:nvPr>
        </p:nvSpPr>
        <p:spPr/>
        <p:txBody>
          <a:bodyPr/>
          <a:lstStyle/>
          <a:p>
            <a:fld id="{236F98A3-4F90-47C7-A5E0-F1BCAB804736}" type="slidenum">
              <a:rPr kumimoji="1" lang="ja-JP" altLang="en-US" smtClean="0"/>
              <a:t>7</a:t>
            </a:fld>
            <a:endParaRPr kumimoji="1" lang="ja-JP" altLang="en-US"/>
          </a:p>
        </p:txBody>
      </p:sp>
    </p:spTree>
    <p:extLst>
      <p:ext uri="{BB962C8B-B14F-4D97-AF65-F5344CB8AC3E}">
        <p14:creationId xmlns:p14="http://schemas.microsoft.com/office/powerpoint/2010/main" val="1752183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Q</a:t>
            </a:r>
            <a:r>
              <a:rPr kumimoji="1" lang="ja-JP" altLang="en-US"/>
              <a:t>４校内の緊急時対応の方法は？</a:t>
            </a:r>
            <a:endParaRPr kumimoji="1" lang="en-US" altLang="ja-JP"/>
          </a:p>
          <a:p>
            <a:r>
              <a:rPr kumimoji="1" lang="ja-JP" altLang="en-US"/>
              <a:t>＊自校の連絡方法・対応方法を確認する。（自校では、○○で連絡を行います</a:t>
            </a:r>
            <a:r>
              <a:rPr kumimoji="1" lang="en-US" altLang="ja-JP"/>
              <a:t>)</a:t>
            </a:r>
            <a:r>
              <a:rPr kumimoji="1" lang="ja-JP" altLang="en-US"/>
              <a:t>など</a:t>
            </a:r>
            <a:endParaRPr kumimoji="1" lang="en-US" altLang="ja-JP"/>
          </a:p>
          <a:p>
            <a:r>
              <a:rPr kumimoji="1" lang="en-US" altLang="ja-JP"/>
              <a:t>(</a:t>
            </a:r>
            <a:r>
              <a:rPr kumimoji="1" lang="ja-JP" altLang="en-US"/>
              <a:t>カーラーの</a:t>
            </a:r>
            <a:r>
              <a:rPr kumimoji="1" lang="en-US" altLang="ja-JP"/>
              <a:t>)</a:t>
            </a:r>
            <a:r>
              <a:rPr kumimoji="1" lang="ja-JP" altLang="en-US"/>
              <a:t>救命曲線にあるように、心臓・呼吸・大量出血など、緊急時は１分</a:t>
            </a:r>
            <a:r>
              <a:rPr kumimoji="1" lang="en-US" altLang="ja-JP"/>
              <a:t>1</a:t>
            </a:r>
            <a:r>
              <a:rPr kumimoji="1" lang="ja-JP" altLang="en-US"/>
              <a:t>秒で命が失われる恐れが増加していきます。</a:t>
            </a:r>
            <a:endParaRPr kumimoji="1" lang="en-US" altLang="ja-JP"/>
          </a:p>
          <a:p>
            <a:r>
              <a:rPr kumimoji="1" lang="ja-JP" altLang="en-US"/>
              <a:t>また右のイラストのように、重症のアレルギーの場合は、心臓が止まるまで、医薬品は</a:t>
            </a:r>
            <a:r>
              <a:rPr kumimoji="1" lang="en-US" altLang="ja-JP"/>
              <a:t>5</a:t>
            </a:r>
            <a:r>
              <a:rPr kumimoji="1" lang="ja-JP" altLang="en-US"/>
              <a:t>分、ハチは</a:t>
            </a:r>
            <a:r>
              <a:rPr kumimoji="1" lang="en-US" altLang="ja-JP"/>
              <a:t>15</a:t>
            </a:r>
            <a:r>
              <a:rPr kumimoji="1" lang="ja-JP" altLang="en-US"/>
              <a:t>分、食物は</a:t>
            </a:r>
            <a:r>
              <a:rPr kumimoji="1" lang="en-US" altLang="ja-JP"/>
              <a:t>30</a:t>
            </a:r>
            <a:r>
              <a:rPr kumimoji="1" lang="ja-JP" altLang="en-US"/>
              <a:t>分ほどです。</a:t>
            </a:r>
            <a:endParaRPr kumimoji="1" lang="en-US" altLang="ja-JP"/>
          </a:p>
          <a:p>
            <a:r>
              <a:rPr kumimoji="1" lang="ja-JP" altLang="en-US"/>
              <a:t>子どもと職員の命を守るために、緊急時の対応方法を、常に全職員で理解しておくことが重要です。　</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236F98A3-4F90-47C7-A5E0-F1BCAB804736}" type="slidenum">
              <a:rPr kumimoji="1" lang="ja-JP" altLang="en-US" smtClean="0"/>
              <a:t>8</a:t>
            </a:fld>
            <a:endParaRPr kumimoji="1" lang="ja-JP" altLang="en-US"/>
          </a:p>
        </p:txBody>
      </p:sp>
    </p:spTree>
    <p:extLst>
      <p:ext uri="{BB962C8B-B14F-4D97-AF65-F5344CB8AC3E}">
        <p14:creationId xmlns:p14="http://schemas.microsoft.com/office/powerpoint/2010/main" val="369268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Q</a:t>
            </a:r>
            <a:r>
              <a:rPr kumimoji="1" lang="ja-JP" altLang="en-US"/>
              <a:t>５緊急時に集める人数は？</a:t>
            </a:r>
            <a:endParaRPr kumimoji="1" lang="en-US" altLang="ja-JP"/>
          </a:p>
          <a:p>
            <a:r>
              <a:rPr kumimoji="1" lang="ja-JP" altLang="en-US"/>
              <a:t>救命には１人でも多くの協力者を集めることが必要です。</a:t>
            </a:r>
            <a:endParaRPr kumimoji="1" lang="en-US" altLang="ja-JP"/>
          </a:p>
          <a:p>
            <a:r>
              <a:rPr kumimoji="1" lang="ja-JP" altLang="en-US"/>
              <a:t>少なくとも、自分を含めて</a:t>
            </a:r>
            <a:r>
              <a:rPr kumimoji="1" lang="en-US" altLang="ja-JP"/>
              <a:t>5</a:t>
            </a:r>
            <a:r>
              <a:rPr kumimoji="1" lang="ja-JP" altLang="en-US"/>
              <a:t>名を集められるよう、連絡手段を確保しましょう。</a:t>
            </a:r>
            <a:endParaRPr kumimoji="1" lang="en-US" altLang="ja-JP"/>
          </a:p>
          <a:p>
            <a:r>
              <a:rPr kumimoji="1" lang="ja-JP" altLang="en-US"/>
              <a:t>とくに救急処置は１人では難しく、心肺蘇生は１分で疲労し、質も救命率も低下してしまいます。</a:t>
            </a:r>
          </a:p>
          <a:p>
            <a:r>
              <a:rPr kumimoji="1" lang="ja-JP" altLang="en-US"/>
              <a:t>命を守るために、管理職の指示と、全職員のチームワークが求められます。</a:t>
            </a:r>
            <a:endParaRPr kumimoji="1" lang="en-US" altLang="ja-JP"/>
          </a:p>
          <a:p>
            <a:endParaRPr kumimoji="1" lang="en-US" altLang="ja-JP"/>
          </a:p>
          <a:p>
            <a:r>
              <a:rPr kumimoji="1" lang="ja-JP" altLang="en-US"/>
              <a:t>具体的な役割分担は、</a:t>
            </a:r>
            <a:endParaRPr kumimoji="1" lang="en-US" altLang="ja-JP"/>
          </a:p>
          <a:p>
            <a:r>
              <a:rPr kumimoji="1" lang="ja-JP" altLang="en-US"/>
              <a:t>①管理職またま現場のリーダーは、現場の状況を把握し、職員の役割を指示します。傷病者の重症化に備えて、救急処置の増員など、状況に応じて、役割の調整を指示していく必要があります。</a:t>
            </a:r>
            <a:endParaRPr kumimoji="1" lang="en-US" altLang="ja-JP"/>
          </a:p>
          <a:p>
            <a:r>
              <a:rPr kumimoji="1" lang="ja-JP" altLang="en-US"/>
              <a:t>②救急処置及び③記録は一緒に活動します。現場に駆け付ける際に</a:t>
            </a:r>
            <a:r>
              <a:rPr kumimoji="1" lang="en-US" altLang="ja-JP"/>
              <a:t>AED</a:t>
            </a:r>
            <a:r>
              <a:rPr kumimoji="1" lang="ja-JP" altLang="en-US"/>
              <a:t>など必要物品を持参できるとスムーズです。発生から時系列に経過を見ながら、リーダーと協力して対応していきます。</a:t>
            </a:r>
            <a:r>
              <a:rPr kumimoji="1" lang="en-US" altLang="ja-JP"/>
              <a:t>119</a:t>
            </a:r>
            <a:r>
              <a:rPr kumimoji="1" lang="ja-JP" altLang="en-US"/>
              <a:t>通報をつなぎ続け、指導を受けながら対応できると良いです。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④</a:t>
            </a:r>
            <a:r>
              <a:rPr kumimoji="1" lang="en-US" altLang="ja-JP"/>
              <a:t>119</a:t>
            </a:r>
            <a:r>
              <a:rPr kumimoji="1" lang="ja-JP" altLang="en-US"/>
              <a:t>通報は、スマホで行い、通報しながら場所を移動し、傷病者の状態を伝えます。電話は切らずに、救護指導（口頭指導）を依頼し、救急隊の到着まで、救急処置の指導を受け続けましょう。管理職や現場リーダーに当たる方などは、緊急時に備えてスマホを持参できると良いで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⑤保護者連絡も、スマホで現場から行えると良いです。リーダーと救急処置係と状況を確認し、現時点で分かっていることを正確に伝え、来校などを依頼します。結果をリーダーへ報告後、保護者の問い合わせに備え、職員室にも共有し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⑥他児童生徒誘導・管理は、子どもを現場が見えない場所へ移動させます。居合わせたことで不安や恐怖を感じ体調不良が現れる場合もあります。状況に応じて他の学級の職員の協力も得ながら対応を行い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＊現場に子どもがいない場合は不要です</a:t>
            </a:r>
            <a:endParaRPr kumimoji="1" lang="en-US" altLang="ja-JP"/>
          </a:p>
          <a:p>
            <a:r>
              <a:rPr kumimoji="1" lang="ja-JP" altLang="en-US"/>
              <a:t>⑦物品持参・救急車誘導は、</a:t>
            </a:r>
            <a:r>
              <a:rPr kumimoji="1" lang="en-US" altLang="ja-JP"/>
              <a:t>AED</a:t>
            </a:r>
            <a:r>
              <a:rPr kumimoji="1" lang="ja-JP" altLang="en-US"/>
              <a:t>など必要物品の有無を確認し、なければ持参します。確認後、救急車の誘導に向かいます。安全に通行できるよう通路を確保し、救急隊を現場まで誘導します。</a:t>
            </a:r>
            <a:endParaRPr kumimoji="1" lang="en-US" altLang="ja-JP"/>
          </a:p>
        </p:txBody>
      </p:sp>
      <p:sp>
        <p:nvSpPr>
          <p:cNvPr id="4" name="スライド番号プレースホルダー 3"/>
          <p:cNvSpPr>
            <a:spLocks noGrp="1"/>
          </p:cNvSpPr>
          <p:nvPr>
            <p:ph type="sldNum" sz="quarter" idx="5"/>
          </p:nvPr>
        </p:nvSpPr>
        <p:spPr/>
        <p:txBody>
          <a:bodyPr/>
          <a:lstStyle/>
          <a:p>
            <a:fld id="{236F98A3-4F90-47C7-A5E0-F1BCAB804736}" type="slidenum">
              <a:rPr kumimoji="1" lang="ja-JP" altLang="en-US" smtClean="0"/>
              <a:t>9</a:t>
            </a:fld>
            <a:endParaRPr kumimoji="1" lang="ja-JP" altLang="en-US"/>
          </a:p>
        </p:txBody>
      </p:sp>
    </p:spTree>
    <p:extLst>
      <p:ext uri="{BB962C8B-B14F-4D97-AF65-F5344CB8AC3E}">
        <p14:creationId xmlns:p14="http://schemas.microsoft.com/office/powerpoint/2010/main" val="281627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2B6C7D-2D20-1AF8-0598-E2C46E289DE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CBC6571-D4DD-C12A-2890-54A40FCBF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AF6C22F-47C3-B293-0AE4-667E0FE94090}"/>
              </a:ext>
            </a:extLst>
          </p:cNvPr>
          <p:cNvSpPr>
            <a:spLocks noGrp="1"/>
          </p:cNvSpPr>
          <p:nvPr>
            <p:ph type="dt" sz="half" idx="10"/>
          </p:nvPr>
        </p:nvSpPr>
        <p:spPr/>
        <p:txBody>
          <a:bodyPr/>
          <a:lstStyle/>
          <a:p>
            <a:fld id="{814BC976-74B7-4AED-866E-CE2EE53FB9F7}"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0018F1BE-B1AA-636D-D888-0D39E45A63E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0F17887-7CC5-95A3-852B-B6E3EC317FD9}"/>
              </a:ext>
            </a:extLst>
          </p:cNvPr>
          <p:cNvSpPr>
            <a:spLocks noGrp="1"/>
          </p:cNvSpPr>
          <p:nvPr>
            <p:ph type="sldNum" sz="quarter" idx="12"/>
          </p:nvPr>
        </p:nvSpPr>
        <p:spPr/>
        <p:txBody>
          <a:bodyPr/>
          <a:lstStyle/>
          <a:p>
            <a:fld id="{7D2C16C5-3841-4ACD-AC3C-8710F27216F8}" type="slidenum">
              <a:rPr kumimoji="1" lang="ja-JP" altLang="en-US" smtClean="0"/>
              <a:t>‹#›</a:t>
            </a:fld>
            <a:endParaRPr kumimoji="1" lang="ja-JP" altLang="en-US"/>
          </a:p>
        </p:txBody>
      </p:sp>
    </p:spTree>
    <p:extLst>
      <p:ext uri="{BB962C8B-B14F-4D97-AF65-F5344CB8AC3E}">
        <p14:creationId xmlns:p14="http://schemas.microsoft.com/office/powerpoint/2010/main" val="366766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C9AC3F-F349-128E-B15E-AF378BE8C0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620941B-BC8C-1570-36DD-28A9CD8FD48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F6810B-8572-B3BD-F330-216210D12374}"/>
              </a:ext>
            </a:extLst>
          </p:cNvPr>
          <p:cNvSpPr>
            <a:spLocks noGrp="1"/>
          </p:cNvSpPr>
          <p:nvPr>
            <p:ph type="dt" sz="half" idx="10"/>
          </p:nvPr>
        </p:nvSpPr>
        <p:spPr/>
        <p:txBody>
          <a:bodyPr/>
          <a:lstStyle/>
          <a:p>
            <a:fld id="{814BC976-74B7-4AED-866E-CE2EE53FB9F7}"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A31DA22A-88FA-9655-6EE4-B505529DE3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805E9C-9398-DE90-3BE3-07EB2C6FE6F7}"/>
              </a:ext>
            </a:extLst>
          </p:cNvPr>
          <p:cNvSpPr>
            <a:spLocks noGrp="1"/>
          </p:cNvSpPr>
          <p:nvPr>
            <p:ph type="sldNum" sz="quarter" idx="12"/>
          </p:nvPr>
        </p:nvSpPr>
        <p:spPr/>
        <p:txBody>
          <a:bodyPr/>
          <a:lstStyle/>
          <a:p>
            <a:fld id="{7D2C16C5-3841-4ACD-AC3C-8710F27216F8}" type="slidenum">
              <a:rPr kumimoji="1" lang="ja-JP" altLang="en-US" smtClean="0"/>
              <a:t>‹#›</a:t>
            </a:fld>
            <a:endParaRPr kumimoji="1" lang="ja-JP" altLang="en-US"/>
          </a:p>
        </p:txBody>
      </p:sp>
    </p:spTree>
    <p:extLst>
      <p:ext uri="{BB962C8B-B14F-4D97-AF65-F5344CB8AC3E}">
        <p14:creationId xmlns:p14="http://schemas.microsoft.com/office/powerpoint/2010/main" val="53860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5C95364-1E1E-150C-BD63-24D7E993D01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411B88-2B7F-A3D4-35AC-5D32EAE2333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D8F9FF-8047-F88B-523F-B8EF8DB1393F}"/>
              </a:ext>
            </a:extLst>
          </p:cNvPr>
          <p:cNvSpPr>
            <a:spLocks noGrp="1"/>
          </p:cNvSpPr>
          <p:nvPr>
            <p:ph type="dt" sz="half" idx="10"/>
          </p:nvPr>
        </p:nvSpPr>
        <p:spPr/>
        <p:txBody>
          <a:bodyPr/>
          <a:lstStyle/>
          <a:p>
            <a:fld id="{814BC976-74B7-4AED-866E-CE2EE53FB9F7}"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52216C4A-6DA2-63C7-E1AE-5638197877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34DF00-5B97-6951-F867-EEFA565556F2}"/>
              </a:ext>
            </a:extLst>
          </p:cNvPr>
          <p:cNvSpPr>
            <a:spLocks noGrp="1"/>
          </p:cNvSpPr>
          <p:nvPr>
            <p:ph type="sldNum" sz="quarter" idx="12"/>
          </p:nvPr>
        </p:nvSpPr>
        <p:spPr/>
        <p:txBody>
          <a:bodyPr/>
          <a:lstStyle/>
          <a:p>
            <a:fld id="{7D2C16C5-3841-4ACD-AC3C-8710F27216F8}" type="slidenum">
              <a:rPr kumimoji="1" lang="ja-JP" altLang="en-US" smtClean="0"/>
              <a:t>‹#›</a:t>
            </a:fld>
            <a:endParaRPr kumimoji="1" lang="ja-JP" altLang="en-US"/>
          </a:p>
        </p:txBody>
      </p:sp>
    </p:spTree>
    <p:extLst>
      <p:ext uri="{BB962C8B-B14F-4D97-AF65-F5344CB8AC3E}">
        <p14:creationId xmlns:p14="http://schemas.microsoft.com/office/powerpoint/2010/main" val="84639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CCFA5C-43A1-5A41-9669-6A42AE5C987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C914D1-15A6-ABB0-6EFE-4FBDB5EA173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E15110-F792-3966-DA45-16E48DF60E58}"/>
              </a:ext>
            </a:extLst>
          </p:cNvPr>
          <p:cNvSpPr>
            <a:spLocks noGrp="1"/>
          </p:cNvSpPr>
          <p:nvPr>
            <p:ph type="dt" sz="half" idx="10"/>
          </p:nvPr>
        </p:nvSpPr>
        <p:spPr/>
        <p:txBody>
          <a:bodyPr/>
          <a:lstStyle/>
          <a:p>
            <a:fld id="{814BC976-74B7-4AED-866E-CE2EE53FB9F7}"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A65EBD83-5FE5-3AF2-2A62-51EDD168A3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082188-8C53-8222-4DED-5D2482B325B2}"/>
              </a:ext>
            </a:extLst>
          </p:cNvPr>
          <p:cNvSpPr>
            <a:spLocks noGrp="1"/>
          </p:cNvSpPr>
          <p:nvPr>
            <p:ph type="sldNum" sz="quarter" idx="12"/>
          </p:nvPr>
        </p:nvSpPr>
        <p:spPr/>
        <p:txBody>
          <a:bodyPr/>
          <a:lstStyle/>
          <a:p>
            <a:fld id="{7D2C16C5-3841-4ACD-AC3C-8710F27216F8}" type="slidenum">
              <a:rPr kumimoji="1" lang="ja-JP" altLang="en-US" smtClean="0"/>
              <a:t>‹#›</a:t>
            </a:fld>
            <a:endParaRPr kumimoji="1" lang="ja-JP" altLang="en-US"/>
          </a:p>
        </p:txBody>
      </p:sp>
    </p:spTree>
    <p:extLst>
      <p:ext uri="{BB962C8B-B14F-4D97-AF65-F5344CB8AC3E}">
        <p14:creationId xmlns:p14="http://schemas.microsoft.com/office/powerpoint/2010/main" val="23714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E12BEE-88B1-24DA-A77E-9D228793488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DA16EE-1119-FBE6-BB70-302BF8B7CD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C47A2F4-F8AA-72ED-9089-A11CB591819D}"/>
              </a:ext>
            </a:extLst>
          </p:cNvPr>
          <p:cNvSpPr>
            <a:spLocks noGrp="1"/>
          </p:cNvSpPr>
          <p:nvPr>
            <p:ph type="dt" sz="half" idx="10"/>
          </p:nvPr>
        </p:nvSpPr>
        <p:spPr/>
        <p:txBody>
          <a:bodyPr/>
          <a:lstStyle/>
          <a:p>
            <a:fld id="{814BC976-74B7-4AED-866E-CE2EE53FB9F7}"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5A50EC2C-A051-E9B5-3416-2470B485E13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0C8A87-2D2B-2307-D80E-4612ECD777BA}"/>
              </a:ext>
            </a:extLst>
          </p:cNvPr>
          <p:cNvSpPr>
            <a:spLocks noGrp="1"/>
          </p:cNvSpPr>
          <p:nvPr>
            <p:ph type="sldNum" sz="quarter" idx="12"/>
          </p:nvPr>
        </p:nvSpPr>
        <p:spPr/>
        <p:txBody>
          <a:bodyPr/>
          <a:lstStyle/>
          <a:p>
            <a:fld id="{7D2C16C5-3841-4ACD-AC3C-8710F27216F8}" type="slidenum">
              <a:rPr kumimoji="1" lang="ja-JP" altLang="en-US" smtClean="0"/>
              <a:t>‹#›</a:t>
            </a:fld>
            <a:endParaRPr kumimoji="1" lang="ja-JP" altLang="en-US"/>
          </a:p>
        </p:txBody>
      </p:sp>
    </p:spTree>
    <p:extLst>
      <p:ext uri="{BB962C8B-B14F-4D97-AF65-F5344CB8AC3E}">
        <p14:creationId xmlns:p14="http://schemas.microsoft.com/office/powerpoint/2010/main" val="152845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F26294-1C85-E611-3A47-902CBA78069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CEE26E9-D8DC-6237-17B4-DED7555A5EF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B64F6E7-C8A7-1EB3-3B59-F25DD39A8C5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422ED90-2883-3A47-C1D9-EFE8F1088FA8}"/>
              </a:ext>
            </a:extLst>
          </p:cNvPr>
          <p:cNvSpPr>
            <a:spLocks noGrp="1"/>
          </p:cNvSpPr>
          <p:nvPr>
            <p:ph type="dt" sz="half" idx="10"/>
          </p:nvPr>
        </p:nvSpPr>
        <p:spPr/>
        <p:txBody>
          <a:bodyPr/>
          <a:lstStyle/>
          <a:p>
            <a:fld id="{814BC976-74B7-4AED-866E-CE2EE53FB9F7}" type="datetimeFigureOut">
              <a:rPr kumimoji="1" lang="ja-JP" altLang="en-US" smtClean="0"/>
              <a:t>2026/1/27</a:t>
            </a:fld>
            <a:endParaRPr kumimoji="1" lang="ja-JP" altLang="en-US"/>
          </a:p>
        </p:txBody>
      </p:sp>
      <p:sp>
        <p:nvSpPr>
          <p:cNvPr id="6" name="フッター プレースホルダー 5">
            <a:extLst>
              <a:ext uri="{FF2B5EF4-FFF2-40B4-BE49-F238E27FC236}">
                <a16:creationId xmlns:a16="http://schemas.microsoft.com/office/drawing/2014/main" id="{E22B929C-41FA-AEF2-D840-578A410BE0F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CFDACF-9179-0387-DA45-D62CE890BD05}"/>
              </a:ext>
            </a:extLst>
          </p:cNvPr>
          <p:cNvSpPr>
            <a:spLocks noGrp="1"/>
          </p:cNvSpPr>
          <p:nvPr>
            <p:ph type="sldNum" sz="quarter" idx="12"/>
          </p:nvPr>
        </p:nvSpPr>
        <p:spPr/>
        <p:txBody>
          <a:bodyPr/>
          <a:lstStyle/>
          <a:p>
            <a:fld id="{7D2C16C5-3841-4ACD-AC3C-8710F27216F8}" type="slidenum">
              <a:rPr kumimoji="1" lang="ja-JP" altLang="en-US" smtClean="0"/>
              <a:t>‹#›</a:t>
            </a:fld>
            <a:endParaRPr kumimoji="1" lang="ja-JP" altLang="en-US"/>
          </a:p>
        </p:txBody>
      </p:sp>
    </p:spTree>
    <p:extLst>
      <p:ext uri="{BB962C8B-B14F-4D97-AF65-F5344CB8AC3E}">
        <p14:creationId xmlns:p14="http://schemas.microsoft.com/office/powerpoint/2010/main" val="410588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F7841E-47AF-F1F5-92A9-937D5A1E4C3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A319F0-4332-E78D-880E-CB93C27452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FCEF3B4-6995-653A-F68B-1F9293BF0A1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0C0A4BB-AA3D-8F69-8E1F-7C6845071B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C0D2CA8-F2C6-5D1A-C33E-63983789709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4A31E4A-E77B-9637-46A0-E183A15161F3}"/>
              </a:ext>
            </a:extLst>
          </p:cNvPr>
          <p:cNvSpPr>
            <a:spLocks noGrp="1"/>
          </p:cNvSpPr>
          <p:nvPr>
            <p:ph type="dt" sz="half" idx="10"/>
          </p:nvPr>
        </p:nvSpPr>
        <p:spPr/>
        <p:txBody>
          <a:bodyPr/>
          <a:lstStyle/>
          <a:p>
            <a:fld id="{814BC976-74B7-4AED-866E-CE2EE53FB9F7}" type="datetimeFigureOut">
              <a:rPr kumimoji="1" lang="ja-JP" altLang="en-US" smtClean="0"/>
              <a:t>2026/1/27</a:t>
            </a:fld>
            <a:endParaRPr kumimoji="1" lang="ja-JP" altLang="en-US"/>
          </a:p>
        </p:txBody>
      </p:sp>
      <p:sp>
        <p:nvSpPr>
          <p:cNvPr id="8" name="フッター プレースホルダー 7">
            <a:extLst>
              <a:ext uri="{FF2B5EF4-FFF2-40B4-BE49-F238E27FC236}">
                <a16:creationId xmlns:a16="http://schemas.microsoft.com/office/drawing/2014/main" id="{3BF9EB09-F2C6-8437-B15A-BA5EA10DE2B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A16EDF-2A99-E0B2-EB1F-B9A03AAB08C6}"/>
              </a:ext>
            </a:extLst>
          </p:cNvPr>
          <p:cNvSpPr>
            <a:spLocks noGrp="1"/>
          </p:cNvSpPr>
          <p:nvPr>
            <p:ph type="sldNum" sz="quarter" idx="12"/>
          </p:nvPr>
        </p:nvSpPr>
        <p:spPr/>
        <p:txBody>
          <a:bodyPr/>
          <a:lstStyle/>
          <a:p>
            <a:fld id="{7D2C16C5-3841-4ACD-AC3C-8710F27216F8}" type="slidenum">
              <a:rPr kumimoji="1" lang="ja-JP" altLang="en-US" smtClean="0"/>
              <a:t>‹#›</a:t>
            </a:fld>
            <a:endParaRPr kumimoji="1" lang="ja-JP" altLang="en-US"/>
          </a:p>
        </p:txBody>
      </p:sp>
    </p:spTree>
    <p:extLst>
      <p:ext uri="{BB962C8B-B14F-4D97-AF65-F5344CB8AC3E}">
        <p14:creationId xmlns:p14="http://schemas.microsoft.com/office/powerpoint/2010/main" val="152318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3ADA90-3B22-E508-7B79-BE396758289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C5D9250-430E-5C32-7623-61ED81E9520A}"/>
              </a:ext>
            </a:extLst>
          </p:cNvPr>
          <p:cNvSpPr>
            <a:spLocks noGrp="1"/>
          </p:cNvSpPr>
          <p:nvPr>
            <p:ph type="dt" sz="half" idx="10"/>
          </p:nvPr>
        </p:nvSpPr>
        <p:spPr/>
        <p:txBody>
          <a:bodyPr/>
          <a:lstStyle/>
          <a:p>
            <a:fld id="{814BC976-74B7-4AED-866E-CE2EE53FB9F7}" type="datetimeFigureOut">
              <a:rPr kumimoji="1" lang="ja-JP" altLang="en-US" smtClean="0"/>
              <a:t>2026/1/27</a:t>
            </a:fld>
            <a:endParaRPr kumimoji="1" lang="ja-JP" altLang="en-US"/>
          </a:p>
        </p:txBody>
      </p:sp>
      <p:sp>
        <p:nvSpPr>
          <p:cNvPr id="4" name="フッター プレースホルダー 3">
            <a:extLst>
              <a:ext uri="{FF2B5EF4-FFF2-40B4-BE49-F238E27FC236}">
                <a16:creationId xmlns:a16="http://schemas.microsoft.com/office/drawing/2014/main" id="{2A446634-9D36-03A2-364B-0D7EEE91CA0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FBE7CB9-494A-B012-3AD1-6E9059C3BF73}"/>
              </a:ext>
            </a:extLst>
          </p:cNvPr>
          <p:cNvSpPr>
            <a:spLocks noGrp="1"/>
          </p:cNvSpPr>
          <p:nvPr>
            <p:ph type="sldNum" sz="quarter" idx="12"/>
          </p:nvPr>
        </p:nvSpPr>
        <p:spPr/>
        <p:txBody>
          <a:bodyPr/>
          <a:lstStyle/>
          <a:p>
            <a:fld id="{7D2C16C5-3841-4ACD-AC3C-8710F27216F8}" type="slidenum">
              <a:rPr kumimoji="1" lang="ja-JP" altLang="en-US" smtClean="0"/>
              <a:t>‹#›</a:t>
            </a:fld>
            <a:endParaRPr kumimoji="1" lang="ja-JP" altLang="en-US"/>
          </a:p>
        </p:txBody>
      </p:sp>
    </p:spTree>
    <p:extLst>
      <p:ext uri="{BB962C8B-B14F-4D97-AF65-F5344CB8AC3E}">
        <p14:creationId xmlns:p14="http://schemas.microsoft.com/office/powerpoint/2010/main" val="345143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8608562-5245-7B1C-4C86-8125BAA82091}"/>
              </a:ext>
            </a:extLst>
          </p:cNvPr>
          <p:cNvSpPr>
            <a:spLocks noGrp="1"/>
          </p:cNvSpPr>
          <p:nvPr>
            <p:ph type="dt" sz="half" idx="10"/>
          </p:nvPr>
        </p:nvSpPr>
        <p:spPr/>
        <p:txBody>
          <a:bodyPr/>
          <a:lstStyle/>
          <a:p>
            <a:fld id="{814BC976-74B7-4AED-866E-CE2EE53FB9F7}" type="datetimeFigureOut">
              <a:rPr kumimoji="1" lang="ja-JP" altLang="en-US" smtClean="0"/>
              <a:t>2026/1/27</a:t>
            </a:fld>
            <a:endParaRPr kumimoji="1" lang="ja-JP" altLang="en-US"/>
          </a:p>
        </p:txBody>
      </p:sp>
      <p:sp>
        <p:nvSpPr>
          <p:cNvPr id="3" name="フッター プレースホルダー 2">
            <a:extLst>
              <a:ext uri="{FF2B5EF4-FFF2-40B4-BE49-F238E27FC236}">
                <a16:creationId xmlns:a16="http://schemas.microsoft.com/office/drawing/2014/main" id="{7F1DA27C-06F9-9A8F-F1B8-C53FB0D58D4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89CA773-3A32-12B3-A27C-CBADED6CD991}"/>
              </a:ext>
            </a:extLst>
          </p:cNvPr>
          <p:cNvSpPr>
            <a:spLocks noGrp="1"/>
          </p:cNvSpPr>
          <p:nvPr>
            <p:ph type="sldNum" sz="quarter" idx="12"/>
          </p:nvPr>
        </p:nvSpPr>
        <p:spPr/>
        <p:txBody>
          <a:bodyPr/>
          <a:lstStyle/>
          <a:p>
            <a:fld id="{7D2C16C5-3841-4ACD-AC3C-8710F27216F8}" type="slidenum">
              <a:rPr kumimoji="1" lang="ja-JP" altLang="en-US" smtClean="0"/>
              <a:t>‹#›</a:t>
            </a:fld>
            <a:endParaRPr kumimoji="1" lang="ja-JP" altLang="en-US"/>
          </a:p>
        </p:txBody>
      </p:sp>
    </p:spTree>
    <p:extLst>
      <p:ext uri="{BB962C8B-B14F-4D97-AF65-F5344CB8AC3E}">
        <p14:creationId xmlns:p14="http://schemas.microsoft.com/office/powerpoint/2010/main" val="285232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2DEAF4-2DD7-549E-429B-A001FE9167B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49469D-676C-3925-6ABD-6B31F2E64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5A4824C-C0BC-257E-E24D-E7A3B5AA7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7B61B1-2389-B518-4D15-EA563B8C8D7B}"/>
              </a:ext>
            </a:extLst>
          </p:cNvPr>
          <p:cNvSpPr>
            <a:spLocks noGrp="1"/>
          </p:cNvSpPr>
          <p:nvPr>
            <p:ph type="dt" sz="half" idx="10"/>
          </p:nvPr>
        </p:nvSpPr>
        <p:spPr/>
        <p:txBody>
          <a:bodyPr/>
          <a:lstStyle/>
          <a:p>
            <a:fld id="{814BC976-74B7-4AED-866E-CE2EE53FB9F7}" type="datetimeFigureOut">
              <a:rPr kumimoji="1" lang="ja-JP" altLang="en-US" smtClean="0"/>
              <a:t>2026/1/27</a:t>
            </a:fld>
            <a:endParaRPr kumimoji="1" lang="ja-JP" altLang="en-US"/>
          </a:p>
        </p:txBody>
      </p:sp>
      <p:sp>
        <p:nvSpPr>
          <p:cNvPr id="6" name="フッター プレースホルダー 5">
            <a:extLst>
              <a:ext uri="{FF2B5EF4-FFF2-40B4-BE49-F238E27FC236}">
                <a16:creationId xmlns:a16="http://schemas.microsoft.com/office/drawing/2014/main" id="{14342612-4F43-8532-F74C-FD3972FC42B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87433F-57EF-D70F-325D-1B6C18480D91}"/>
              </a:ext>
            </a:extLst>
          </p:cNvPr>
          <p:cNvSpPr>
            <a:spLocks noGrp="1"/>
          </p:cNvSpPr>
          <p:nvPr>
            <p:ph type="sldNum" sz="quarter" idx="12"/>
          </p:nvPr>
        </p:nvSpPr>
        <p:spPr/>
        <p:txBody>
          <a:bodyPr/>
          <a:lstStyle/>
          <a:p>
            <a:fld id="{7D2C16C5-3841-4ACD-AC3C-8710F27216F8}" type="slidenum">
              <a:rPr kumimoji="1" lang="ja-JP" altLang="en-US" smtClean="0"/>
              <a:t>‹#›</a:t>
            </a:fld>
            <a:endParaRPr kumimoji="1" lang="ja-JP" altLang="en-US"/>
          </a:p>
        </p:txBody>
      </p:sp>
    </p:spTree>
    <p:extLst>
      <p:ext uri="{BB962C8B-B14F-4D97-AF65-F5344CB8AC3E}">
        <p14:creationId xmlns:p14="http://schemas.microsoft.com/office/powerpoint/2010/main" val="340707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E8EC7E-7B11-8D90-083B-259AF1BA851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31481F7-1935-7672-F622-985C30BE23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7A3526C-471E-0CDA-6FFA-FE578B4D2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6936D20-409D-9A0F-E980-41C94985FF3E}"/>
              </a:ext>
            </a:extLst>
          </p:cNvPr>
          <p:cNvSpPr>
            <a:spLocks noGrp="1"/>
          </p:cNvSpPr>
          <p:nvPr>
            <p:ph type="dt" sz="half" idx="10"/>
          </p:nvPr>
        </p:nvSpPr>
        <p:spPr/>
        <p:txBody>
          <a:bodyPr/>
          <a:lstStyle/>
          <a:p>
            <a:fld id="{814BC976-74B7-4AED-866E-CE2EE53FB9F7}" type="datetimeFigureOut">
              <a:rPr kumimoji="1" lang="ja-JP" altLang="en-US" smtClean="0"/>
              <a:t>2026/1/27</a:t>
            </a:fld>
            <a:endParaRPr kumimoji="1" lang="ja-JP" altLang="en-US"/>
          </a:p>
        </p:txBody>
      </p:sp>
      <p:sp>
        <p:nvSpPr>
          <p:cNvPr id="6" name="フッター プレースホルダー 5">
            <a:extLst>
              <a:ext uri="{FF2B5EF4-FFF2-40B4-BE49-F238E27FC236}">
                <a16:creationId xmlns:a16="http://schemas.microsoft.com/office/drawing/2014/main" id="{9852219B-7B4C-CBF3-1C46-5CEE7E3E39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4B5B2B4-5024-CF89-4903-E9B06E5F4740}"/>
              </a:ext>
            </a:extLst>
          </p:cNvPr>
          <p:cNvSpPr>
            <a:spLocks noGrp="1"/>
          </p:cNvSpPr>
          <p:nvPr>
            <p:ph type="sldNum" sz="quarter" idx="12"/>
          </p:nvPr>
        </p:nvSpPr>
        <p:spPr/>
        <p:txBody>
          <a:bodyPr/>
          <a:lstStyle/>
          <a:p>
            <a:fld id="{7D2C16C5-3841-4ACD-AC3C-8710F27216F8}" type="slidenum">
              <a:rPr kumimoji="1" lang="ja-JP" altLang="en-US" smtClean="0"/>
              <a:t>‹#›</a:t>
            </a:fld>
            <a:endParaRPr kumimoji="1" lang="ja-JP" altLang="en-US"/>
          </a:p>
        </p:txBody>
      </p:sp>
    </p:spTree>
    <p:extLst>
      <p:ext uri="{BB962C8B-B14F-4D97-AF65-F5344CB8AC3E}">
        <p14:creationId xmlns:p14="http://schemas.microsoft.com/office/powerpoint/2010/main" val="74122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385B51E-026B-A285-0324-57107B87F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268EB9-A7F3-BC19-1849-251D845F33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1EFF1F-5A16-5C13-AC2F-B37230AB51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4BC976-74B7-4AED-866E-CE2EE53FB9F7}"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824ED2FE-C7A0-C4CB-AE96-3DD926C591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0D9AEF2-AFCE-0008-5482-35AEDDC4FC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2C16C5-3841-4ACD-AC3C-8710F27216F8}" type="slidenum">
              <a:rPr kumimoji="1" lang="ja-JP" altLang="en-US" smtClean="0"/>
              <a:t>‹#›</a:t>
            </a:fld>
            <a:endParaRPr kumimoji="1" lang="ja-JP" altLang="en-US"/>
          </a:p>
        </p:txBody>
      </p:sp>
    </p:spTree>
    <p:extLst>
      <p:ext uri="{BB962C8B-B14F-4D97-AF65-F5344CB8AC3E}">
        <p14:creationId xmlns:p14="http://schemas.microsoft.com/office/powerpoint/2010/main" val="1246366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A35E5F1-3F5F-EA1A-3E33-0BFC4EF2C847}"/>
              </a:ext>
            </a:extLst>
          </p:cNvPr>
          <p:cNvSpPr>
            <a:spLocks noGrp="1"/>
          </p:cNvSpPr>
          <p:nvPr>
            <p:ph type="title"/>
          </p:nvPr>
        </p:nvSpPr>
        <p:spPr>
          <a:xfrm>
            <a:off x="838200" y="167005"/>
            <a:ext cx="10515600" cy="869315"/>
          </a:xfrm>
        </p:spPr>
        <p:txBody>
          <a:bodyPr>
            <a:normAutofit/>
          </a:bodyPr>
          <a:lstStyle/>
          <a:p>
            <a:pPr algn="ctr"/>
            <a:r>
              <a:rPr lang="zh-TW" altLang="en-US" sz="4800" dirty="0">
                <a:latin typeface="ＭＳ ゴシック" panose="020B0609070205080204" pitchFamily="49" charset="-128"/>
                <a:ea typeface="ＭＳ ゴシック" panose="020B0609070205080204" pitchFamily="49" charset="-128"/>
              </a:rPr>
              <a:t>職員研修</a:t>
            </a:r>
            <a:r>
              <a:rPr lang="ja-JP" altLang="en-US" sz="4800" dirty="0">
                <a:latin typeface="ＭＳ ゴシック" panose="020B0609070205080204" pitchFamily="49" charset="-128"/>
                <a:ea typeface="ＭＳ ゴシック" panose="020B0609070205080204" pitchFamily="49" charset="-128"/>
              </a:rPr>
              <a:t>１「救急法」</a:t>
            </a:r>
            <a:r>
              <a:rPr lang="zh-TW" altLang="en-US" sz="4800" dirty="0">
                <a:latin typeface="ＭＳ ゴシック" panose="020B0609070205080204" pitchFamily="49" charset="-128"/>
                <a:ea typeface="ＭＳ ゴシック" panose="020B0609070205080204" pitchFamily="49" charset="-128"/>
              </a:rPr>
              <a:t>　</a:t>
            </a:r>
            <a:endParaRPr lang="ja-JP" altLang="en-US" sz="4800"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62FF5587-4BD1-F2CA-7809-D247AD56AFB4}"/>
              </a:ext>
            </a:extLst>
          </p:cNvPr>
          <p:cNvSpPr txBox="1"/>
          <p:nvPr/>
        </p:nvSpPr>
        <p:spPr>
          <a:xfrm>
            <a:off x="365759" y="1127546"/>
            <a:ext cx="11639007" cy="5204502"/>
          </a:xfrm>
          <a:prstGeom prst="rect">
            <a:avLst/>
          </a:prstGeom>
          <a:noFill/>
        </p:spPr>
        <p:txBody>
          <a:bodyPr wrap="square">
            <a:spAutoFit/>
          </a:bodyPr>
          <a:lstStyle/>
          <a:p>
            <a:pPr>
              <a:lnSpc>
                <a:spcPct val="150000"/>
              </a:lnSpc>
            </a:pPr>
            <a:r>
              <a:rPr lang="ja-JP" altLang="en-US" sz="2800" dirty="0">
                <a:latin typeface="UD デジタル 教科書体 NK-B" panose="02020700000000000000" pitchFamily="18" charset="-128"/>
                <a:ea typeface="UD デジタル 教科書体 NK-B" panose="02020700000000000000" pitchFamily="18" charset="-128"/>
              </a:rPr>
              <a:t>内容は学校に合わせて変更し自校化してお使いください。</a:t>
            </a:r>
          </a:p>
          <a:p>
            <a:pPr>
              <a:lnSpc>
                <a:spcPct val="150000"/>
              </a:lnSpc>
            </a:pPr>
            <a:r>
              <a:rPr lang="ja-JP" altLang="en-US" sz="2800" dirty="0">
                <a:latin typeface="UD デジタル 教科書体 NK-B" panose="02020700000000000000" pitchFamily="18" charset="-128"/>
                <a:ea typeface="UD デジタル 教科書体 NK-B" panose="02020700000000000000" pitchFamily="18" charset="-128"/>
              </a:rPr>
              <a:t>・３、７ページにはアニメーションがあります。ノートの●部分でクリックして </a:t>
            </a:r>
            <a:endParaRPr lang="en-US" altLang="ja-JP" sz="2800" dirty="0">
              <a:latin typeface="UD デジタル 教科書体 NK-B" panose="02020700000000000000" pitchFamily="18" charset="-128"/>
              <a:ea typeface="UD デジタル 教科書体 NK-B" panose="02020700000000000000" pitchFamily="18" charset="-128"/>
            </a:endParaRPr>
          </a:p>
          <a:p>
            <a:pPr>
              <a:lnSpc>
                <a:spcPct val="150000"/>
              </a:lnSpc>
            </a:pPr>
            <a:r>
              <a:rPr lang="en-US" altLang="ja-JP" sz="2800" dirty="0">
                <a:latin typeface="UD デジタル 教科書体 NK-B" panose="02020700000000000000" pitchFamily="18" charset="-128"/>
                <a:ea typeface="UD デジタル 教科書体 NK-B" panose="02020700000000000000" pitchFamily="18" charset="-128"/>
              </a:rPr>
              <a:t>   </a:t>
            </a:r>
            <a:r>
              <a:rPr lang="ja-JP" altLang="en-US" sz="2800" dirty="0">
                <a:latin typeface="UD デジタル 教科書体 NK-B" panose="02020700000000000000" pitchFamily="18" charset="-128"/>
                <a:ea typeface="UD デジタル 教科書体 NK-B" panose="02020700000000000000" pitchFamily="18" charset="-128"/>
              </a:rPr>
              <a:t>いただければ伝達内容と連動して動きます。</a:t>
            </a:r>
          </a:p>
          <a:p>
            <a:pPr>
              <a:lnSpc>
                <a:spcPct val="150000"/>
              </a:lnSpc>
            </a:pPr>
            <a:r>
              <a:rPr lang="ja-JP" altLang="en-US" sz="2800" dirty="0">
                <a:latin typeface="UD デジタル 教科書体 NK-B" panose="02020700000000000000" pitchFamily="18" charset="-128"/>
                <a:ea typeface="UD デジタル 教科書体 NK-B" panose="02020700000000000000" pitchFamily="18" charset="-128"/>
              </a:rPr>
              <a:t>・９ページには、保健調査票のデータや写真を張り付けてご使用いただくと、</a:t>
            </a:r>
            <a:endParaRPr lang="en-US" altLang="ja-JP" sz="2800" dirty="0">
              <a:latin typeface="UD デジタル 教科書体 NK-B" panose="02020700000000000000" pitchFamily="18" charset="-128"/>
              <a:ea typeface="UD デジタル 教科書体 NK-B" panose="02020700000000000000" pitchFamily="18" charset="-128"/>
            </a:endParaRPr>
          </a:p>
          <a:p>
            <a:pPr>
              <a:lnSpc>
                <a:spcPct val="150000"/>
              </a:lnSpc>
            </a:pPr>
            <a:r>
              <a:rPr lang="en-US" altLang="ja-JP" sz="2800" dirty="0">
                <a:latin typeface="UD デジタル 教科書体 NK-B" panose="02020700000000000000" pitchFamily="18" charset="-128"/>
                <a:ea typeface="UD デジタル 教科書体 NK-B" panose="02020700000000000000" pitchFamily="18" charset="-128"/>
              </a:rPr>
              <a:t>   </a:t>
            </a:r>
            <a:r>
              <a:rPr lang="ja-JP" altLang="en-US" sz="2800" dirty="0">
                <a:latin typeface="UD デジタル 教科書体 NK-B" panose="02020700000000000000" pitchFamily="18" charset="-128"/>
                <a:ea typeface="UD デジタル 教科書体 NK-B" panose="02020700000000000000" pitchFamily="18" charset="-128"/>
              </a:rPr>
              <a:t>校内で共有することができます。</a:t>
            </a:r>
            <a:endParaRPr lang="en-US" altLang="ja-JP" sz="28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2800" dirty="0">
                <a:latin typeface="UD デジタル 教科書体 NK-B" panose="02020700000000000000" pitchFamily="18" charset="-128"/>
                <a:ea typeface="UD デジタル 教科書体 NK-B" panose="02020700000000000000" pitchFamily="18" charset="-128"/>
              </a:rPr>
              <a:t>・</a:t>
            </a:r>
            <a:r>
              <a:rPr lang="en-US" altLang="ja-JP" sz="2800" dirty="0">
                <a:latin typeface="UD デジタル 教科書体 NK-B" panose="02020700000000000000" pitchFamily="18" charset="-128"/>
                <a:ea typeface="UD デジタル 教科書体 NK-B" panose="02020700000000000000" pitchFamily="18" charset="-128"/>
              </a:rPr>
              <a:t>12</a:t>
            </a:r>
            <a:r>
              <a:rPr lang="ja-JP" altLang="en-US" sz="2800" dirty="0">
                <a:latin typeface="UD デジタル 教科書体 NK-B" panose="02020700000000000000" pitchFamily="18" charset="-128"/>
                <a:ea typeface="UD デジタル 教科書体 NK-B" panose="02020700000000000000" pitchFamily="18" charset="-128"/>
              </a:rPr>
              <a:t>ページには、職員研修２「アクションカードの活用」について触れていま　</a:t>
            </a:r>
            <a:endParaRPr lang="en-US" altLang="ja-JP" sz="28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2800" dirty="0">
                <a:latin typeface="UD デジタル 教科書体 NK-B" panose="02020700000000000000" pitchFamily="18" charset="-128"/>
                <a:ea typeface="UD デジタル 教科書体 NK-B" panose="02020700000000000000" pitchFamily="18" charset="-128"/>
              </a:rPr>
              <a:t>　す。「アクションカード」は、校内での緊急時に活用できるようにシミュレー</a:t>
            </a:r>
            <a:endParaRPr lang="en-US" altLang="ja-JP" sz="2800"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2800">
                <a:latin typeface="UD デジタル 教科書体 NK-B" panose="02020700000000000000" pitchFamily="18" charset="-128"/>
                <a:ea typeface="UD デジタル 教科書体 NK-B" panose="02020700000000000000" pitchFamily="18" charset="-128"/>
              </a:rPr>
              <a:t>　ション</a:t>
            </a:r>
            <a:r>
              <a:rPr lang="ja-JP" altLang="en-US" sz="2800" dirty="0">
                <a:latin typeface="UD デジタル 教科書体 NK-B" panose="02020700000000000000" pitchFamily="18" charset="-128"/>
                <a:ea typeface="UD デジタル 教科書体 NK-B" panose="02020700000000000000" pitchFamily="18" charset="-128"/>
              </a:rPr>
              <a:t>訓練を通して共有化を図りましょう。</a:t>
            </a:r>
          </a:p>
        </p:txBody>
      </p:sp>
    </p:spTree>
    <p:extLst>
      <p:ext uri="{BB962C8B-B14F-4D97-AF65-F5344CB8AC3E}">
        <p14:creationId xmlns:p14="http://schemas.microsoft.com/office/powerpoint/2010/main" val="18156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FBC99-02CD-6FB2-30E7-CEC523A77B38}"/>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23BD42BB-8784-18B8-A4F4-25781D638687}"/>
              </a:ext>
            </a:extLst>
          </p:cNvPr>
          <p:cNvSpPr/>
          <p:nvPr/>
        </p:nvSpPr>
        <p:spPr>
          <a:xfrm>
            <a:off x="225051" y="2673009"/>
            <a:ext cx="2458064" cy="3333135"/>
          </a:xfrm>
          <a:prstGeom prst="rect">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保健調査票のデータや写真を貼る</a:t>
            </a:r>
            <a:endParaRPr kumimoji="1" lang="en-US" altLang="ja-JP">
              <a:solidFill>
                <a:srgbClr val="FF0000"/>
              </a:solidFill>
            </a:endParaRPr>
          </a:p>
          <a:p>
            <a:pPr algn="ctr"/>
            <a:r>
              <a:rPr lang="ja-JP" altLang="en-US">
                <a:solidFill>
                  <a:srgbClr val="FF0000"/>
                </a:solidFill>
              </a:rPr>
              <a:t>↓</a:t>
            </a:r>
            <a:endParaRPr lang="en-US" altLang="ja-JP">
              <a:solidFill>
                <a:srgbClr val="FF0000"/>
              </a:solidFill>
            </a:endParaRPr>
          </a:p>
          <a:p>
            <a:pPr algn="ctr"/>
            <a:endParaRPr kumimoji="1" lang="en-US" altLang="ja-JP">
              <a:solidFill>
                <a:srgbClr val="FF0000"/>
              </a:solidFill>
            </a:endParaRPr>
          </a:p>
          <a:p>
            <a:pPr algn="ctr"/>
            <a:endParaRPr lang="en-US" altLang="ja-JP">
              <a:solidFill>
                <a:srgbClr val="FF0000"/>
              </a:solidFill>
            </a:endParaRPr>
          </a:p>
          <a:p>
            <a:pPr algn="ctr"/>
            <a:endParaRPr kumimoji="1" lang="en-US" altLang="ja-JP">
              <a:solidFill>
                <a:srgbClr val="FF0000"/>
              </a:solidFill>
            </a:endParaRPr>
          </a:p>
          <a:p>
            <a:pPr algn="ctr"/>
            <a:endParaRPr lang="en-US" altLang="ja-JP">
              <a:solidFill>
                <a:srgbClr val="FF0000"/>
              </a:solidFill>
            </a:endParaRPr>
          </a:p>
          <a:p>
            <a:pPr algn="ctr"/>
            <a:endParaRPr kumimoji="1" lang="en-US" altLang="ja-JP">
              <a:solidFill>
                <a:srgbClr val="FF0000"/>
              </a:solidFill>
            </a:endParaRPr>
          </a:p>
          <a:p>
            <a:pPr algn="ctr"/>
            <a:endParaRPr lang="en-US" altLang="ja-JP">
              <a:solidFill>
                <a:srgbClr val="FF0000"/>
              </a:solidFill>
            </a:endParaRPr>
          </a:p>
          <a:p>
            <a:pPr algn="ctr"/>
            <a:endParaRPr kumimoji="1" lang="ja-JP" altLang="en-US">
              <a:solidFill>
                <a:srgbClr val="FF0000"/>
              </a:solidFill>
            </a:endParaRPr>
          </a:p>
        </p:txBody>
      </p:sp>
      <p:sp>
        <p:nvSpPr>
          <p:cNvPr id="2" name="タイトル 1">
            <a:extLst>
              <a:ext uri="{FF2B5EF4-FFF2-40B4-BE49-F238E27FC236}">
                <a16:creationId xmlns:a16="http://schemas.microsoft.com/office/drawing/2014/main" id="{0318330F-6F58-25FF-07DB-5C9B66507122}"/>
              </a:ext>
            </a:extLst>
          </p:cNvPr>
          <p:cNvSpPr>
            <a:spLocks noGrp="1"/>
          </p:cNvSpPr>
          <p:nvPr>
            <p:ph type="ctrTitle"/>
          </p:nvPr>
        </p:nvSpPr>
        <p:spPr>
          <a:xfrm>
            <a:off x="375556" y="285752"/>
            <a:ext cx="11381015" cy="1175655"/>
          </a:xfrm>
          <a:ln>
            <a:solidFill>
              <a:srgbClr val="FF0000"/>
            </a:solidFill>
          </a:ln>
        </p:spPr>
        <p:txBody>
          <a:bodyPr>
            <a:normAutofit/>
          </a:bodyPr>
          <a:lstStyle/>
          <a:p>
            <a:r>
              <a:rPr lang="en-US" altLang="ja-JP" b="1"/>
              <a:t>Q</a:t>
            </a:r>
            <a:r>
              <a:rPr lang="ja-JP" altLang="en-US" b="1"/>
              <a:t>６  保健調査票の場所は？</a:t>
            </a:r>
            <a:endParaRPr kumimoji="1" lang="ja-JP" altLang="en-US" b="1"/>
          </a:p>
        </p:txBody>
      </p:sp>
      <p:sp>
        <p:nvSpPr>
          <p:cNvPr id="4" name="字幕 2">
            <a:extLst>
              <a:ext uri="{FF2B5EF4-FFF2-40B4-BE49-F238E27FC236}">
                <a16:creationId xmlns:a16="http://schemas.microsoft.com/office/drawing/2014/main" id="{5CA9F40A-9798-D8D3-76AB-EA282888632D}"/>
              </a:ext>
            </a:extLst>
          </p:cNvPr>
          <p:cNvSpPr txBox="1">
            <a:spLocks/>
          </p:cNvSpPr>
          <p:nvPr/>
        </p:nvSpPr>
        <p:spPr>
          <a:xfrm>
            <a:off x="375556" y="1900636"/>
            <a:ext cx="11266715" cy="20835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3600" b="1"/>
              <a:t>保健調査票</a:t>
            </a:r>
            <a:r>
              <a:rPr lang="ja-JP" altLang="en-US" sz="2000" b="1"/>
              <a:t> </a:t>
            </a:r>
            <a:r>
              <a:rPr lang="ja-JP" altLang="en-US"/>
              <a:t>は、</a:t>
            </a:r>
            <a:r>
              <a:rPr lang="ja-JP" altLang="en-US" sz="2800" b="1"/>
              <a:t>持病・アレルギー・薬の使用・かかりつけ医</a:t>
            </a:r>
            <a:endParaRPr lang="en-US" altLang="ja-JP" b="1"/>
          </a:p>
          <a:p>
            <a:pPr algn="l">
              <a:lnSpc>
                <a:spcPts val="2880"/>
              </a:lnSpc>
            </a:pPr>
            <a:r>
              <a:rPr lang="ja-JP" altLang="en-US" b="1"/>
              <a:t>　　　　　　　　　  </a:t>
            </a:r>
            <a:r>
              <a:rPr lang="ja-JP" altLang="en-US" sz="2800" b="1"/>
              <a:t>保護者の緊急連絡先  </a:t>
            </a:r>
            <a:r>
              <a:rPr lang="ja-JP" altLang="en-US"/>
              <a:t>などの情報が まとまった用紙。</a:t>
            </a:r>
            <a:endParaRPr lang="en-US" altLang="ja-JP"/>
          </a:p>
          <a:p>
            <a:pPr algn="l">
              <a:lnSpc>
                <a:spcPts val="3800"/>
              </a:lnSpc>
            </a:pPr>
            <a:r>
              <a:rPr lang="ja-JP" altLang="en-US" sz="4000" b="1"/>
              <a:t>　　  　　　 </a:t>
            </a:r>
            <a:r>
              <a:rPr lang="ja-JP" altLang="en-US" sz="2800" b="1"/>
              <a:t>緊急時は現場に持参する。</a:t>
            </a:r>
            <a:endParaRPr lang="en-US" altLang="ja-JP" sz="3600" b="1"/>
          </a:p>
        </p:txBody>
      </p:sp>
      <p:sp>
        <p:nvSpPr>
          <p:cNvPr id="15" name="楕円 14">
            <a:extLst>
              <a:ext uri="{FF2B5EF4-FFF2-40B4-BE49-F238E27FC236}">
                <a16:creationId xmlns:a16="http://schemas.microsoft.com/office/drawing/2014/main" id="{327B97E8-937B-7BBE-4F3F-3164BB9B6A10}"/>
              </a:ext>
            </a:extLst>
          </p:cNvPr>
          <p:cNvSpPr/>
          <p:nvPr/>
        </p:nvSpPr>
        <p:spPr>
          <a:xfrm>
            <a:off x="10306754" y="1048703"/>
            <a:ext cx="1653357" cy="887138"/>
          </a:xfrm>
          <a:prstGeom prst="ellipse">
            <a:avLst/>
          </a:prstGeom>
          <a:solidFill>
            <a:srgbClr val="FFC00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ja-JP" altLang="en-US" sz="2800" b="1">
                <a:solidFill>
                  <a:schemeClr val="tx1"/>
                </a:solidFill>
                <a:latin typeface="+mj-lt"/>
              </a:rPr>
              <a:t>担 任</a:t>
            </a:r>
            <a:endParaRPr kumimoji="1" lang="ja-JP" altLang="en-US" sz="2800">
              <a:solidFill>
                <a:schemeClr val="tx1"/>
              </a:solidFill>
              <a:latin typeface="+mj-lt"/>
            </a:endParaRPr>
          </a:p>
        </p:txBody>
      </p:sp>
      <p:sp>
        <p:nvSpPr>
          <p:cNvPr id="5" name="楕円 4">
            <a:extLst>
              <a:ext uri="{FF2B5EF4-FFF2-40B4-BE49-F238E27FC236}">
                <a16:creationId xmlns:a16="http://schemas.microsoft.com/office/drawing/2014/main" id="{28B0D5DB-8470-ECB0-E697-E0FEC67862F6}"/>
              </a:ext>
            </a:extLst>
          </p:cNvPr>
          <p:cNvSpPr/>
          <p:nvPr/>
        </p:nvSpPr>
        <p:spPr>
          <a:xfrm>
            <a:off x="1755321" y="3907972"/>
            <a:ext cx="7658100" cy="1186542"/>
          </a:xfrm>
          <a:prstGeom prst="ellipse">
            <a:avLst/>
          </a:prstGeom>
          <a:solidFill>
            <a:srgbClr val="FFC00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ja-JP" altLang="en-US" sz="2400">
                <a:solidFill>
                  <a:schemeClr val="tx1"/>
                </a:solidFill>
                <a:latin typeface="+mj-lt"/>
              </a:rPr>
              <a:t>現場</a:t>
            </a:r>
            <a:r>
              <a:rPr lang="ja-JP" altLang="en-US" sz="2000">
                <a:solidFill>
                  <a:schemeClr val="tx1"/>
                </a:solidFill>
                <a:latin typeface="+mj-lt"/>
              </a:rPr>
              <a:t>で</a:t>
            </a:r>
            <a:r>
              <a:rPr lang="ja-JP" altLang="en-US" sz="2400">
                <a:solidFill>
                  <a:schemeClr val="tx1"/>
                </a:solidFill>
                <a:latin typeface="+mj-lt"/>
              </a:rPr>
              <a:t>状況</a:t>
            </a:r>
            <a:r>
              <a:rPr lang="ja-JP" altLang="en-US" sz="2000">
                <a:solidFill>
                  <a:schemeClr val="tx1"/>
                </a:solidFill>
                <a:latin typeface="+mj-lt"/>
              </a:rPr>
              <a:t>を</a:t>
            </a:r>
            <a:r>
              <a:rPr lang="ja-JP" altLang="en-US" sz="2400">
                <a:solidFill>
                  <a:schemeClr val="tx1"/>
                </a:solidFill>
                <a:latin typeface="+mj-lt"/>
              </a:rPr>
              <a:t>確認</a:t>
            </a:r>
            <a:r>
              <a:rPr lang="ja-JP" altLang="en-US" sz="2000">
                <a:solidFill>
                  <a:schemeClr val="tx1"/>
                </a:solidFill>
                <a:latin typeface="+mj-lt"/>
              </a:rPr>
              <a:t>しながら</a:t>
            </a:r>
            <a:endParaRPr lang="en-US" altLang="ja-JP" sz="2400">
              <a:solidFill>
                <a:schemeClr val="tx1"/>
              </a:solidFill>
              <a:latin typeface="+mj-lt"/>
            </a:endParaRPr>
          </a:p>
          <a:p>
            <a:pPr algn="ctr"/>
            <a:r>
              <a:rPr lang="ja-JP" altLang="en-US" sz="2400" b="1">
                <a:solidFill>
                  <a:schemeClr val="tx1"/>
                </a:solidFill>
                <a:latin typeface="+mj-lt"/>
              </a:rPr>
              <a:t>管理職指導</a:t>
            </a:r>
            <a:r>
              <a:rPr lang="ja-JP" altLang="en-US" sz="2000">
                <a:solidFill>
                  <a:schemeClr val="tx1"/>
                </a:solidFill>
                <a:latin typeface="+mj-lt"/>
              </a:rPr>
              <a:t>のもと、</a:t>
            </a:r>
            <a:r>
              <a:rPr lang="ja-JP" altLang="en-US" sz="2400" b="1">
                <a:solidFill>
                  <a:schemeClr val="tx1"/>
                </a:solidFill>
                <a:latin typeface="+mj-lt"/>
              </a:rPr>
              <a:t>保護者</a:t>
            </a:r>
            <a:r>
              <a:rPr lang="ja-JP" altLang="en-US" sz="2000" b="1">
                <a:solidFill>
                  <a:schemeClr val="tx1"/>
                </a:solidFill>
                <a:latin typeface="+mj-lt"/>
              </a:rPr>
              <a:t>へ</a:t>
            </a:r>
            <a:r>
              <a:rPr lang="ja-JP" altLang="en-US" sz="2400" b="1">
                <a:solidFill>
                  <a:schemeClr val="tx1"/>
                </a:solidFill>
                <a:latin typeface="+mj-lt"/>
              </a:rPr>
              <a:t>連絡</a:t>
            </a:r>
            <a:r>
              <a:rPr lang="ja-JP" altLang="en-US" sz="2000" b="1">
                <a:solidFill>
                  <a:schemeClr val="tx1"/>
                </a:solidFill>
                <a:latin typeface="+mj-lt"/>
              </a:rPr>
              <a:t>する</a:t>
            </a:r>
            <a:endParaRPr kumimoji="1" lang="ja-JP" altLang="en-US" sz="2400">
              <a:solidFill>
                <a:schemeClr val="tx1"/>
              </a:solidFill>
              <a:latin typeface="+mj-lt"/>
            </a:endParaRPr>
          </a:p>
        </p:txBody>
      </p:sp>
      <p:sp>
        <p:nvSpPr>
          <p:cNvPr id="7" name="吹き出し: 角を丸めた四角形 6">
            <a:extLst>
              <a:ext uri="{FF2B5EF4-FFF2-40B4-BE49-F238E27FC236}">
                <a16:creationId xmlns:a16="http://schemas.microsoft.com/office/drawing/2014/main" id="{3BBCB1A9-4C48-3F93-44FC-C7E468D309AB}"/>
              </a:ext>
            </a:extLst>
          </p:cNvPr>
          <p:cNvSpPr/>
          <p:nvPr/>
        </p:nvSpPr>
        <p:spPr>
          <a:xfrm>
            <a:off x="7903027" y="3216727"/>
            <a:ext cx="3220244" cy="767445"/>
          </a:xfrm>
          <a:prstGeom prst="wedgeRoundRectCallout">
            <a:avLst>
              <a:gd name="adj1" fmla="val -59886"/>
              <a:gd name="adj2" fmla="val 6958"/>
              <a:gd name="adj3" fmla="val 16667"/>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tx1"/>
                </a:solidFill>
              </a:rPr>
              <a:t>場所</a:t>
            </a:r>
            <a:r>
              <a:rPr lang="ja-JP" altLang="en-US">
                <a:solidFill>
                  <a:schemeClr val="tx1"/>
                </a:solidFill>
              </a:rPr>
              <a:t>・</a:t>
            </a:r>
            <a:r>
              <a:rPr lang="ja-JP" altLang="en-US" sz="2400" b="1">
                <a:solidFill>
                  <a:schemeClr val="tx1"/>
                </a:solidFill>
              </a:rPr>
              <a:t>施錠状況</a:t>
            </a:r>
            <a:r>
              <a:rPr lang="ja-JP" altLang="en-US" sz="2000">
                <a:solidFill>
                  <a:schemeClr val="tx1"/>
                </a:solidFill>
              </a:rPr>
              <a:t>を</a:t>
            </a:r>
            <a:r>
              <a:rPr lang="ja-JP" altLang="en-US" sz="2400" b="1">
                <a:solidFill>
                  <a:schemeClr val="tx1"/>
                </a:solidFill>
              </a:rPr>
              <a:t>確認</a:t>
            </a:r>
            <a:endParaRPr kumimoji="1" lang="ja-JP" altLang="en-US" sz="2400">
              <a:solidFill>
                <a:schemeClr val="tx1"/>
              </a:solidFill>
            </a:endParaRPr>
          </a:p>
        </p:txBody>
      </p:sp>
      <p:sp>
        <p:nvSpPr>
          <p:cNvPr id="3" name="テキスト ボックス 2">
            <a:extLst>
              <a:ext uri="{FF2B5EF4-FFF2-40B4-BE49-F238E27FC236}">
                <a16:creationId xmlns:a16="http://schemas.microsoft.com/office/drawing/2014/main" id="{606F81C1-D8A0-EEE9-2C5C-B07232898091}"/>
              </a:ext>
            </a:extLst>
          </p:cNvPr>
          <p:cNvSpPr txBox="1">
            <a:spLocks noChangeArrowheads="1"/>
          </p:cNvSpPr>
          <p:nvPr/>
        </p:nvSpPr>
        <p:spPr bwMode="auto">
          <a:xfrm>
            <a:off x="2951271" y="5397313"/>
            <a:ext cx="9240937" cy="1232808"/>
          </a:xfrm>
          <a:prstGeom prst="rect">
            <a:avLst/>
          </a:prstGeom>
          <a:solidFill>
            <a:schemeClr val="bg1"/>
          </a:solidFill>
          <a:ln w="12700">
            <a:solidFill>
              <a:srgbClr val="FFC000"/>
            </a:solidFill>
            <a:miter lim="800000"/>
            <a:headEnd/>
            <a:tailEnd/>
          </a:ln>
        </p:spPr>
        <p:txBody>
          <a:bodyPr rot="0" vert="horz" wrap="square" lIns="91440" tIns="45720" rIns="91440" bIns="45720" anchor="t" anchorCtr="0">
            <a:noAutofit/>
          </a:bodyPr>
          <a:lstStyle/>
          <a:p>
            <a:pPr algn="just" hangingPunct="0">
              <a:lnSpc>
                <a:spcPct val="150000"/>
              </a:lnSpc>
            </a:pPr>
            <a:r>
              <a:rPr lang="ja-JP" altLang="en-US" sz="2400">
                <a:solidFill>
                  <a:srgbClr val="000000"/>
                </a:solidFill>
                <a:effectLst/>
                <a:latin typeface="Times New Roman"/>
                <a:ea typeface="BIZ UDPゴシック"/>
                <a:cs typeface="ＭＳ 明朝" panose="02020609040205080304" pitchFamily="17" charset="-128"/>
              </a:rPr>
              <a:t>①</a:t>
            </a:r>
            <a:r>
              <a:rPr lang="ja-JP" altLang="en-US" sz="2400" b="1">
                <a:solidFill>
                  <a:srgbClr val="000000"/>
                </a:solidFill>
                <a:effectLst/>
                <a:latin typeface="Times New Roman"/>
                <a:ea typeface="BIZ UDPゴシック"/>
                <a:cs typeface="ＭＳ 明朝" panose="02020609040205080304" pitchFamily="17" charset="-128"/>
              </a:rPr>
              <a:t>本人</a:t>
            </a:r>
            <a:r>
              <a:rPr lang="ja-JP" altLang="en-US" sz="2000" b="1">
                <a:solidFill>
                  <a:srgbClr val="000000"/>
                </a:solidFill>
                <a:effectLst/>
                <a:latin typeface="Times New Roman"/>
                <a:ea typeface="BIZ UDPゴシック"/>
                <a:cs typeface="ＭＳ 明朝" panose="02020609040205080304" pitchFamily="17" charset="-128"/>
              </a:rPr>
              <a:t>の</a:t>
            </a:r>
            <a:r>
              <a:rPr lang="ja-JP" altLang="en-US" sz="2400" b="1">
                <a:solidFill>
                  <a:srgbClr val="000000"/>
                </a:solidFill>
                <a:effectLst/>
                <a:latin typeface="Times New Roman"/>
                <a:ea typeface="BIZ UDPゴシック"/>
                <a:cs typeface="ＭＳ 明朝" panose="02020609040205080304" pitchFamily="17" charset="-128"/>
              </a:rPr>
              <a:t>状態</a:t>
            </a:r>
            <a:r>
              <a:rPr lang="ja-JP" altLang="en-US" sz="2000" b="1">
                <a:solidFill>
                  <a:srgbClr val="000000"/>
                </a:solidFill>
                <a:effectLst/>
                <a:latin typeface="Times New Roman"/>
                <a:ea typeface="BIZ UDPゴシック"/>
                <a:cs typeface="ＭＳ 明朝" panose="02020609040205080304" pitchFamily="17" charset="-128"/>
              </a:rPr>
              <a:t>　</a:t>
            </a:r>
            <a:r>
              <a:rPr lang="ja-JP" altLang="en-US" sz="2400">
                <a:solidFill>
                  <a:srgbClr val="000000"/>
                </a:solidFill>
                <a:effectLst/>
                <a:latin typeface="Times New Roman"/>
                <a:ea typeface="BIZ UDPゴシック"/>
                <a:cs typeface="ＭＳ 明朝" panose="02020609040205080304" pitchFamily="17" charset="-128"/>
              </a:rPr>
              <a:t>②</a:t>
            </a:r>
            <a:r>
              <a:rPr lang="ja-JP" altLang="en-US" sz="2400" b="1">
                <a:solidFill>
                  <a:srgbClr val="000000"/>
                </a:solidFill>
                <a:latin typeface="Times New Roman"/>
                <a:ea typeface="BIZ UDPゴシック"/>
                <a:cs typeface="ＭＳ 明朝" panose="02020609040205080304" pitchFamily="17" charset="-128"/>
              </a:rPr>
              <a:t>１１９要請</a:t>
            </a:r>
            <a:r>
              <a:rPr lang="ja-JP" altLang="en-US" sz="2000" b="1">
                <a:solidFill>
                  <a:srgbClr val="000000"/>
                </a:solidFill>
                <a:effectLst/>
                <a:latin typeface="Times New Roman"/>
                <a:ea typeface="BIZ UDPゴシック"/>
                <a:cs typeface="ＭＳ 明朝" panose="02020609040205080304" pitchFamily="17" charset="-128"/>
              </a:rPr>
              <a:t>したこと</a:t>
            </a:r>
            <a:r>
              <a:rPr lang="ja-JP" altLang="en-US" b="1">
                <a:solidFill>
                  <a:srgbClr val="000000"/>
                </a:solidFill>
                <a:latin typeface="Times New Roman"/>
                <a:ea typeface="BIZ UDPゴシック"/>
                <a:cs typeface="Times New Roman"/>
              </a:rPr>
              <a:t>　</a:t>
            </a:r>
            <a:r>
              <a:rPr lang="ja-JP" sz="2400">
                <a:solidFill>
                  <a:srgbClr val="000000"/>
                </a:solidFill>
                <a:latin typeface="Times New Roman"/>
                <a:ea typeface="BIZ UDPゴシック"/>
                <a:cs typeface="Times New Roman"/>
              </a:rPr>
              <a:t>③</a:t>
            </a:r>
            <a:r>
              <a:rPr lang="ja-JP" altLang="en-US" sz="2400" b="1">
                <a:solidFill>
                  <a:srgbClr val="000000"/>
                </a:solidFill>
                <a:effectLst/>
                <a:latin typeface="Times New Roman"/>
                <a:ea typeface="BIZ UDPゴシック"/>
                <a:cs typeface="ＭＳ 明朝" panose="02020609040205080304" pitchFamily="17" charset="-128"/>
              </a:rPr>
              <a:t>来校依頼</a:t>
            </a:r>
            <a:r>
              <a:rPr lang="ja-JP" altLang="en-US" sz="1600">
                <a:solidFill>
                  <a:srgbClr val="000000"/>
                </a:solidFill>
                <a:latin typeface="Times New Roman"/>
                <a:ea typeface="BIZ UDPゴシック"/>
                <a:cs typeface="ＭＳ 明朝" panose="02020609040205080304" pitchFamily="17" charset="-128"/>
              </a:rPr>
              <a:t>（状況</a:t>
            </a:r>
            <a:r>
              <a:rPr lang="ja-JP" altLang="en-US" sz="1400">
                <a:solidFill>
                  <a:srgbClr val="000000"/>
                </a:solidFill>
                <a:latin typeface="Times New Roman"/>
                <a:ea typeface="BIZ UDPゴシック"/>
                <a:cs typeface="ＭＳ 明朝" panose="02020609040205080304" pitchFamily="17" charset="-128"/>
              </a:rPr>
              <a:t>により</a:t>
            </a:r>
            <a:r>
              <a:rPr lang="ja-JP" altLang="en-US" sz="1600">
                <a:solidFill>
                  <a:srgbClr val="000000"/>
                </a:solidFill>
                <a:latin typeface="Times New Roman"/>
                <a:ea typeface="BIZ UDPゴシック"/>
                <a:cs typeface="ＭＳ 明朝" panose="02020609040205080304" pitchFamily="17" charset="-128"/>
              </a:rPr>
              <a:t>搬送先）</a:t>
            </a:r>
            <a:endParaRPr lang="en-US" sz="1600">
              <a:ea typeface="游ゴシック"/>
            </a:endParaRPr>
          </a:p>
          <a:p>
            <a:pPr algn="just">
              <a:lnSpc>
                <a:spcPct val="150000"/>
              </a:lnSpc>
              <a:buNone/>
            </a:pPr>
            <a:r>
              <a:rPr lang="en-US" altLang="ja-JP" sz="2000">
                <a:solidFill>
                  <a:srgbClr val="000000"/>
                </a:solidFill>
                <a:latin typeface="Times New Roman"/>
                <a:ea typeface="BIZ UDPゴシック"/>
                <a:cs typeface="ＭＳ 明朝" panose="02020609040205080304" pitchFamily="17" charset="-128"/>
              </a:rPr>
              <a:t>【</a:t>
            </a:r>
            <a:r>
              <a:rPr lang="ja-JP" altLang="en-US" sz="2000">
                <a:solidFill>
                  <a:srgbClr val="000000"/>
                </a:solidFill>
                <a:latin typeface="Times New Roman"/>
                <a:ea typeface="BIZ UDPゴシック"/>
                <a:cs typeface="ＭＳ 明朝" panose="02020609040205080304" pitchFamily="17" charset="-128"/>
              </a:rPr>
              <a:t>職員室</a:t>
            </a:r>
            <a:r>
              <a:rPr lang="ja-JP" altLang="en-US">
                <a:solidFill>
                  <a:srgbClr val="000000"/>
                </a:solidFill>
                <a:latin typeface="Times New Roman"/>
                <a:ea typeface="BIZ UDPゴシック"/>
                <a:cs typeface="ＭＳ 明朝" panose="02020609040205080304" pitchFamily="17" charset="-128"/>
              </a:rPr>
              <a:t>と</a:t>
            </a:r>
            <a:r>
              <a:rPr lang="ja-JP" altLang="en-US" sz="2000">
                <a:solidFill>
                  <a:srgbClr val="000000"/>
                </a:solidFill>
                <a:latin typeface="Times New Roman"/>
                <a:ea typeface="BIZ UDPゴシック"/>
                <a:cs typeface="ＭＳ 明朝" panose="02020609040205080304" pitchFamily="17" charset="-128"/>
              </a:rPr>
              <a:t>情報共有</a:t>
            </a:r>
            <a:r>
              <a:rPr lang="ja-JP" altLang="en-US">
                <a:solidFill>
                  <a:srgbClr val="000000"/>
                </a:solidFill>
                <a:latin typeface="Times New Roman"/>
                <a:ea typeface="BIZ UDPゴシック"/>
                <a:cs typeface="ＭＳ 明朝" panose="02020609040205080304" pitchFamily="17" charset="-128"/>
              </a:rPr>
              <a:t>し、</a:t>
            </a:r>
            <a:r>
              <a:rPr lang="ja-JP" altLang="en-US" sz="2000">
                <a:solidFill>
                  <a:srgbClr val="000000"/>
                </a:solidFill>
                <a:latin typeface="Times New Roman"/>
                <a:ea typeface="BIZ UDPゴシック"/>
                <a:cs typeface="ＭＳ 明朝" panose="02020609040205080304" pitchFamily="17" charset="-128"/>
              </a:rPr>
              <a:t>学校</a:t>
            </a:r>
            <a:r>
              <a:rPr lang="ja-JP" altLang="en-US">
                <a:solidFill>
                  <a:srgbClr val="000000"/>
                </a:solidFill>
                <a:latin typeface="Times New Roman"/>
                <a:ea typeface="BIZ UDPゴシック"/>
                <a:cs typeface="ＭＳ 明朝" panose="02020609040205080304" pitchFamily="17" charset="-128"/>
              </a:rPr>
              <a:t>へ</a:t>
            </a:r>
            <a:r>
              <a:rPr lang="ja-JP" altLang="en-US" sz="2000">
                <a:solidFill>
                  <a:srgbClr val="000000"/>
                </a:solidFill>
                <a:latin typeface="Times New Roman"/>
                <a:ea typeface="BIZ UDPゴシック"/>
                <a:cs typeface="ＭＳ 明朝" panose="02020609040205080304" pitchFamily="17" charset="-128"/>
              </a:rPr>
              <a:t>電話</a:t>
            </a:r>
            <a:r>
              <a:rPr lang="ja-JP" altLang="en-US">
                <a:solidFill>
                  <a:srgbClr val="000000"/>
                </a:solidFill>
                <a:latin typeface="Times New Roman"/>
                <a:ea typeface="BIZ UDPゴシック"/>
                <a:cs typeface="ＭＳ 明朝" panose="02020609040205080304" pitchFamily="17" charset="-128"/>
              </a:rPr>
              <a:t>があっても</a:t>
            </a:r>
            <a:r>
              <a:rPr lang="ja-JP" altLang="en-US" sz="2000">
                <a:solidFill>
                  <a:srgbClr val="000000"/>
                </a:solidFill>
                <a:latin typeface="Times New Roman"/>
                <a:ea typeface="BIZ UDPゴシック"/>
                <a:cs typeface="ＭＳ 明朝" panose="02020609040205080304" pitchFamily="17" charset="-128"/>
              </a:rPr>
              <a:t>対応</a:t>
            </a:r>
            <a:r>
              <a:rPr lang="ja-JP" altLang="en-US">
                <a:solidFill>
                  <a:srgbClr val="000000"/>
                </a:solidFill>
                <a:latin typeface="Times New Roman"/>
                <a:ea typeface="BIZ UDPゴシック"/>
                <a:cs typeface="ＭＳ 明朝" panose="02020609040205080304" pitchFamily="17" charset="-128"/>
              </a:rPr>
              <a:t>できるようにしておく</a:t>
            </a:r>
            <a:r>
              <a:rPr lang="en-US" altLang="ja-JP" sz="2000">
                <a:solidFill>
                  <a:srgbClr val="000000"/>
                </a:solidFill>
                <a:latin typeface="Times New Roman"/>
                <a:ea typeface="BIZ UDPゴシック"/>
                <a:cs typeface="ＭＳ 明朝" panose="02020609040205080304" pitchFamily="17" charset="-128"/>
              </a:rPr>
              <a:t>】</a:t>
            </a:r>
            <a:endParaRPr lang="en-US"/>
          </a:p>
        </p:txBody>
      </p:sp>
      <p:sp>
        <p:nvSpPr>
          <p:cNvPr id="9" name="矢印: 右 8">
            <a:extLst>
              <a:ext uri="{FF2B5EF4-FFF2-40B4-BE49-F238E27FC236}">
                <a16:creationId xmlns:a16="http://schemas.microsoft.com/office/drawing/2014/main" id="{3E8AE2A2-865A-EBC8-F55C-1DB68305D042}"/>
              </a:ext>
            </a:extLst>
          </p:cNvPr>
          <p:cNvSpPr/>
          <p:nvPr/>
        </p:nvSpPr>
        <p:spPr>
          <a:xfrm rot="5400000">
            <a:off x="6343246" y="4910817"/>
            <a:ext cx="605723" cy="61232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101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F1145-A0BE-4FD7-24F0-4D0F3E508DC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8F53146-8C8C-18E9-3630-CAF676CC5A41}"/>
              </a:ext>
            </a:extLst>
          </p:cNvPr>
          <p:cNvSpPr>
            <a:spLocks noGrp="1"/>
          </p:cNvSpPr>
          <p:nvPr>
            <p:ph type="ctrTitle"/>
          </p:nvPr>
        </p:nvSpPr>
        <p:spPr>
          <a:xfrm>
            <a:off x="375556" y="285752"/>
            <a:ext cx="11381015" cy="1175655"/>
          </a:xfrm>
          <a:ln>
            <a:solidFill>
              <a:srgbClr val="FF0000"/>
            </a:solidFill>
          </a:ln>
        </p:spPr>
        <p:txBody>
          <a:bodyPr>
            <a:normAutofit/>
          </a:bodyPr>
          <a:lstStyle/>
          <a:p>
            <a:r>
              <a:rPr lang="en-US" altLang="ja-JP" b="1"/>
              <a:t>Q</a:t>
            </a:r>
            <a:r>
              <a:rPr lang="ja-JP" altLang="en-US" b="1"/>
              <a:t>７  記録の行い方は？</a:t>
            </a:r>
            <a:endParaRPr kumimoji="1" lang="ja-JP" altLang="en-US" b="1"/>
          </a:p>
        </p:txBody>
      </p:sp>
      <p:sp>
        <p:nvSpPr>
          <p:cNvPr id="15" name="楕円 14">
            <a:extLst>
              <a:ext uri="{FF2B5EF4-FFF2-40B4-BE49-F238E27FC236}">
                <a16:creationId xmlns:a16="http://schemas.microsoft.com/office/drawing/2014/main" id="{9B9F1CEE-3299-CF9D-DE55-4A7D2FE7450C}"/>
              </a:ext>
            </a:extLst>
          </p:cNvPr>
          <p:cNvSpPr/>
          <p:nvPr/>
        </p:nvSpPr>
        <p:spPr>
          <a:xfrm>
            <a:off x="9629423" y="1023609"/>
            <a:ext cx="2381956" cy="1175655"/>
          </a:xfrm>
          <a:prstGeom prst="ellipse">
            <a:avLst/>
          </a:prstGeom>
          <a:solidFill>
            <a:srgbClr val="FFC00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ja-JP" altLang="en-US" sz="2400" b="1">
                <a:solidFill>
                  <a:schemeClr val="tx1"/>
                </a:solidFill>
                <a:latin typeface="+mj-lt"/>
              </a:rPr>
              <a:t>記録</a:t>
            </a:r>
            <a:r>
              <a:rPr lang="ja-JP" altLang="en-US" sz="1600">
                <a:solidFill>
                  <a:schemeClr val="tx1"/>
                </a:solidFill>
                <a:latin typeface="+mj-lt"/>
              </a:rPr>
              <a:t>の</a:t>
            </a:r>
            <a:r>
              <a:rPr lang="ja-JP" altLang="en-US">
                <a:solidFill>
                  <a:schemeClr val="tx1"/>
                </a:solidFill>
                <a:latin typeface="+mj-lt"/>
              </a:rPr>
              <a:t>担当者</a:t>
            </a:r>
            <a:endParaRPr kumimoji="1" lang="ja-JP" altLang="en-US" sz="2400">
              <a:solidFill>
                <a:schemeClr val="tx1"/>
              </a:solidFill>
              <a:latin typeface="+mj-lt"/>
            </a:endParaRPr>
          </a:p>
        </p:txBody>
      </p:sp>
      <p:sp>
        <p:nvSpPr>
          <p:cNvPr id="6" name="四角形: 角を丸くする 5">
            <a:extLst>
              <a:ext uri="{FF2B5EF4-FFF2-40B4-BE49-F238E27FC236}">
                <a16:creationId xmlns:a16="http://schemas.microsoft.com/office/drawing/2014/main" id="{FAE23AFD-02DD-F5B7-13ED-32E04FA9E8BC}"/>
              </a:ext>
            </a:extLst>
          </p:cNvPr>
          <p:cNvSpPr/>
          <p:nvPr/>
        </p:nvSpPr>
        <p:spPr>
          <a:xfrm>
            <a:off x="5849236" y="5927301"/>
            <a:ext cx="5253720" cy="666772"/>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rPr>
              <a:t>保護者　教育委員会への連絡</a:t>
            </a:r>
          </a:p>
        </p:txBody>
      </p:sp>
      <p:sp>
        <p:nvSpPr>
          <p:cNvPr id="8" name="四角形: 角を丸くする 7">
            <a:extLst>
              <a:ext uri="{FF2B5EF4-FFF2-40B4-BE49-F238E27FC236}">
                <a16:creationId xmlns:a16="http://schemas.microsoft.com/office/drawing/2014/main" id="{766253DD-4DA5-319A-5C0B-84B7914DB217}"/>
              </a:ext>
            </a:extLst>
          </p:cNvPr>
          <p:cNvSpPr/>
          <p:nvPr/>
        </p:nvSpPr>
        <p:spPr>
          <a:xfrm>
            <a:off x="1545166" y="5911302"/>
            <a:ext cx="3959679" cy="666772"/>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rPr>
              <a:t>医療機関への</a:t>
            </a:r>
            <a:r>
              <a:rPr lang="ja-JP" altLang="en-US" sz="2400">
                <a:solidFill>
                  <a:schemeClr val="tx1"/>
                </a:solidFill>
              </a:rPr>
              <a:t>情報提供</a:t>
            </a:r>
            <a:endParaRPr kumimoji="1" lang="ja-JP" altLang="en-US" sz="2400">
              <a:solidFill>
                <a:schemeClr val="tx1"/>
              </a:solidFill>
            </a:endParaRPr>
          </a:p>
        </p:txBody>
      </p:sp>
      <p:sp>
        <p:nvSpPr>
          <p:cNvPr id="10" name="字幕 2">
            <a:extLst>
              <a:ext uri="{FF2B5EF4-FFF2-40B4-BE49-F238E27FC236}">
                <a16:creationId xmlns:a16="http://schemas.microsoft.com/office/drawing/2014/main" id="{DA18B39E-AA95-A4C3-8448-BAF67A10DB46}"/>
              </a:ext>
            </a:extLst>
          </p:cNvPr>
          <p:cNvSpPr txBox="1">
            <a:spLocks/>
          </p:cNvSpPr>
          <p:nvPr/>
        </p:nvSpPr>
        <p:spPr>
          <a:xfrm>
            <a:off x="375557" y="1662445"/>
            <a:ext cx="5851624" cy="4045662"/>
          </a:xfrm>
          <a:prstGeom prst="rect">
            <a:avLst/>
          </a:prstGeom>
          <a:ln>
            <a:solidFill>
              <a:srgbClr val="FF0000"/>
            </a:solidFill>
            <a:prstDash val="dash"/>
          </a:ln>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4400" b="1"/>
              <a:t>　　　</a:t>
            </a:r>
            <a:r>
              <a:rPr lang="ja-JP" altLang="en-US" sz="5600" b="1"/>
              <a:t>＊記録例</a:t>
            </a:r>
          </a:p>
          <a:p>
            <a:pPr algn="l">
              <a:lnSpc>
                <a:spcPct val="120000"/>
              </a:lnSpc>
            </a:pPr>
            <a:r>
              <a:rPr lang="ja-JP" altLang="en-US" sz="5600" b="1"/>
              <a:t>　　　１２：３０　給食中 苦しい様子発見</a:t>
            </a:r>
            <a:endParaRPr lang="en-US" altLang="ja-JP" sz="5600" b="1"/>
          </a:p>
          <a:p>
            <a:pPr algn="l">
              <a:lnSpc>
                <a:spcPct val="120000"/>
              </a:lnSpc>
            </a:pPr>
            <a:r>
              <a:rPr lang="ja-JP" altLang="en-US" sz="5600" b="1"/>
              <a:t>　　　　　　　　　口内に多量のパン　　</a:t>
            </a:r>
            <a:endParaRPr lang="en-US" altLang="ja-JP" sz="5600" b="1"/>
          </a:p>
          <a:p>
            <a:pPr algn="l">
              <a:lnSpc>
                <a:spcPct val="120000"/>
              </a:lnSpc>
            </a:pPr>
            <a:r>
              <a:rPr lang="ja-JP" altLang="en-US" sz="5600" b="1"/>
              <a:t>　　　　　　　　　保健室・管理職へ連絡</a:t>
            </a:r>
            <a:endParaRPr lang="en-US" altLang="ja-JP" sz="5600" b="1"/>
          </a:p>
          <a:p>
            <a:pPr algn="l">
              <a:lnSpc>
                <a:spcPct val="120000"/>
              </a:lnSpc>
            </a:pPr>
            <a:r>
              <a:rPr lang="ja-JP" altLang="en-US" sz="5600" b="1"/>
              <a:t>　　　１２：３２　窒息確認、見える部分のパン除去、顔色白・唇紫</a:t>
            </a:r>
            <a:endParaRPr lang="en-US" altLang="ja-JP" sz="5600" b="1"/>
          </a:p>
          <a:p>
            <a:pPr algn="l">
              <a:lnSpc>
                <a:spcPct val="120000"/>
              </a:lnSpc>
            </a:pPr>
            <a:r>
              <a:rPr lang="ja-JP" altLang="en-US" sz="5600" b="1"/>
              <a:t>　　　　　　　　　背中を叩く、腹部突き上げ　</a:t>
            </a:r>
            <a:endParaRPr lang="en-US" altLang="ja-JP" sz="5600" b="1"/>
          </a:p>
          <a:p>
            <a:pPr algn="l">
              <a:lnSpc>
                <a:spcPct val="120000"/>
              </a:lnSpc>
            </a:pPr>
            <a:r>
              <a:rPr lang="ja-JP" altLang="en-US" sz="5600" b="1"/>
              <a:t>　　　　　　　　　</a:t>
            </a:r>
            <a:r>
              <a:rPr lang="en-US" altLang="ja-JP" sz="5600" b="1"/>
              <a:t>119</a:t>
            </a:r>
            <a:r>
              <a:rPr lang="ja-JP" altLang="en-US" sz="5600" b="1"/>
              <a:t>通報　（他の児童生徒別室へ誘導）</a:t>
            </a:r>
            <a:endParaRPr lang="en-US" altLang="ja-JP" sz="5600" b="1"/>
          </a:p>
          <a:p>
            <a:pPr algn="l">
              <a:lnSpc>
                <a:spcPct val="120000"/>
              </a:lnSpc>
            </a:pPr>
            <a:r>
              <a:rPr lang="ja-JP" altLang="en-US" sz="5600" b="1"/>
              <a:t>　　　１２：３４　意識を失う、心肺蘇生開始　</a:t>
            </a:r>
            <a:endParaRPr lang="en-US" altLang="ja-JP" sz="5600" b="1"/>
          </a:p>
          <a:p>
            <a:pPr algn="l">
              <a:lnSpc>
                <a:spcPct val="120000"/>
              </a:lnSpc>
            </a:pPr>
            <a:r>
              <a:rPr lang="ja-JP" altLang="en-US" sz="5600" b="1"/>
              <a:t>　　　１２：３５　保護者</a:t>
            </a:r>
            <a:r>
              <a:rPr lang="en-US" altLang="ja-JP" sz="5600" b="1"/>
              <a:t>TEL</a:t>
            </a:r>
          </a:p>
          <a:p>
            <a:pPr algn="l">
              <a:lnSpc>
                <a:spcPct val="120000"/>
              </a:lnSpc>
            </a:pPr>
            <a:r>
              <a:rPr lang="ja-JP" altLang="en-US" sz="5600" b="1"/>
              <a:t>　　　１２：３６　</a:t>
            </a:r>
            <a:r>
              <a:rPr lang="en-US" altLang="ja-JP" sz="5600" b="1"/>
              <a:t>AED</a:t>
            </a:r>
            <a:r>
              <a:rPr lang="ja-JP" altLang="en-US" sz="5600" b="1"/>
              <a:t>装着</a:t>
            </a:r>
            <a:endParaRPr lang="en-US" altLang="ja-JP" sz="5600" b="1"/>
          </a:p>
          <a:p>
            <a:pPr algn="l">
              <a:lnSpc>
                <a:spcPts val="1000"/>
              </a:lnSpc>
            </a:pPr>
            <a:r>
              <a:rPr lang="ja-JP" altLang="en-US" sz="5600" b="1"/>
              <a:t>　　　　　　　　　→ショック不要</a:t>
            </a:r>
            <a:endParaRPr lang="en-US" altLang="ja-JP" sz="5600" b="1"/>
          </a:p>
          <a:p>
            <a:pPr algn="l">
              <a:lnSpc>
                <a:spcPct val="120000"/>
              </a:lnSpc>
            </a:pPr>
            <a:r>
              <a:rPr lang="ja-JP" altLang="en-US" sz="5600" b="1"/>
              <a:t>　　　１２：４２　救急隊到着</a:t>
            </a:r>
            <a:endParaRPr lang="ja-JP" altLang="en-US" sz="4800"/>
          </a:p>
        </p:txBody>
      </p:sp>
      <p:cxnSp>
        <p:nvCxnSpPr>
          <p:cNvPr id="12" name="直線矢印コネクタ 11">
            <a:extLst>
              <a:ext uri="{FF2B5EF4-FFF2-40B4-BE49-F238E27FC236}">
                <a16:creationId xmlns:a16="http://schemas.microsoft.com/office/drawing/2014/main" id="{9A8519B3-B21A-0587-8388-C7BC3AC24300}"/>
              </a:ext>
            </a:extLst>
          </p:cNvPr>
          <p:cNvCxnSpPr>
            <a:cxnSpLocks/>
          </p:cNvCxnSpPr>
          <p:nvPr/>
        </p:nvCxnSpPr>
        <p:spPr>
          <a:xfrm>
            <a:off x="3689914" y="4304878"/>
            <a:ext cx="0" cy="130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吹き出し: 角を丸めた四角形 13">
            <a:extLst>
              <a:ext uri="{FF2B5EF4-FFF2-40B4-BE49-F238E27FC236}">
                <a16:creationId xmlns:a16="http://schemas.microsoft.com/office/drawing/2014/main" id="{22941B07-D869-649D-D694-EC78409C10B0}"/>
              </a:ext>
            </a:extLst>
          </p:cNvPr>
          <p:cNvSpPr/>
          <p:nvPr/>
        </p:nvSpPr>
        <p:spPr>
          <a:xfrm>
            <a:off x="6824258" y="1680602"/>
            <a:ext cx="2318658" cy="653143"/>
          </a:xfrm>
          <a:prstGeom prst="wedgeRoundRectCallout">
            <a:avLst>
              <a:gd name="adj1" fmla="val -47459"/>
              <a:gd name="adj2" fmla="val -24785"/>
              <a:gd name="adj3" fmla="val 16667"/>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記録は簡潔でよい</a:t>
            </a:r>
            <a:endParaRPr lang="en-US" altLang="ja-JP">
              <a:solidFill>
                <a:schemeClr val="tx1"/>
              </a:solidFill>
            </a:endParaRPr>
          </a:p>
        </p:txBody>
      </p:sp>
      <p:sp>
        <p:nvSpPr>
          <p:cNvPr id="16" name="吹き出し: 角を丸めた四角形 15">
            <a:extLst>
              <a:ext uri="{FF2B5EF4-FFF2-40B4-BE49-F238E27FC236}">
                <a16:creationId xmlns:a16="http://schemas.microsoft.com/office/drawing/2014/main" id="{FF70112A-5A41-ED37-4D0A-280AD7649C88}"/>
              </a:ext>
            </a:extLst>
          </p:cNvPr>
          <p:cNvSpPr/>
          <p:nvPr/>
        </p:nvSpPr>
        <p:spPr>
          <a:xfrm>
            <a:off x="6824258" y="3408214"/>
            <a:ext cx="3303677" cy="653143"/>
          </a:xfrm>
          <a:prstGeom prst="wedgeRoundRectCallout">
            <a:avLst>
              <a:gd name="adj1" fmla="val -45266"/>
              <a:gd name="adj2" fmla="val -31019"/>
              <a:gd name="adj3" fmla="val 16667"/>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状況・原因が書ければ加える</a:t>
            </a:r>
            <a:endParaRPr kumimoji="1" lang="ja-JP" altLang="en-US">
              <a:solidFill>
                <a:schemeClr val="tx1"/>
              </a:solidFill>
            </a:endParaRPr>
          </a:p>
        </p:txBody>
      </p:sp>
      <p:sp>
        <p:nvSpPr>
          <p:cNvPr id="17" name="吹き出し: 角を丸めた四角形 16">
            <a:extLst>
              <a:ext uri="{FF2B5EF4-FFF2-40B4-BE49-F238E27FC236}">
                <a16:creationId xmlns:a16="http://schemas.microsoft.com/office/drawing/2014/main" id="{49DD5D85-675A-2B2F-F671-4F4DD2765C9C}"/>
              </a:ext>
            </a:extLst>
          </p:cNvPr>
          <p:cNvSpPr/>
          <p:nvPr/>
        </p:nvSpPr>
        <p:spPr>
          <a:xfrm>
            <a:off x="6824258" y="4243784"/>
            <a:ext cx="5253720" cy="1529824"/>
          </a:xfrm>
          <a:prstGeom prst="wedgeRoundRectCallout">
            <a:avLst>
              <a:gd name="adj1" fmla="val -46616"/>
              <a:gd name="adj2" fmla="val -8946"/>
              <a:gd name="adj3" fmla="val 16667"/>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rPr>
              <a:t>記録</a:t>
            </a:r>
            <a:r>
              <a:rPr lang="ja-JP" altLang="en-US" sz="2000" b="1">
                <a:solidFill>
                  <a:schemeClr val="tx1"/>
                </a:solidFill>
              </a:rPr>
              <a:t> </a:t>
            </a:r>
            <a:r>
              <a:rPr kumimoji="1" lang="ja-JP" altLang="en-US" b="1">
                <a:solidFill>
                  <a:schemeClr val="tx1"/>
                </a:solidFill>
              </a:rPr>
              <a:t>を</a:t>
            </a:r>
            <a:r>
              <a:rPr kumimoji="1" lang="ja-JP" altLang="en-US" sz="2000" b="1">
                <a:solidFill>
                  <a:schemeClr val="tx1"/>
                </a:solidFill>
              </a:rPr>
              <a:t>救急隊</a:t>
            </a:r>
            <a:r>
              <a:rPr kumimoji="1" lang="ja-JP" altLang="en-US" b="1">
                <a:solidFill>
                  <a:schemeClr val="tx1"/>
                </a:solidFill>
              </a:rPr>
              <a:t>へ</a:t>
            </a:r>
            <a:r>
              <a:rPr kumimoji="1" lang="ja-JP" altLang="en-US" sz="2000" b="1">
                <a:solidFill>
                  <a:schemeClr val="tx1"/>
                </a:solidFill>
              </a:rPr>
              <a:t>渡</a:t>
            </a:r>
            <a:r>
              <a:rPr kumimoji="1" lang="ja-JP" altLang="en-US" b="1">
                <a:solidFill>
                  <a:schemeClr val="tx1"/>
                </a:solidFill>
              </a:rPr>
              <a:t>し、</a:t>
            </a:r>
            <a:r>
              <a:rPr kumimoji="1" lang="ja-JP" altLang="en-US" sz="2000" b="1">
                <a:solidFill>
                  <a:schemeClr val="tx1"/>
                </a:solidFill>
              </a:rPr>
              <a:t>情報提供</a:t>
            </a:r>
            <a:endParaRPr kumimoji="1" lang="en-US" altLang="ja-JP" sz="2000" b="1">
              <a:solidFill>
                <a:schemeClr val="tx1"/>
              </a:solidFill>
            </a:endParaRPr>
          </a:p>
          <a:p>
            <a:r>
              <a:rPr kumimoji="1" lang="ja-JP" altLang="en-US" sz="2000">
                <a:solidFill>
                  <a:schemeClr val="tx1"/>
                </a:solidFill>
              </a:rPr>
              <a:t>事前</a:t>
            </a:r>
            <a:r>
              <a:rPr kumimoji="1" lang="ja-JP" altLang="en-US">
                <a:solidFill>
                  <a:schemeClr val="tx1"/>
                </a:solidFill>
              </a:rPr>
              <a:t>に、</a:t>
            </a:r>
            <a:r>
              <a:rPr kumimoji="1" lang="ja-JP" altLang="en-US" sz="2000">
                <a:solidFill>
                  <a:schemeClr val="tx1"/>
                </a:solidFill>
              </a:rPr>
              <a:t>写し</a:t>
            </a:r>
            <a:r>
              <a:rPr kumimoji="1" lang="en-US" altLang="ja-JP" sz="1600">
                <a:solidFill>
                  <a:schemeClr val="tx1"/>
                </a:solidFill>
              </a:rPr>
              <a:t>(</a:t>
            </a:r>
            <a:r>
              <a:rPr kumimoji="1" lang="ja-JP" altLang="en-US" sz="1600">
                <a:solidFill>
                  <a:schemeClr val="tx1"/>
                </a:solidFill>
              </a:rPr>
              <a:t>カメラ撮影等）</a:t>
            </a:r>
            <a:r>
              <a:rPr kumimoji="1" lang="ja-JP" altLang="en-US" sz="2000">
                <a:solidFill>
                  <a:schemeClr val="tx1"/>
                </a:solidFill>
              </a:rPr>
              <a:t>作成</a:t>
            </a:r>
            <a:r>
              <a:rPr kumimoji="1" lang="ja-JP" altLang="en-US" sz="1600">
                <a:solidFill>
                  <a:schemeClr val="tx1"/>
                </a:solidFill>
              </a:rPr>
              <a:t>・</a:t>
            </a:r>
            <a:r>
              <a:rPr kumimoji="1" lang="ja-JP" altLang="en-US" sz="2000">
                <a:solidFill>
                  <a:schemeClr val="tx1"/>
                </a:solidFill>
              </a:rPr>
              <a:t>保管</a:t>
            </a:r>
            <a:endParaRPr kumimoji="1" lang="en-US" altLang="ja-JP" sz="2000">
              <a:solidFill>
                <a:schemeClr val="tx1"/>
              </a:solidFill>
            </a:endParaRPr>
          </a:p>
          <a:p>
            <a:pPr>
              <a:lnSpc>
                <a:spcPct val="150000"/>
              </a:lnSpc>
            </a:pPr>
            <a:r>
              <a:rPr lang="ja-JP" altLang="en-US" b="1">
                <a:solidFill>
                  <a:schemeClr val="tx1"/>
                </a:solidFill>
              </a:rPr>
              <a:t>＊保健調査票</a:t>
            </a:r>
            <a:r>
              <a:rPr lang="ja-JP" altLang="en-US" sz="1600">
                <a:solidFill>
                  <a:schemeClr val="tx1"/>
                </a:solidFill>
              </a:rPr>
              <a:t>も</a:t>
            </a:r>
            <a:r>
              <a:rPr lang="ja-JP" altLang="en-US">
                <a:solidFill>
                  <a:schemeClr val="tx1"/>
                </a:solidFill>
              </a:rPr>
              <a:t>情報提供する場合は</a:t>
            </a:r>
            <a:r>
              <a:rPr lang="ja-JP" altLang="en-US" sz="900">
                <a:solidFill>
                  <a:schemeClr val="tx1"/>
                </a:solidFill>
              </a:rPr>
              <a:t>、</a:t>
            </a:r>
            <a:r>
              <a:rPr lang="ja-JP" altLang="en-US">
                <a:solidFill>
                  <a:schemeClr val="tx1"/>
                </a:solidFill>
              </a:rPr>
              <a:t>写し</a:t>
            </a:r>
            <a:r>
              <a:rPr lang="ja-JP" altLang="en-US" sz="1600">
                <a:solidFill>
                  <a:schemeClr val="tx1"/>
                </a:solidFill>
              </a:rPr>
              <a:t>を</a:t>
            </a:r>
            <a:r>
              <a:rPr lang="ja-JP" altLang="en-US">
                <a:solidFill>
                  <a:schemeClr val="tx1"/>
                </a:solidFill>
              </a:rPr>
              <a:t>作成</a:t>
            </a:r>
            <a:endParaRPr kumimoji="1" lang="ja-JP" altLang="en-US" sz="2000" b="1">
              <a:solidFill>
                <a:schemeClr val="tx1"/>
              </a:solidFill>
            </a:endParaRPr>
          </a:p>
        </p:txBody>
      </p:sp>
      <p:sp>
        <p:nvSpPr>
          <p:cNvPr id="3" name="吹き出し: 角を丸めた四角形 2">
            <a:extLst>
              <a:ext uri="{FF2B5EF4-FFF2-40B4-BE49-F238E27FC236}">
                <a16:creationId xmlns:a16="http://schemas.microsoft.com/office/drawing/2014/main" id="{B28337BD-7429-9F9B-E198-822E96F53E26}"/>
              </a:ext>
            </a:extLst>
          </p:cNvPr>
          <p:cNvSpPr/>
          <p:nvPr/>
        </p:nvSpPr>
        <p:spPr>
          <a:xfrm>
            <a:off x="6824258" y="2552939"/>
            <a:ext cx="2318658" cy="653143"/>
          </a:xfrm>
          <a:prstGeom prst="wedgeRoundRectCallout">
            <a:avLst>
              <a:gd name="adj1" fmla="val -47459"/>
              <a:gd name="adj2" fmla="val -24785"/>
              <a:gd name="adj3" fmla="val 16667"/>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時系列に記載</a:t>
            </a:r>
          </a:p>
        </p:txBody>
      </p:sp>
    </p:spTree>
    <p:extLst>
      <p:ext uri="{BB962C8B-B14F-4D97-AF65-F5344CB8AC3E}">
        <p14:creationId xmlns:p14="http://schemas.microsoft.com/office/powerpoint/2010/main" val="191585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81CC6883-A1B5-2779-D037-E7109ABEB90D}"/>
              </a:ext>
            </a:extLst>
          </p:cNvPr>
          <p:cNvPicPr>
            <a:picLocks noGrp="1" noChangeAspect="1"/>
          </p:cNvPicPr>
          <p:nvPr>
            <p:ph idx="1"/>
          </p:nvPr>
        </p:nvPicPr>
        <p:blipFill>
          <a:blip r:embed="rId3"/>
          <a:stretch>
            <a:fillRect/>
          </a:stretch>
        </p:blipFill>
        <p:spPr>
          <a:xfrm>
            <a:off x="1628563" y="1690688"/>
            <a:ext cx="8934873" cy="5025866"/>
          </a:xfrm>
          <a:prstGeom prst="rect">
            <a:avLst/>
          </a:prstGeom>
        </p:spPr>
      </p:pic>
      <p:sp>
        <p:nvSpPr>
          <p:cNvPr id="4" name="タイトル 1">
            <a:extLst>
              <a:ext uri="{FF2B5EF4-FFF2-40B4-BE49-F238E27FC236}">
                <a16:creationId xmlns:a16="http://schemas.microsoft.com/office/drawing/2014/main" id="{2E433424-90B0-A1AF-6837-10BAA9273E81}"/>
              </a:ext>
            </a:extLst>
          </p:cNvPr>
          <p:cNvSpPr>
            <a:spLocks noGrp="1"/>
          </p:cNvSpPr>
          <p:nvPr>
            <p:ph type="title"/>
          </p:nvPr>
        </p:nvSpPr>
        <p:spPr>
          <a:xfrm>
            <a:off x="499309" y="323266"/>
            <a:ext cx="11193379" cy="1325563"/>
          </a:xfrm>
          <a:ln>
            <a:solidFill>
              <a:srgbClr val="FF0000"/>
            </a:solidFill>
          </a:ln>
        </p:spPr>
        <p:txBody>
          <a:bodyPr>
            <a:noAutofit/>
          </a:bodyPr>
          <a:lstStyle/>
          <a:p>
            <a:pPr algn="ctr"/>
            <a:r>
              <a:rPr lang="ja-JP" altLang="en-US" sz="5400" b="1" dirty="0"/>
              <a:t>「アクションカードの</a:t>
            </a:r>
            <a:r>
              <a:rPr lang="ja-JP" altLang="en-US" sz="4800" b="1" dirty="0"/>
              <a:t>活用」の提案</a:t>
            </a:r>
            <a:endParaRPr kumimoji="1" lang="ja-JP" altLang="en-US" sz="5400" b="1" dirty="0"/>
          </a:p>
        </p:txBody>
      </p:sp>
    </p:spTree>
    <p:extLst>
      <p:ext uri="{BB962C8B-B14F-4D97-AF65-F5344CB8AC3E}">
        <p14:creationId xmlns:p14="http://schemas.microsoft.com/office/powerpoint/2010/main" val="25643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88090-946D-E9A7-96BC-5D07191EF1B8}"/>
            </a:ext>
          </a:extLst>
        </p:cNvPr>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0DA5989A-63C7-7BAF-6721-A25FB6BEE37F}"/>
              </a:ext>
            </a:extLst>
          </p:cNvPr>
          <p:cNvSpPr/>
          <p:nvPr/>
        </p:nvSpPr>
        <p:spPr>
          <a:xfrm>
            <a:off x="533400" y="4257675"/>
            <a:ext cx="3362325" cy="227647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2F3BA72-DA08-C663-7732-E6A1BF68B69E}"/>
              </a:ext>
            </a:extLst>
          </p:cNvPr>
          <p:cNvSpPr>
            <a:spLocks noGrp="1"/>
          </p:cNvSpPr>
          <p:nvPr>
            <p:ph type="ctrTitle"/>
          </p:nvPr>
        </p:nvSpPr>
        <p:spPr>
          <a:xfrm>
            <a:off x="311965" y="267768"/>
            <a:ext cx="11573873" cy="1175655"/>
          </a:xfrm>
          <a:ln>
            <a:solidFill>
              <a:srgbClr val="FF0000"/>
            </a:solidFill>
          </a:ln>
        </p:spPr>
        <p:txBody>
          <a:bodyPr>
            <a:noAutofit/>
          </a:bodyPr>
          <a:lstStyle/>
          <a:p>
            <a:r>
              <a:rPr lang="ja-JP" altLang="en-US" sz="5400" b="1" dirty="0"/>
              <a:t>「アクションカード」</a:t>
            </a:r>
            <a:r>
              <a:rPr lang="ja-JP" altLang="en-US" sz="4800" b="1" dirty="0"/>
              <a:t>誰</a:t>
            </a:r>
            <a:r>
              <a:rPr lang="ja-JP" altLang="en-US" sz="4400" b="1" dirty="0"/>
              <a:t>でも</a:t>
            </a:r>
            <a:r>
              <a:rPr lang="ja-JP" altLang="en-US" sz="4800" b="1" dirty="0"/>
              <a:t>適切</a:t>
            </a:r>
            <a:r>
              <a:rPr lang="ja-JP" altLang="en-US" sz="4400" b="1" dirty="0"/>
              <a:t>な</a:t>
            </a:r>
            <a:r>
              <a:rPr lang="ja-JP" altLang="en-US" sz="4800" b="1" dirty="0"/>
              <a:t>対応</a:t>
            </a:r>
            <a:endParaRPr kumimoji="1" lang="ja-JP" altLang="en-US" sz="5400" b="1" dirty="0"/>
          </a:p>
        </p:txBody>
      </p:sp>
      <p:sp>
        <p:nvSpPr>
          <p:cNvPr id="3" name="字幕 2">
            <a:extLst>
              <a:ext uri="{FF2B5EF4-FFF2-40B4-BE49-F238E27FC236}">
                <a16:creationId xmlns:a16="http://schemas.microsoft.com/office/drawing/2014/main" id="{53EB490E-7D38-0128-E7EE-4E1F59F30321}"/>
              </a:ext>
            </a:extLst>
          </p:cNvPr>
          <p:cNvSpPr txBox="1">
            <a:spLocks/>
          </p:cNvSpPr>
          <p:nvPr/>
        </p:nvSpPr>
        <p:spPr>
          <a:xfrm>
            <a:off x="223520" y="1615267"/>
            <a:ext cx="11740243" cy="219289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3900" b="1" dirty="0"/>
              <a:t>アクションカード</a:t>
            </a:r>
            <a:r>
              <a:rPr lang="ja-JP" altLang="en-US" sz="2200" b="1" dirty="0"/>
              <a:t> とは  </a:t>
            </a:r>
            <a:r>
              <a:rPr lang="ja-JP" altLang="en-US" sz="3000" b="1" dirty="0"/>
              <a:t>緊急時の対応を  分担別にまとめたもの</a:t>
            </a:r>
            <a:endParaRPr lang="en-US" altLang="ja-JP" sz="2600" b="1" dirty="0"/>
          </a:p>
          <a:p>
            <a:pPr algn="l">
              <a:lnSpc>
                <a:spcPct val="100000"/>
              </a:lnSpc>
            </a:pPr>
            <a:r>
              <a:rPr lang="ja-JP" altLang="en-US" sz="2600" b="1" dirty="0"/>
              <a:t>　　　　　　　　　 　　　　    </a:t>
            </a:r>
            <a:r>
              <a:rPr lang="ja-JP" altLang="en-US" sz="3000" b="1" dirty="0"/>
              <a:t>誰でも落ち着いて適切な対応の実現を目指す</a:t>
            </a:r>
            <a:endParaRPr lang="en-US" altLang="ja-JP" sz="2600" dirty="0"/>
          </a:p>
          <a:p>
            <a:pPr algn="l">
              <a:lnSpc>
                <a:spcPts val="3800"/>
              </a:lnSpc>
            </a:pPr>
            <a:r>
              <a:rPr lang="ja-JP" altLang="en-US" sz="4000" b="1" dirty="0"/>
              <a:t>　　  　　  　　 </a:t>
            </a:r>
            <a:r>
              <a:rPr lang="ja-JP" altLang="en-US" dirty="0"/>
              <a:t>＊管理職</a:t>
            </a:r>
            <a:r>
              <a:rPr lang="ja-JP" altLang="en-US" sz="1800" dirty="0"/>
              <a:t>や</a:t>
            </a:r>
            <a:r>
              <a:rPr lang="ja-JP" altLang="en-US" dirty="0"/>
              <a:t>養護教諭</a:t>
            </a:r>
            <a:r>
              <a:rPr lang="ja-JP" altLang="en-US" sz="1800" dirty="0"/>
              <a:t> </a:t>
            </a:r>
            <a:r>
              <a:rPr lang="ja-JP" altLang="en-US" sz="1600" dirty="0"/>
              <a:t>等</a:t>
            </a:r>
            <a:r>
              <a:rPr lang="ja-JP" altLang="en-US" sz="1800" dirty="0"/>
              <a:t>の</a:t>
            </a:r>
            <a:r>
              <a:rPr lang="ja-JP" altLang="en-US" dirty="0"/>
              <a:t>不在時</a:t>
            </a:r>
            <a:r>
              <a:rPr lang="ja-JP" altLang="en-US" sz="1800" dirty="0"/>
              <a:t>や、</a:t>
            </a:r>
            <a:r>
              <a:rPr lang="ja-JP" altLang="en-US" sz="2000" dirty="0"/>
              <a:t>対応漏</a:t>
            </a:r>
            <a:r>
              <a:rPr lang="ja-JP" altLang="en-US" sz="1800" dirty="0"/>
              <a:t>れ</a:t>
            </a:r>
            <a:r>
              <a:rPr lang="ja-JP" altLang="en-US" sz="2000" dirty="0"/>
              <a:t>防止</a:t>
            </a:r>
            <a:r>
              <a:rPr lang="ja-JP" altLang="en-US" sz="1800" dirty="0"/>
              <a:t>の</a:t>
            </a:r>
            <a:r>
              <a:rPr lang="ja-JP" altLang="en-US" dirty="0"/>
              <a:t>リスク管理</a:t>
            </a:r>
            <a:r>
              <a:rPr lang="ja-JP" altLang="en-US" sz="1800" dirty="0"/>
              <a:t>に</a:t>
            </a:r>
            <a:r>
              <a:rPr lang="ja-JP" altLang="en-US" dirty="0"/>
              <a:t>有効</a:t>
            </a:r>
            <a:endParaRPr lang="en-US" altLang="ja-JP" sz="1600" dirty="0"/>
          </a:p>
        </p:txBody>
      </p:sp>
      <p:pic>
        <p:nvPicPr>
          <p:cNvPr id="1030" name="Picture 6">
            <a:extLst>
              <a:ext uri="{FF2B5EF4-FFF2-40B4-BE49-F238E27FC236}">
                <a16:creationId xmlns:a16="http://schemas.microsoft.com/office/drawing/2014/main" id="{712E465A-A49A-C86B-50FB-7AE652F47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92" y="2432260"/>
            <a:ext cx="1407959" cy="16237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F0A3E34-7E21-BFFA-D71F-7666DC243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887" y="2866865"/>
            <a:ext cx="1102037" cy="114058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9A0609C5-3515-DD64-2245-788C8AADCD4D}"/>
              </a:ext>
            </a:extLst>
          </p:cNvPr>
          <p:cNvSpPr txBox="1">
            <a:spLocks noChangeArrowheads="1"/>
          </p:cNvSpPr>
          <p:nvPr/>
        </p:nvSpPr>
        <p:spPr bwMode="auto">
          <a:xfrm>
            <a:off x="4143876" y="4058948"/>
            <a:ext cx="8052777" cy="2617575"/>
          </a:xfrm>
          <a:prstGeom prst="rect">
            <a:avLst/>
          </a:prstGeom>
          <a:solidFill>
            <a:schemeClr val="bg1"/>
          </a:solidFill>
          <a:ln w="12700">
            <a:solidFill>
              <a:srgbClr val="FFC000"/>
            </a:solidFill>
            <a:miter lim="800000"/>
            <a:headEnd/>
            <a:tailEnd/>
          </a:ln>
        </p:spPr>
        <p:txBody>
          <a:bodyPr rot="0" vert="horz" wrap="square" lIns="91440" tIns="45720" rIns="91440" bIns="45720" anchor="t" anchorCtr="0">
            <a:noAutofit/>
          </a:bodyPr>
          <a:lstStyle/>
          <a:p>
            <a:pPr algn="just" hangingPunct="0">
              <a:lnSpc>
                <a:spcPct val="150000"/>
              </a:lnSpc>
              <a:buNone/>
            </a:pPr>
            <a:r>
              <a:rPr lang="ja-JP" altLang="en-US" sz="2400">
                <a:solidFill>
                  <a:srgbClr val="000000"/>
                </a:solidFill>
                <a:effectLst/>
                <a:latin typeface="Times New Roman"/>
                <a:ea typeface="BIZ UDPゴシック"/>
                <a:cs typeface="ＭＳ 明朝" panose="02020609040205080304" pitchFamily="17" charset="-128"/>
              </a:rPr>
              <a:t>①協力者へカードを配る</a:t>
            </a:r>
            <a:r>
              <a:rPr lang="ja-JP" altLang="en-US" sz="1600">
                <a:solidFill>
                  <a:srgbClr val="000000"/>
                </a:solidFill>
                <a:effectLst/>
                <a:latin typeface="Times New Roman"/>
                <a:ea typeface="BIZ UDPゴシック"/>
                <a:cs typeface="ＭＳ 明朝" panose="02020609040205080304" pitchFamily="17" charset="-128"/>
              </a:rPr>
              <a:t>　　　</a:t>
            </a:r>
            <a:r>
              <a:rPr lang="ja-JP" altLang="en-US" sz="2400">
                <a:solidFill>
                  <a:srgbClr val="000000"/>
                </a:solidFill>
                <a:effectLst/>
                <a:latin typeface="Times New Roman"/>
                <a:ea typeface="BIZ UDPゴシック"/>
                <a:cs typeface="ＭＳ 明朝" panose="02020609040205080304" pitchFamily="17" charset="-128"/>
              </a:rPr>
              <a:t>②各自カードの行動を行う</a:t>
            </a:r>
            <a:endParaRPr lang="en-US" altLang="ja-JP">
              <a:solidFill>
                <a:srgbClr val="000000"/>
              </a:solidFill>
              <a:latin typeface="Times New Roman"/>
              <a:ea typeface="BIZ UDPゴシック"/>
              <a:cs typeface="ＭＳ 明朝" panose="02020609040205080304" pitchFamily="17" charset="-128"/>
            </a:endParaRPr>
          </a:p>
          <a:p>
            <a:pPr algn="just" hangingPunct="0">
              <a:lnSpc>
                <a:spcPct val="150000"/>
              </a:lnSpc>
              <a:buNone/>
            </a:pPr>
            <a:r>
              <a:rPr lang="ja-JP" altLang="en-US" sz="1600" b="1">
                <a:solidFill>
                  <a:srgbClr val="000000"/>
                </a:solidFill>
                <a:effectLst/>
                <a:latin typeface="Times New Roman"/>
                <a:ea typeface="BIZ UDPゴシック"/>
                <a:cs typeface="ＭＳ 明朝" panose="02020609040205080304" pitchFamily="17" charset="-128"/>
              </a:rPr>
              <a:t>　　</a:t>
            </a:r>
            <a:r>
              <a:rPr lang="ja-JP" altLang="en-US" sz="2000">
                <a:solidFill>
                  <a:srgbClr val="000000"/>
                </a:solidFill>
                <a:latin typeface="Times New Roman"/>
                <a:ea typeface="BIZ UDPゴシック"/>
                <a:cs typeface="ＭＳ 明朝" panose="02020609040205080304" pitchFamily="17" charset="-128"/>
              </a:rPr>
              <a:t>（　 　　　　　）</a:t>
            </a:r>
            <a:endParaRPr lang="en-US" altLang="ja-JP" sz="2000">
              <a:solidFill>
                <a:srgbClr val="000000"/>
              </a:solidFill>
              <a:effectLst/>
              <a:latin typeface="Times New Roman"/>
              <a:ea typeface="BIZ UDPゴシック"/>
              <a:cs typeface="ＭＳ 明朝" panose="02020609040205080304" pitchFamily="17" charset="-128"/>
            </a:endParaRPr>
          </a:p>
        </p:txBody>
      </p:sp>
      <p:sp>
        <p:nvSpPr>
          <p:cNvPr id="11" name="矢印: 右 10">
            <a:extLst>
              <a:ext uri="{FF2B5EF4-FFF2-40B4-BE49-F238E27FC236}">
                <a16:creationId xmlns:a16="http://schemas.microsoft.com/office/drawing/2014/main" id="{BD4B3421-ECC1-2737-D21B-6A6A71D1161B}"/>
              </a:ext>
            </a:extLst>
          </p:cNvPr>
          <p:cNvSpPr/>
          <p:nvPr/>
        </p:nvSpPr>
        <p:spPr>
          <a:xfrm>
            <a:off x="9830430" y="5533626"/>
            <a:ext cx="549762" cy="29171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D54E01F-6FEE-821F-FC03-ABA81B3A5AD9}"/>
              </a:ext>
            </a:extLst>
          </p:cNvPr>
          <p:cNvSpPr txBox="1"/>
          <p:nvPr/>
        </p:nvSpPr>
        <p:spPr>
          <a:xfrm>
            <a:off x="4662676" y="4590590"/>
            <a:ext cx="1669312" cy="584775"/>
          </a:xfrm>
          <a:prstGeom prst="rect">
            <a:avLst/>
          </a:prstGeom>
          <a:noFill/>
        </p:spPr>
        <p:txBody>
          <a:bodyPr wrap="square" rtlCol="0">
            <a:spAutoFit/>
          </a:bodyPr>
          <a:lstStyle/>
          <a:p>
            <a:pPr algn="ctr"/>
            <a:r>
              <a:rPr kumimoji="1" lang="ja-JP" altLang="en-US" sz="1600" b="0" i="0" u="none" strike="noStrike" kern="1200" cap="none" spc="0" normalizeH="0" baseline="0" noProof="0">
                <a:ln>
                  <a:noFill/>
                </a:ln>
                <a:solidFill>
                  <a:srgbClr val="000000"/>
                </a:solidFill>
                <a:effectLst/>
                <a:uLnTx/>
                <a:uFillTx/>
                <a:latin typeface="Times New Roman" panose="02020603050405020304" pitchFamily="18" charset="0"/>
                <a:ea typeface="BIZ UDPゴシック" panose="020B0400000000000000" pitchFamily="50" charset="-128"/>
                <a:cs typeface="ＭＳ 明朝" panose="02020609040205080304" pitchFamily="17" charset="-128"/>
              </a:rPr>
              <a:t>管理職</a:t>
            </a:r>
            <a:r>
              <a:rPr kumimoji="1" lang="ja-JP" altLang="en-US" sz="900" b="0" i="0" u="none" strike="noStrike" kern="1200" cap="none" spc="0" normalizeH="0" baseline="0" noProof="0">
                <a:ln>
                  <a:noFill/>
                </a:ln>
                <a:solidFill>
                  <a:srgbClr val="000000"/>
                </a:solidFill>
                <a:effectLst/>
                <a:uLnTx/>
                <a:uFillTx/>
                <a:latin typeface="Times New Roman" panose="02020603050405020304" pitchFamily="18" charset="0"/>
                <a:ea typeface="BIZ UDPゴシック" panose="020B0400000000000000" pitchFamily="50" charset="-128"/>
                <a:cs typeface="ＭＳ 明朝" panose="02020609040205080304" pitchFamily="17" charset="-128"/>
              </a:rPr>
              <a:t>または</a:t>
            </a:r>
            <a:endParaRPr kumimoji="1" lang="en-US" altLang="ja-JP" sz="900" b="0" i="0" u="none" strike="noStrike" kern="1200" cap="none" spc="0" normalizeH="0" baseline="0" noProof="0">
              <a:ln>
                <a:noFill/>
              </a:ln>
              <a:solidFill>
                <a:srgbClr val="000000"/>
              </a:solidFill>
              <a:effectLst/>
              <a:uLnTx/>
              <a:uFillTx/>
              <a:latin typeface="Times New Roman" panose="02020603050405020304" pitchFamily="18" charset="0"/>
              <a:ea typeface="BIZ UDPゴシック" panose="020B0400000000000000" pitchFamily="50" charset="-128"/>
              <a:cs typeface="ＭＳ 明朝" panose="02020609040205080304" pitchFamily="17" charset="-128"/>
            </a:endParaRPr>
          </a:p>
          <a:p>
            <a:pPr algn="ctr"/>
            <a:r>
              <a:rPr kumimoji="1" lang="ja-JP" altLang="en-US" sz="1600" b="0" i="0" u="none" strike="noStrike" kern="1200" cap="none" spc="0" normalizeH="0" baseline="0" noProof="0">
                <a:ln>
                  <a:noFill/>
                </a:ln>
                <a:solidFill>
                  <a:srgbClr val="000000"/>
                </a:solidFill>
                <a:effectLst/>
                <a:uLnTx/>
                <a:uFillTx/>
                <a:latin typeface="Times New Roman" panose="02020603050405020304" pitchFamily="18" charset="0"/>
                <a:ea typeface="BIZ UDPゴシック" panose="020B0400000000000000" pitchFamily="50" charset="-128"/>
                <a:cs typeface="ＭＳ 明朝" panose="02020609040205080304" pitchFamily="17" charset="-128"/>
              </a:rPr>
              <a:t>現場リーダー</a:t>
            </a:r>
            <a:endParaRPr kumimoji="1" lang="ja-JP" altLang="en-US" sz="900">
              <a:latin typeface="HGPｺﾞｼｯｸM" panose="020B0600000000000000" pitchFamily="50" charset="-128"/>
              <a:ea typeface="HGPｺﾞｼｯｸM" panose="020B0600000000000000" pitchFamily="50" charset="-128"/>
            </a:endParaRPr>
          </a:p>
        </p:txBody>
      </p:sp>
      <p:pic>
        <p:nvPicPr>
          <p:cNvPr id="1048" name="Picture 24" descr="私服の従業員のイラスト（男性）">
            <a:extLst>
              <a:ext uri="{FF2B5EF4-FFF2-40B4-BE49-F238E27FC236}">
                <a16:creationId xmlns:a16="http://schemas.microsoft.com/office/drawing/2014/main" id="{1B116916-A0A3-BF21-DD73-7002237C9B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83" y="4840693"/>
            <a:ext cx="931241" cy="1563651"/>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a:extLst>
              <a:ext uri="{FF2B5EF4-FFF2-40B4-BE49-F238E27FC236}">
                <a16:creationId xmlns:a16="http://schemas.microsoft.com/office/drawing/2014/main" id="{34BDC89C-BAB5-6AB3-8998-A4C082C49ECD}"/>
              </a:ext>
            </a:extLst>
          </p:cNvPr>
          <p:cNvSpPr/>
          <p:nvPr/>
        </p:nvSpPr>
        <p:spPr>
          <a:xfrm>
            <a:off x="1628775" y="5610226"/>
            <a:ext cx="1038225" cy="6286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8D8C0B3-1B8A-97BF-9A6A-0633553A08C2}"/>
              </a:ext>
            </a:extLst>
          </p:cNvPr>
          <p:cNvSpPr txBox="1"/>
          <p:nvPr/>
        </p:nvSpPr>
        <p:spPr>
          <a:xfrm>
            <a:off x="1647825" y="5579605"/>
            <a:ext cx="1200149" cy="677108"/>
          </a:xfrm>
          <a:prstGeom prst="rect">
            <a:avLst/>
          </a:prstGeom>
          <a:noFill/>
        </p:spPr>
        <p:txBody>
          <a:bodyPr wrap="square" rtlCol="0">
            <a:spAutoFit/>
          </a:bodyPr>
          <a:lstStyle/>
          <a:p>
            <a:r>
              <a:rPr lang="ja-JP" altLang="en-US" sz="1100">
                <a:latin typeface="HGPｺﾞｼｯｸM" panose="020B0600000000000000" pitchFamily="50" charset="-128"/>
                <a:ea typeface="HGPｺﾞｼｯｸM" panose="020B0600000000000000" pitchFamily="50" charset="-128"/>
              </a:rPr>
              <a:t>発見者の行動</a:t>
            </a:r>
            <a:endParaRPr lang="en-US" altLang="ja-JP" sz="1100">
              <a:latin typeface="HGPｺﾞｼｯｸM" panose="020B0600000000000000" pitchFamily="50" charset="-128"/>
              <a:ea typeface="HGPｺﾞｼｯｸM" panose="020B0600000000000000" pitchFamily="50" charset="-128"/>
            </a:endParaRPr>
          </a:p>
          <a:p>
            <a:r>
              <a:rPr kumimoji="1" lang="ja-JP" altLang="en-US" sz="900">
                <a:latin typeface="HGPｺﾞｼｯｸM" panose="020B0600000000000000" pitchFamily="50" charset="-128"/>
                <a:ea typeface="HGPｺﾞｼｯｸM" panose="020B0600000000000000" pitchFamily="50" charset="-128"/>
              </a:rPr>
              <a:t>　①　・・・</a:t>
            </a:r>
            <a:endParaRPr kumimoji="1" lang="en-US" altLang="ja-JP" sz="900">
              <a:latin typeface="HGPｺﾞｼｯｸM" panose="020B0600000000000000" pitchFamily="50" charset="-128"/>
              <a:ea typeface="HGPｺﾞｼｯｸM" panose="020B0600000000000000" pitchFamily="50" charset="-128"/>
            </a:endParaRPr>
          </a:p>
          <a:p>
            <a:r>
              <a:rPr lang="ja-JP" altLang="en-US" sz="900">
                <a:latin typeface="HGPｺﾞｼｯｸM" panose="020B0600000000000000" pitchFamily="50" charset="-128"/>
                <a:ea typeface="HGPｺﾞｼｯｸM" panose="020B0600000000000000" pitchFamily="50" charset="-128"/>
              </a:rPr>
              <a:t>　②　・・・</a:t>
            </a:r>
            <a:endParaRPr lang="en-US" altLang="ja-JP" sz="900">
              <a:latin typeface="HGPｺﾞｼｯｸM" panose="020B0600000000000000" pitchFamily="50" charset="-128"/>
              <a:ea typeface="HGPｺﾞｼｯｸM" panose="020B0600000000000000" pitchFamily="50" charset="-128"/>
            </a:endParaRPr>
          </a:p>
          <a:p>
            <a:r>
              <a:rPr lang="ja-JP" altLang="en-US" sz="900">
                <a:latin typeface="HGPｺﾞｼｯｸM" panose="020B0600000000000000" pitchFamily="50" charset="-128"/>
                <a:ea typeface="HGPｺﾞｼｯｸM" panose="020B0600000000000000" pitchFamily="50" charset="-128"/>
              </a:rPr>
              <a:t>　③　・・・</a:t>
            </a:r>
            <a:endParaRPr kumimoji="1" lang="ja-JP" altLang="en-US" sz="1100">
              <a:latin typeface="HGPｺﾞｼｯｸM" panose="020B0600000000000000" pitchFamily="50" charset="-128"/>
              <a:ea typeface="HGPｺﾞｼｯｸM" panose="020B0600000000000000" pitchFamily="50" charset="-128"/>
            </a:endParaRPr>
          </a:p>
        </p:txBody>
      </p:sp>
      <p:sp>
        <p:nvSpPr>
          <p:cNvPr id="20" name="テキスト ボックス 19">
            <a:extLst>
              <a:ext uri="{FF2B5EF4-FFF2-40B4-BE49-F238E27FC236}">
                <a16:creationId xmlns:a16="http://schemas.microsoft.com/office/drawing/2014/main" id="{4AD40BC0-8522-ACD7-BE36-CBCB131AAE39}"/>
              </a:ext>
            </a:extLst>
          </p:cNvPr>
          <p:cNvSpPr txBox="1"/>
          <p:nvPr/>
        </p:nvSpPr>
        <p:spPr>
          <a:xfrm>
            <a:off x="842351" y="4333415"/>
            <a:ext cx="3238421" cy="1139799"/>
          </a:xfrm>
          <a:prstGeom prst="rect">
            <a:avLst/>
          </a:prstGeom>
          <a:noFill/>
        </p:spPr>
        <p:txBody>
          <a:bodyPr wrap="square" rtlCol="0">
            <a:spAutoFit/>
          </a:bodyPr>
          <a:lstStyle/>
          <a:p>
            <a:pPr algn="ctr">
              <a:lnSpc>
                <a:spcPct val="150000"/>
              </a:lnSpc>
            </a:pPr>
            <a:r>
              <a:rPr kumimoji="1" lang="ja-JP" altLang="en-US" b="0" i="0" u="none" strike="noStrike" kern="1200" cap="none" spc="0" normalizeH="0" baseline="0" noProof="0">
                <a:ln>
                  <a:noFill/>
                </a:ln>
                <a:solidFill>
                  <a:srgbClr val="000000"/>
                </a:solidFill>
                <a:effectLst/>
                <a:uLnTx/>
                <a:uFillTx/>
                <a:latin typeface="Times New Roman" panose="02020603050405020304" pitchFamily="18" charset="0"/>
                <a:ea typeface="BIZ UDPゴシック" panose="020B0400000000000000" pitchFamily="50" charset="-128"/>
                <a:cs typeface="ＭＳ 明朝" panose="02020609040205080304" pitchFamily="17" charset="-128"/>
              </a:rPr>
              <a:t>＊発見者用カードは、</a:t>
            </a:r>
            <a:endParaRPr kumimoji="1" lang="en-US" altLang="ja-JP" b="0" i="0" u="none" strike="noStrike" kern="1200" cap="none" spc="0" normalizeH="0" baseline="0" noProof="0">
              <a:ln>
                <a:noFill/>
              </a:ln>
              <a:solidFill>
                <a:srgbClr val="000000"/>
              </a:solidFill>
              <a:effectLst/>
              <a:uLnTx/>
              <a:uFillTx/>
              <a:latin typeface="Times New Roman" panose="02020603050405020304" pitchFamily="18" charset="0"/>
              <a:ea typeface="BIZ UDPゴシック" panose="020B0400000000000000" pitchFamily="50" charset="-128"/>
              <a:cs typeface="ＭＳ 明朝" panose="02020609040205080304" pitchFamily="17" charset="-128"/>
            </a:endParaRPr>
          </a:p>
          <a:p>
            <a:pPr algn="ctr">
              <a:lnSpc>
                <a:spcPct val="150000"/>
              </a:lnSpc>
            </a:pPr>
            <a:r>
              <a:rPr lang="ja-JP" altLang="en-US">
                <a:solidFill>
                  <a:srgbClr val="000000"/>
                </a:solidFill>
                <a:latin typeface="Times New Roman" panose="02020603050405020304" pitchFamily="18" charset="0"/>
                <a:ea typeface="BIZ UDPゴシック" panose="020B0400000000000000" pitchFamily="50" charset="-128"/>
                <a:cs typeface="ＭＳ 明朝" panose="02020609040205080304" pitchFamily="17" charset="-128"/>
              </a:rPr>
              <a:t>各自所持して備える</a:t>
            </a:r>
            <a:endParaRPr kumimoji="1" lang="en-US" altLang="ja-JP" b="0" i="0" u="none" strike="noStrike" kern="1200" cap="none" spc="0" normalizeH="0" baseline="0" noProof="0">
              <a:ln>
                <a:noFill/>
              </a:ln>
              <a:solidFill>
                <a:srgbClr val="000000"/>
              </a:solidFill>
              <a:effectLst/>
              <a:uLnTx/>
              <a:uFillTx/>
              <a:latin typeface="Times New Roman" panose="02020603050405020304" pitchFamily="18" charset="0"/>
              <a:ea typeface="BIZ UDPゴシック" panose="020B0400000000000000" pitchFamily="50" charset="-128"/>
              <a:cs typeface="ＭＳ 明朝" panose="02020609040205080304" pitchFamily="17" charset="-128"/>
            </a:endParaRPr>
          </a:p>
          <a:p>
            <a:pPr algn="ctr">
              <a:lnSpc>
                <a:spcPct val="150000"/>
              </a:lnSpc>
            </a:pPr>
            <a:r>
              <a:rPr kumimoji="1" lang="ja-JP" altLang="en-US" sz="1050" b="0" i="0" u="none" strike="noStrike" kern="1200" cap="none" spc="0" normalizeH="0" baseline="0" noProof="0">
                <a:ln>
                  <a:noFill/>
                </a:ln>
                <a:solidFill>
                  <a:srgbClr val="000000"/>
                </a:solidFill>
                <a:effectLst/>
                <a:uLnTx/>
                <a:uFillTx/>
                <a:latin typeface="Times New Roman" panose="02020603050405020304" pitchFamily="18" charset="0"/>
                <a:ea typeface="BIZ UDPゴシック" panose="020B0400000000000000" pitchFamily="50" charset="-128"/>
                <a:cs typeface="ＭＳ 明朝" panose="02020609040205080304" pitchFamily="17" charset="-128"/>
              </a:rPr>
              <a:t>（名刺サイズ、ネームプレートに入れる</a:t>
            </a:r>
            <a:r>
              <a:rPr kumimoji="1" lang="ja-JP" altLang="en-US" sz="900" b="0" i="0" u="none" strike="noStrike" kern="1200" cap="none" spc="0" normalizeH="0" baseline="0" noProof="0">
                <a:ln>
                  <a:noFill/>
                </a:ln>
                <a:solidFill>
                  <a:srgbClr val="000000"/>
                </a:solidFill>
                <a:effectLst/>
                <a:uLnTx/>
                <a:uFillTx/>
                <a:latin typeface="Times New Roman" panose="02020603050405020304" pitchFamily="18" charset="0"/>
                <a:ea typeface="BIZ UDPゴシック" panose="020B0400000000000000" pitchFamily="50" charset="-128"/>
                <a:cs typeface="ＭＳ 明朝" panose="02020609040205080304" pitchFamily="17" charset="-128"/>
              </a:rPr>
              <a:t>等</a:t>
            </a:r>
            <a:r>
              <a:rPr kumimoji="1" lang="ja-JP" altLang="en-US" sz="1050" b="0" i="0" u="none" strike="noStrike" kern="1200" cap="none" spc="0" normalizeH="0" baseline="0" noProof="0">
                <a:ln>
                  <a:noFill/>
                </a:ln>
                <a:solidFill>
                  <a:srgbClr val="000000"/>
                </a:solidFill>
                <a:effectLst/>
                <a:uLnTx/>
                <a:uFillTx/>
                <a:latin typeface="Times New Roman" panose="02020603050405020304" pitchFamily="18" charset="0"/>
                <a:ea typeface="BIZ UDPゴシック" panose="020B0400000000000000" pitchFamily="50" charset="-128"/>
                <a:cs typeface="ＭＳ 明朝" panose="02020609040205080304" pitchFamily="17" charset="-128"/>
              </a:rPr>
              <a:t>）　</a:t>
            </a:r>
            <a:endParaRPr kumimoji="1" lang="ja-JP" altLang="en-US" sz="1000">
              <a:latin typeface="HGPｺﾞｼｯｸM" panose="020B0600000000000000" pitchFamily="50" charset="-128"/>
              <a:ea typeface="HGPｺﾞｼｯｸM" panose="020B0600000000000000" pitchFamily="50" charset="-128"/>
            </a:endParaRPr>
          </a:p>
        </p:txBody>
      </p:sp>
      <p:sp>
        <p:nvSpPr>
          <p:cNvPr id="21" name="吹き出し: 角を丸めた四角形 20">
            <a:extLst>
              <a:ext uri="{FF2B5EF4-FFF2-40B4-BE49-F238E27FC236}">
                <a16:creationId xmlns:a16="http://schemas.microsoft.com/office/drawing/2014/main" id="{80543639-71D3-E634-9434-C874C7DE7513}"/>
              </a:ext>
            </a:extLst>
          </p:cNvPr>
          <p:cNvSpPr/>
          <p:nvPr/>
        </p:nvSpPr>
        <p:spPr>
          <a:xfrm>
            <a:off x="2731676" y="5596325"/>
            <a:ext cx="1352550" cy="712542"/>
          </a:xfrm>
          <a:prstGeom prst="wedgeRoundRectCallout">
            <a:avLst>
              <a:gd name="adj1" fmla="val -67092"/>
              <a:gd name="adj2" fmla="val 21634"/>
              <a:gd name="adj3" fmla="val 16667"/>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字幕 2">
            <a:extLst>
              <a:ext uri="{FF2B5EF4-FFF2-40B4-BE49-F238E27FC236}">
                <a16:creationId xmlns:a16="http://schemas.microsoft.com/office/drawing/2014/main" id="{BB88DBA3-948A-EC4B-E576-6691621ADE40}"/>
              </a:ext>
            </a:extLst>
          </p:cNvPr>
          <p:cNvSpPr txBox="1">
            <a:spLocks/>
          </p:cNvSpPr>
          <p:nvPr/>
        </p:nvSpPr>
        <p:spPr>
          <a:xfrm>
            <a:off x="2668681" y="5798047"/>
            <a:ext cx="1626716" cy="6044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b="1"/>
              <a:t>救急</a:t>
            </a:r>
            <a:r>
              <a:rPr lang="ja-JP" altLang="en-US" sz="2000" b="1"/>
              <a:t>です！</a:t>
            </a:r>
            <a:endParaRPr lang="en-US" altLang="ja-JP"/>
          </a:p>
        </p:txBody>
      </p:sp>
      <p:sp>
        <p:nvSpPr>
          <p:cNvPr id="24" name="矢印: 右 23">
            <a:extLst>
              <a:ext uri="{FF2B5EF4-FFF2-40B4-BE49-F238E27FC236}">
                <a16:creationId xmlns:a16="http://schemas.microsoft.com/office/drawing/2014/main" id="{9C192A48-E289-F151-8C36-26F063565D5F}"/>
              </a:ext>
            </a:extLst>
          </p:cNvPr>
          <p:cNvSpPr/>
          <p:nvPr/>
        </p:nvSpPr>
        <p:spPr>
          <a:xfrm>
            <a:off x="3867780" y="4724001"/>
            <a:ext cx="549762" cy="37187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182B2EE3-CC4F-E534-1E8B-178872193217}"/>
              </a:ext>
            </a:extLst>
          </p:cNvPr>
          <p:cNvSpPr/>
          <p:nvPr/>
        </p:nvSpPr>
        <p:spPr>
          <a:xfrm rot="1348890">
            <a:off x="1053495" y="5603572"/>
            <a:ext cx="656954" cy="24365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E482E4BA-B643-B97B-0AF4-2FE6ED23FAC9}"/>
              </a:ext>
            </a:extLst>
          </p:cNvPr>
          <p:cNvPicPr>
            <a:picLocks noChangeAspect="1"/>
          </p:cNvPicPr>
          <p:nvPr/>
        </p:nvPicPr>
        <p:blipFill>
          <a:blip r:embed="rId6"/>
          <a:stretch>
            <a:fillRect/>
          </a:stretch>
        </p:blipFill>
        <p:spPr>
          <a:xfrm>
            <a:off x="5452955" y="5357702"/>
            <a:ext cx="46358" cy="46358"/>
          </a:xfrm>
          <a:prstGeom prst="rect">
            <a:avLst/>
          </a:prstGeom>
        </p:spPr>
      </p:pic>
      <p:pic>
        <p:nvPicPr>
          <p:cNvPr id="7" name="図 6">
            <a:extLst>
              <a:ext uri="{FF2B5EF4-FFF2-40B4-BE49-F238E27FC236}">
                <a16:creationId xmlns:a16="http://schemas.microsoft.com/office/drawing/2014/main" id="{F03837B2-B492-0728-5308-87AFFA93F2C3}"/>
              </a:ext>
            </a:extLst>
          </p:cNvPr>
          <p:cNvPicPr>
            <a:picLocks noChangeAspect="1"/>
          </p:cNvPicPr>
          <p:nvPr/>
        </p:nvPicPr>
        <p:blipFill>
          <a:blip r:embed="rId7"/>
          <a:stretch>
            <a:fillRect/>
          </a:stretch>
        </p:blipFill>
        <p:spPr>
          <a:xfrm>
            <a:off x="5569180" y="5347209"/>
            <a:ext cx="45719" cy="46263"/>
          </a:xfrm>
          <a:prstGeom prst="rect">
            <a:avLst/>
          </a:prstGeom>
        </p:spPr>
      </p:pic>
      <p:pic>
        <p:nvPicPr>
          <p:cNvPr id="17" name="図 16">
            <a:extLst>
              <a:ext uri="{FF2B5EF4-FFF2-40B4-BE49-F238E27FC236}">
                <a16:creationId xmlns:a16="http://schemas.microsoft.com/office/drawing/2014/main" id="{616CCE56-18D0-7FA0-A5F7-75D1D4B0D2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4800" y="4941965"/>
            <a:ext cx="1824840" cy="1552562"/>
          </a:xfrm>
          <a:prstGeom prst="rect">
            <a:avLst/>
          </a:prstGeom>
        </p:spPr>
      </p:pic>
      <p:pic>
        <p:nvPicPr>
          <p:cNvPr id="27" name="図 26" descr="テキスト が含まれている画像&#10;&#10;AI 生成コンテンツは誤りを含む可能性があります。">
            <a:extLst>
              <a:ext uri="{FF2B5EF4-FFF2-40B4-BE49-F238E27FC236}">
                <a16:creationId xmlns:a16="http://schemas.microsoft.com/office/drawing/2014/main" id="{44A7F8C6-4C59-A753-6F33-7BD76917FE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1503" y="4891945"/>
            <a:ext cx="2148278" cy="1827742"/>
          </a:xfrm>
          <a:prstGeom prst="rect">
            <a:avLst/>
          </a:prstGeom>
        </p:spPr>
      </p:pic>
      <p:pic>
        <p:nvPicPr>
          <p:cNvPr id="29" name="図 28">
            <a:extLst>
              <a:ext uri="{FF2B5EF4-FFF2-40B4-BE49-F238E27FC236}">
                <a16:creationId xmlns:a16="http://schemas.microsoft.com/office/drawing/2014/main" id="{B5ED7632-941C-425B-ABFF-02972CED59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30140" y="5010649"/>
            <a:ext cx="2085168" cy="1667076"/>
          </a:xfrm>
          <a:prstGeom prst="rect">
            <a:avLst/>
          </a:prstGeom>
        </p:spPr>
      </p:pic>
    </p:spTree>
    <p:extLst>
      <p:ext uri="{BB962C8B-B14F-4D97-AF65-F5344CB8AC3E}">
        <p14:creationId xmlns:p14="http://schemas.microsoft.com/office/powerpoint/2010/main" val="3222153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CEEC5-C060-FAC0-41EB-26F2C46F32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FEC1FB8-589D-B9E1-3051-FCA9FEF63FD9}"/>
              </a:ext>
            </a:extLst>
          </p:cNvPr>
          <p:cNvSpPr>
            <a:spLocks noGrp="1"/>
          </p:cNvSpPr>
          <p:nvPr>
            <p:ph type="ctrTitle"/>
          </p:nvPr>
        </p:nvSpPr>
        <p:spPr>
          <a:xfrm>
            <a:off x="1304924" y="788988"/>
            <a:ext cx="9725025" cy="3001962"/>
          </a:xfrm>
        </p:spPr>
        <p:txBody>
          <a:bodyPr>
            <a:normAutofit fontScale="90000"/>
          </a:bodyPr>
          <a:lstStyle/>
          <a:p>
            <a:r>
              <a:rPr lang="ja-JP" altLang="en-US" sz="7200"/>
              <a:t>救急法の研修 </a:t>
            </a:r>
            <a:br>
              <a:rPr lang="en-US" altLang="ja-JP" sz="7200"/>
            </a:br>
            <a:r>
              <a:rPr lang="en-US" altLang="ja-JP" sz="8000" b="1"/>
              <a:t>+ </a:t>
            </a:r>
            <a:br>
              <a:rPr lang="en-US" altLang="ja-JP" sz="8000" b="1"/>
            </a:br>
            <a:r>
              <a:rPr lang="ja-JP" altLang="en-US" sz="7200"/>
              <a:t>シミュレーション訓練</a:t>
            </a:r>
            <a:r>
              <a:rPr lang="ja-JP" altLang="en-US"/>
              <a:t>で</a:t>
            </a:r>
            <a:endParaRPr kumimoji="1" lang="ja-JP" altLang="en-US" sz="7200"/>
          </a:p>
        </p:txBody>
      </p:sp>
      <p:sp>
        <p:nvSpPr>
          <p:cNvPr id="3" name="字幕 2">
            <a:extLst>
              <a:ext uri="{FF2B5EF4-FFF2-40B4-BE49-F238E27FC236}">
                <a16:creationId xmlns:a16="http://schemas.microsoft.com/office/drawing/2014/main" id="{B4BB585C-5D0E-3AE9-B3F9-BBC3105A315C}"/>
              </a:ext>
            </a:extLst>
          </p:cNvPr>
          <p:cNvSpPr>
            <a:spLocks noGrp="1"/>
          </p:cNvSpPr>
          <p:nvPr>
            <p:ph type="subTitle" idx="1"/>
          </p:nvPr>
        </p:nvSpPr>
        <p:spPr>
          <a:xfrm>
            <a:off x="1246413" y="4629150"/>
            <a:ext cx="9998529" cy="2081893"/>
          </a:xfrm>
        </p:spPr>
        <p:txBody>
          <a:bodyPr>
            <a:normAutofit/>
          </a:bodyPr>
          <a:lstStyle/>
          <a:p>
            <a:r>
              <a:rPr lang="ja-JP" altLang="en-US" sz="4000"/>
              <a:t>児童生徒と職員の命と人生を守る</a:t>
            </a:r>
            <a:endParaRPr lang="en-US" altLang="ja-JP" sz="4000"/>
          </a:p>
          <a:p>
            <a:r>
              <a:rPr kumimoji="1" lang="ja-JP" altLang="en-US" sz="4000"/>
              <a:t>行動につなげていく</a:t>
            </a:r>
          </a:p>
        </p:txBody>
      </p:sp>
    </p:spTree>
    <p:extLst>
      <p:ext uri="{BB962C8B-B14F-4D97-AF65-F5344CB8AC3E}">
        <p14:creationId xmlns:p14="http://schemas.microsoft.com/office/powerpoint/2010/main" val="887997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9BB51F-6C80-4B98-A15A-0B50B2B11BAA}"/>
              </a:ext>
            </a:extLst>
          </p:cNvPr>
          <p:cNvSpPr>
            <a:spLocks noGrp="1"/>
          </p:cNvSpPr>
          <p:nvPr>
            <p:ph type="title"/>
          </p:nvPr>
        </p:nvSpPr>
        <p:spPr>
          <a:xfrm>
            <a:off x="838200" y="365125"/>
            <a:ext cx="10515600" cy="488315"/>
          </a:xfrm>
        </p:spPr>
        <p:txBody>
          <a:bodyPr>
            <a:normAutofit fontScale="90000"/>
          </a:bodyPr>
          <a:lstStyle/>
          <a:p>
            <a:r>
              <a:rPr lang="ja-JP" altLang="en-US"/>
              <a:t>参考文献</a:t>
            </a:r>
            <a:endParaRPr kumimoji="1" lang="ja-JP" altLang="en-US"/>
          </a:p>
        </p:txBody>
      </p:sp>
      <p:sp>
        <p:nvSpPr>
          <p:cNvPr id="3" name="コンテンツ プレースホルダー 2">
            <a:extLst>
              <a:ext uri="{FF2B5EF4-FFF2-40B4-BE49-F238E27FC236}">
                <a16:creationId xmlns:a16="http://schemas.microsoft.com/office/drawing/2014/main" id="{A95D268B-6C4D-D226-BD8B-E256C4DCB008}"/>
              </a:ext>
            </a:extLst>
          </p:cNvPr>
          <p:cNvSpPr>
            <a:spLocks noGrp="1"/>
          </p:cNvSpPr>
          <p:nvPr>
            <p:ph idx="1"/>
          </p:nvPr>
        </p:nvSpPr>
        <p:spPr>
          <a:xfrm>
            <a:off x="558800" y="990600"/>
            <a:ext cx="11366500" cy="5588000"/>
          </a:xfrm>
        </p:spPr>
        <p:txBody>
          <a:bodyPr>
            <a:normAutofit fontScale="85000" lnSpcReduction="20000"/>
          </a:bodyPr>
          <a:lstStyle/>
          <a:p>
            <a:pPr marL="0" inden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・緊急時の適切な対応のために～「救命アクションカード」を活用した危機管理体制づくり～</a:t>
            </a:r>
          </a:p>
          <a:p>
            <a:pPr marL="0" inden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　東部・北部・気仙沼教育事務所管内小中学校 主幹教諭</a:t>
            </a:r>
            <a:r>
              <a:rPr lang="en-US" altLang="ja-JP" sz="2400">
                <a:solidFill>
                  <a:prstClr val="black"/>
                </a:solidFill>
                <a:latin typeface="ＭＳ ゴシック" panose="020B0609070205080204" pitchFamily="49" charset="-128"/>
                <a:ea typeface="ＭＳ ゴシック" panose="020B0609070205080204" pitchFamily="49" charset="-128"/>
                <a:cs typeface="+mj-cs"/>
              </a:rPr>
              <a:t>(</a:t>
            </a:r>
            <a:r>
              <a:rPr lang="ja-JP" altLang="en-US" sz="2400">
                <a:solidFill>
                  <a:prstClr val="black"/>
                </a:solidFill>
                <a:latin typeface="ＭＳ ゴシック" panose="020B0609070205080204" pitchFamily="49" charset="-128"/>
                <a:ea typeface="ＭＳ ゴシック" panose="020B0609070205080204" pitchFamily="49" charset="-128"/>
                <a:cs typeface="+mj-cs"/>
              </a:rPr>
              <a:t>養護）　　　　　</a:t>
            </a:r>
            <a:endParaRPr lang="en-US" altLang="ja-JP" sz="2400">
              <a:solidFill>
                <a:prstClr val="black"/>
              </a:solidFill>
              <a:latin typeface="ＭＳ ゴシック" panose="020B0609070205080204" pitchFamily="49" charset="-128"/>
              <a:ea typeface="ＭＳ ゴシック" panose="020B0609070205080204" pitchFamily="49" charset="-128"/>
              <a:cs typeface="+mj-cs"/>
            </a:endParaRPr>
          </a:p>
          <a:p>
            <a:pPr marL="0" inden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　　</a:t>
            </a:r>
            <a:r>
              <a:rPr lang="en-US" altLang="ja-JP" sz="2400">
                <a:solidFill>
                  <a:prstClr val="black"/>
                </a:solidFill>
                <a:latin typeface="ＭＳ ゴシック" panose="020B0609070205080204" pitchFamily="49" charset="-128"/>
                <a:ea typeface="ＭＳ ゴシック" panose="020B0609070205080204" pitchFamily="49" charset="-128"/>
                <a:cs typeface="+mj-cs"/>
              </a:rPr>
              <a:t>https://www.pref.miyagi.jp/soshiki/et-kyoz/121212.html</a:t>
            </a:r>
          </a:p>
          <a:p>
            <a:pPr marL="0" inden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・救急事案発生時アクションカード　新潟県新潟市小学校教育研究会すこら</a:t>
            </a:r>
            <a:r>
              <a:rPr lang="en-US" altLang="ja-JP" sz="2400">
                <a:solidFill>
                  <a:prstClr val="black"/>
                </a:solidFill>
                <a:latin typeface="ＭＳ ゴシック" panose="020B0609070205080204" pitchFamily="49" charset="-128"/>
                <a:ea typeface="ＭＳ ゴシック" panose="020B0609070205080204" pitchFamily="49" charset="-128"/>
                <a:cs typeface="+mj-cs"/>
              </a:rPr>
              <a:t>e</a:t>
            </a:r>
            <a:r>
              <a:rPr lang="ja-JP" altLang="en-US" sz="2400">
                <a:solidFill>
                  <a:prstClr val="black"/>
                </a:solidFill>
                <a:latin typeface="ＭＳ ゴシック" panose="020B0609070205080204" pitchFamily="49" charset="-128"/>
                <a:ea typeface="ＭＳ ゴシック" panose="020B0609070205080204" pitchFamily="49" charset="-128"/>
                <a:cs typeface="+mj-cs"/>
              </a:rPr>
              <a:t>　　</a:t>
            </a:r>
            <a:endParaRPr lang="en-US" altLang="ja-JP" sz="2400">
              <a:solidFill>
                <a:prstClr val="black"/>
              </a:solidFill>
              <a:latin typeface="ＭＳ ゴシック" panose="020B0609070205080204" pitchFamily="49" charset="-128"/>
              <a:ea typeface="ＭＳ ゴシック" panose="020B0609070205080204" pitchFamily="49" charset="-128"/>
              <a:cs typeface="+mj-cs"/>
            </a:endParaRPr>
          </a:p>
          <a:p>
            <a:pPr marL="0" inden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　　</a:t>
            </a:r>
            <a:r>
              <a:rPr lang="en-US" altLang="ja-JP" sz="2400">
                <a:solidFill>
                  <a:prstClr val="black"/>
                </a:solidFill>
                <a:latin typeface="ＭＳ ゴシック" panose="020B0609070205080204" pitchFamily="49" charset="-128"/>
                <a:ea typeface="ＭＳ ゴシック" panose="020B0609070205080204" pitchFamily="49" charset="-128"/>
                <a:cs typeface="+mj-cs"/>
              </a:rPr>
              <a:t>https://n-shokyoken.jp/contents/health/hoken.html</a:t>
            </a:r>
          </a:p>
          <a:p>
            <a:pPr marL="0" inden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・救急車利用リーフレット　総務省消防庁　　　　</a:t>
            </a:r>
            <a:endParaRPr lang="en-US" altLang="ja-JP" sz="2400">
              <a:solidFill>
                <a:prstClr val="black"/>
              </a:solidFill>
              <a:latin typeface="ＭＳ ゴシック" panose="020B0609070205080204" pitchFamily="49" charset="-128"/>
              <a:ea typeface="ＭＳ ゴシック" panose="020B0609070205080204" pitchFamily="49" charset="-128"/>
              <a:cs typeface="+mj-cs"/>
            </a:endParaRPr>
          </a:p>
          <a:p>
            <a:pPr marL="0" inden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　　</a:t>
            </a:r>
            <a:r>
              <a:rPr lang="en-US" altLang="ja-JP" sz="2400">
                <a:solidFill>
                  <a:prstClr val="black"/>
                </a:solidFill>
                <a:latin typeface="ＭＳ ゴシック" panose="020B0609070205080204" pitchFamily="49" charset="-128"/>
                <a:ea typeface="ＭＳ ゴシック" panose="020B0609070205080204" pitchFamily="49" charset="-128"/>
                <a:cs typeface="+mj-cs"/>
              </a:rPr>
              <a:t>https://www.fdma.go.jp/publication/portal/post9.html</a:t>
            </a:r>
          </a:p>
          <a:p>
            <a:pPr marL="0" indent="0">
              <a:buNone/>
            </a:pP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・「令和６年度版　救急・救助の現状」　総務省消防庁　令和</a:t>
            </a:r>
            <a:r>
              <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7</a:t>
            </a: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年１月</a:t>
            </a:r>
            <a:r>
              <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24</a:t>
            </a: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日　</a:t>
            </a:r>
            <a:r>
              <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p38,71</a:t>
            </a:r>
            <a:endParaRPr lang="en-US" altLang="ja-JP" sz="2400">
              <a:solidFill>
                <a:prstClr val="black"/>
              </a:solidFill>
              <a:latin typeface="ＭＳ ゴシック" panose="020B0609070205080204" pitchFamily="49" charset="-128"/>
              <a:ea typeface="ＭＳ ゴシック" panose="020B0609070205080204" pitchFamily="49" charset="-128"/>
              <a:cs typeface="+mj-cs"/>
            </a:endParaRPr>
          </a:p>
          <a:p>
            <a:pPr marL="0" inden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・映像通報システム（新潟市</a:t>
            </a:r>
            <a:r>
              <a:rPr lang="en-US" altLang="ja-JP" sz="2400">
                <a:solidFill>
                  <a:prstClr val="black"/>
                </a:solidFill>
                <a:latin typeface="ＭＳ ゴシック" panose="020B0609070205080204" pitchFamily="49" charset="-128"/>
                <a:ea typeface="ＭＳ ゴシック" panose="020B0609070205080204" pitchFamily="49" charset="-128"/>
                <a:cs typeface="+mj-cs"/>
              </a:rPr>
              <a:t>Live119</a:t>
            </a:r>
            <a:r>
              <a:rPr lang="ja-JP" altLang="en-US" sz="2400">
                <a:solidFill>
                  <a:prstClr val="black"/>
                </a:solidFill>
                <a:latin typeface="ＭＳ ゴシック" panose="020B0609070205080204" pitchFamily="49" charset="-128"/>
                <a:ea typeface="ＭＳ ゴシック" panose="020B0609070205080204" pitchFamily="49" charset="-128"/>
                <a:cs typeface="+mj-cs"/>
              </a:rPr>
              <a:t>）について　新潟市消防局　　　　　</a:t>
            </a:r>
            <a:endParaRPr lang="en-US" altLang="ja-JP" sz="2400">
              <a:solidFill>
                <a:prstClr val="black"/>
              </a:solidFill>
              <a:latin typeface="ＭＳ ゴシック" panose="020B0609070205080204" pitchFamily="49" charset="-128"/>
              <a:ea typeface="ＭＳ ゴシック" panose="020B0609070205080204" pitchFamily="49" charset="-128"/>
              <a:cs typeface="+mj-cs"/>
            </a:endParaRPr>
          </a:p>
          <a:p>
            <a:pPr marL="0" inden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　　</a:t>
            </a:r>
            <a:r>
              <a:rPr lang="en-US" altLang="ja-JP" sz="2400">
                <a:solidFill>
                  <a:prstClr val="black"/>
                </a:solidFill>
                <a:latin typeface="ＭＳ ゴシック" panose="020B0609070205080204" pitchFamily="49" charset="-128"/>
                <a:ea typeface="ＭＳ ゴシック" panose="020B0609070205080204" pitchFamily="49" charset="-128"/>
                <a:cs typeface="+mj-cs"/>
              </a:rPr>
              <a:t>https://www.city.niigata.lg.jp/kurashi/bohan/shobo/oshirase/119info/Live119.html</a:t>
            </a:r>
            <a:endParaRPr lang="en-US" altLang="ja-JP" sz="1700">
              <a:solidFill>
                <a:prstClr val="black"/>
              </a:solidFill>
              <a:latin typeface="ＭＳ ゴシック" panose="020B0609070205080204" pitchFamily="49" charset="-128"/>
              <a:ea typeface="ＭＳ ゴシック" panose="020B0609070205080204" pitchFamily="49" charset="-128"/>
              <a:cs typeface="+mj-cs"/>
            </a:endParaRPr>
          </a:p>
          <a:p>
            <a:pPr marL="0" indent="0">
              <a:buNone/>
            </a:pP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a:t>
            </a:r>
            <a:r>
              <a:rPr kumimoji="1" lang="zh-TW"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映像通報１１９</a:t>
            </a: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　上越地域消防局</a:t>
            </a:r>
            <a:endPar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a:p>
            <a:pPr marL="0" indent="0">
              <a:buNone/>
            </a:pP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　　</a:t>
            </a:r>
            <a:r>
              <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https://www.joetsuarea-firedept.jp/https-link-web119-info-video-net119</a:t>
            </a:r>
            <a:endParaRPr lang="en-US" altLang="ja-JP" sz="2400">
              <a:solidFill>
                <a:prstClr val="black"/>
              </a:solidFill>
              <a:latin typeface="ＭＳ ゴシック" panose="020B0609070205080204" pitchFamily="49" charset="-128"/>
              <a:ea typeface="ＭＳ ゴシック" panose="020B0609070205080204" pitchFamily="49" charset="-128"/>
              <a:cs typeface="+mj-cs"/>
            </a:endParaRPr>
          </a:p>
          <a:p>
            <a:pPr marL="0" indent="0">
              <a:buNone/>
            </a:pP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a:t>
            </a:r>
            <a:r>
              <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STEP</a:t>
            </a: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救命救急　井上大輔・小川武希　海馬書房　</a:t>
            </a:r>
            <a:r>
              <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2007</a:t>
            </a: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　</a:t>
            </a:r>
            <a:r>
              <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p5</a:t>
            </a: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（カーラーの救命曲線）</a:t>
            </a:r>
            <a:endPar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a:p>
            <a:pPr marL="0" indent="0">
              <a:buNone/>
            </a:pP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・救急蘇生法の指針　</a:t>
            </a:r>
            <a:r>
              <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2015</a:t>
            </a: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　市民用　監修：日本救急医療財団心肺蘇生法委員会　厚生労働省</a:t>
            </a:r>
            <a:endPar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a:p>
            <a:pPr marL="0" indent="0">
              <a:buNone/>
            </a:pP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　　</a:t>
            </a:r>
            <a:r>
              <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p8</a:t>
            </a: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（救命の可能性と時間経過：ホルムベルグの救命曲線）</a:t>
            </a:r>
            <a:endPar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a:p>
            <a:pPr marL="0" indent="0">
              <a:buNone/>
            </a:pP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・アナフィラキシーガイドライン</a:t>
            </a:r>
            <a:r>
              <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2022</a:t>
            </a:r>
            <a:r>
              <a:rPr kumimoji="1" lang="ja-JP" altLang="en-US"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　一般社団法人日本アレルギー学会</a:t>
            </a:r>
            <a:endPar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a:p>
            <a:pPr marL="0" indent="0">
              <a:buNone/>
            </a:pPr>
            <a:endParaRPr kumimoji="1" lang="en-US" altLang="ja-JP" sz="24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a:p>
            <a:pPr marL="0" indent="0">
              <a:buNone/>
            </a:pPr>
            <a:endParaRPr kumimoji="1" lang="en-US" altLang="ja-JP" sz="240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9875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58966-BEA1-8B80-0E1A-1BD3943D1E12}"/>
              </a:ext>
            </a:extLst>
          </p:cNvPr>
          <p:cNvSpPr>
            <a:spLocks noGrp="1"/>
          </p:cNvSpPr>
          <p:nvPr>
            <p:ph type="ctrTitle"/>
          </p:nvPr>
        </p:nvSpPr>
        <p:spPr>
          <a:xfrm>
            <a:off x="1524000" y="1122363"/>
            <a:ext cx="9144000" cy="1563687"/>
          </a:xfrm>
        </p:spPr>
        <p:txBody>
          <a:bodyPr>
            <a:normAutofit/>
          </a:bodyPr>
          <a:lstStyle/>
          <a:p>
            <a:r>
              <a:rPr lang="ja-JP" altLang="en-US" sz="7200" dirty="0"/>
              <a:t>職員研修「救急法」</a:t>
            </a:r>
            <a:endParaRPr kumimoji="1" lang="ja-JP" altLang="en-US" sz="7200" dirty="0"/>
          </a:p>
        </p:txBody>
      </p:sp>
      <p:sp>
        <p:nvSpPr>
          <p:cNvPr id="3" name="字幕 2">
            <a:extLst>
              <a:ext uri="{FF2B5EF4-FFF2-40B4-BE49-F238E27FC236}">
                <a16:creationId xmlns:a16="http://schemas.microsoft.com/office/drawing/2014/main" id="{199171F2-6B34-AB7F-F780-FD2D9CFC4D37}"/>
              </a:ext>
            </a:extLst>
          </p:cNvPr>
          <p:cNvSpPr>
            <a:spLocks noGrp="1"/>
          </p:cNvSpPr>
          <p:nvPr>
            <p:ph type="subTitle" idx="1"/>
          </p:nvPr>
        </p:nvSpPr>
        <p:spPr>
          <a:xfrm>
            <a:off x="1322613" y="3683681"/>
            <a:ext cx="9998529" cy="1655762"/>
          </a:xfrm>
        </p:spPr>
        <p:txBody>
          <a:bodyPr>
            <a:normAutofit/>
          </a:bodyPr>
          <a:lstStyle/>
          <a:p>
            <a:r>
              <a:rPr lang="ja-JP" altLang="en-US" sz="4000"/>
              <a:t>児童生徒と職員の 命と人生を守るための</a:t>
            </a:r>
            <a:endParaRPr lang="en-US" altLang="ja-JP" sz="4000"/>
          </a:p>
          <a:p>
            <a:r>
              <a:rPr lang="ja-JP" altLang="en-US" sz="4000"/>
              <a:t>７つの質問</a:t>
            </a:r>
            <a:endParaRPr kumimoji="1" lang="ja-JP" altLang="en-US" sz="4000"/>
          </a:p>
        </p:txBody>
      </p:sp>
    </p:spTree>
    <p:extLst>
      <p:ext uri="{BB962C8B-B14F-4D97-AF65-F5344CB8AC3E}">
        <p14:creationId xmlns:p14="http://schemas.microsoft.com/office/powerpoint/2010/main" val="318404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479EC-7FBC-6299-31FC-D7798F612C3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97B23D6-F3C3-2CFD-A976-7B552D3AF705}"/>
              </a:ext>
            </a:extLst>
          </p:cNvPr>
          <p:cNvSpPr>
            <a:spLocks noGrp="1"/>
          </p:cNvSpPr>
          <p:nvPr>
            <p:ph type="ctrTitle"/>
          </p:nvPr>
        </p:nvSpPr>
        <p:spPr>
          <a:xfrm>
            <a:off x="375556" y="285752"/>
            <a:ext cx="11381015" cy="1853292"/>
          </a:xfrm>
          <a:ln>
            <a:solidFill>
              <a:srgbClr val="FF0000"/>
            </a:solidFill>
          </a:ln>
        </p:spPr>
        <p:txBody>
          <a:bodyPr>
            <a:normAutofit/>
          </a:bodyPr>
          <a:lstStyle/>
          <a:p>
            <a:r>
              <a:rPr lang="en-US" altLang="ja-JP" b="1"/>
              <a:t>Q</a:t>
            </a:r>
            <a:r>
              <a:rPr lang="ja-JP" altLang="en-US" b="1"/>
              <a:t>１ 目の前で子どもが倒れた時　　 </a:t>
            </a:r>
            <a:br>
              <a:rPr lang="en-US" altLang="ja-JP" b="1"/>
            </a:br>
            <a:r>
              <a:rPr lang="en-US" altLang="ja-JP" b="1"/>
              <a:t>   </a:t>
            </a:r>
            <a:r>
              <a:rPr lang="ja-JP" altLang="en-US" b="1"/>
              <a:t>どうしたらいいですか？</a:t>
            </a:r>
            <a:endParaRPr kumimoji="1" lang="ja-JP" altLang="en-US" b="1"/>
          </a:p>
        </p:txBody>
      </p:sp>
      <p:sp>
        <p:nvSpPr>
          <p:cNvPr id="3" name="字幕 2">
            <a:extLst>
              <a:ext uri="{FF2B5EF4-FFF2-40B4-BE49-F238E27FC236}">
                <a16:creationId xmlns:a16="http://schemas.microsoft.com/office/drawing/2014/main" id="{E260EA84-AE0D-EDCD-47A9-8879529D0089}"/>
              </a:ext>
            </a:extLst>
          </p:cNvPr>
          <p:cNvSpPr>
            <a:spLocks noGrp="1"/>
          </p:cNvSpPr>
          <p:nvPr>
            <p:ph type="subTitle" idx="1"/>
          </p:nvPr>
        </p:nvSpPr>
        <p:spPr>
          <a:xfrm>
            <a:off x="228602" y="2188369"/>
            <a:ext cx="7692020" cy="885032"/>
          </a:xfrm>
        </p:spPr>
        <p:txBody>
          <a:bodyPr>
            <a:normAutofit/>
          </a:bodyPr>
          <a:lstStyle/>
          <a:p>
            <a:r>
              <a:rPr kumimoji="1" lang="ja-JP" altLang="en-US" sz="4800" b="1"/>
              <a:t>発見者</a:t>
            </a:r>
            <a:r>
              <a:rPr kumimoji="1" lang="en-US" altLang="ja-JP" sz="1800"/>
              <a:t>(</a:t>
            </a:r>
            <a:r>
              <a:rPr kumimoji="1" lang="ja-JP" altLang="en-US" sz="1800"/>
              <a:t>バイスタンダー</a:t>
            </a:r>
            <a:r>
              <a:rPr kumimoji="1" lang="en-US" altLang="ja-JP" sz="1800"/>
              <a:t>)</a:t>
            </a:r>
            <a:r>
              <a:rPr lang="ja-JP" altLang="en-US" sz="4000"/>
              <a:t>の仕事</a:t>
            </a:r>
            <a:r>
              <a:rPr kumimoji="1" lang="ja-JP" altLang="en-US" sz="4000"/>
              <a:t>は</a:t>
            </a:r>
            <a:r>
              <a:rPr kumimoji="1" lang="ja-JP" altLang="en-US" sz="5400" b="1"/>
              <a:t>４つ</a:t>
            </a:r>
            <a:endParaRPr kumimoji="1" lang="en-US" altLang="ja-JP" sz="5400" b="1"/>
          </a:p>
        </p:txBody>
      </p:sp>
      <p:sp>
        <p:nvSpPr>
          <p:cNvPr id="4" name="字幕 2">
            <a:extLst>
              <a:ext uri="{FF2B5EF4-FFF2-40B4-BE49-F238E27FC236}">
                <a16:creationId xmlns:a16="http://schemas.microsoft.com/office/drawing/2014/main" id="{BE51B05D-5A9A-6FD5-10BC-8E4E34F1C3D6}"/>
              </a:ext>
            </a:extLst>
          </p:cNvPr>
          <p:cNvSpPr txBox="1">
            <a:spLocks/>
          </p:cNvSpPr>
          <p:nvPr/>
        </p:nvSpPr>
        <p:spPr>
          <a:xfrm>
            <a:off x="449824" y="3023420"/>
            <a:ext cx="11742176" cy="383458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220000"/>
              </a:lnSpc>
              <a:spcBef>
                <a:spcPts val="1200"/>
              </a:spcBef>
            </a:pPr>
            <a:r>
              <a:rPr lang="ja-JP" altLang="en-US" sz="4400" b="1">
                <a:highlight>
                  <a:srgbClr val="FFFF00"/>
                </a:highlight>
              </a:rPr>
              <a:t>⓪</a:t>
            </a:r>
            <a:r>
              <a:rPr lang="en-US" altLang="ja-JP" sz="4400" b="1">
                <a:highlight>
                  <a:srgbClr val="FFFF00"/>
                </a:highlight>
              </a:rPr>
              <a:t>119</a:t>
            </a:r>
            <a:r>
              <a:rPr lang="ja-JP" altLang="en-US" sz="4400" b="1">
                <a:highlight>
                  <a:srgbClr val="FFFF00"/>
                </a:highlight>
              </a:rPr>
              <a:t>通報→スマホで通報し、電話で救護指導を受ける</a:t>
            </a:r>
            <a:endParaRPr lang="en-US" altLang="ja-JP" sz="4400" b="1">
              <a:highlight>
                <a:srgbClr val="FFFF00"/>
              </a:highlight>
            </a:endParaRPr>
          </a:p>
          <a:p>
            <a:pPr algn="l">
              <a:lnSpc>
                <a:spcPct val="110000"/>
              </a:lnSpc>
              <a:spcBef>
                <a:spcPts val="1200"/>
              </a:spcBef>
            </a:pPr>
            <a:r>
              <a:rPr lang="ja-JP" altLang="en-US" sz="4400" b="1"/>
              <a:t>①協力者をあつめる→</a:t>
            </a:r>
            <a:r>
              <a:rPr lang="ja-JP" altLang="en-US" sz="4100">
                <a:solidFill>
                  <a:srgbClr val="FF0000"/>
                </a:solidFill>
              </a:rPr>
              <a:t>「</a:t>
            </a:r>
            <a:r>
              <a:rPr lang="ja-JP" altLang="en-US" sz="4400" b="1">
                <a:solidFill>
                  <a:srgbClr val="FF0000"/>
                </a:solidFill>
              </a:rPr>
              <a:t>救急です</a:t>
            </a:r>
            <a:r>
              <a:rPr lang="ja-JP" altLang="en-US" sz="4400">
                <a:solidFill>
                  <a:srgbClr val="FF0000"/>
                </a:solidFill>
              </a:rPr>
              <a:t>！</a:t>
            </a:r>
            <a:r>
              <a:rPr lang="ja-JP" altLang="en-US" sz="4400" b="1">
                <a:solidFill>
                  <a:srgbClr val="FF0000"/>
                </a:solidFill>
              </a:rPr>
              <a:t>だれか来てください</a:t>
            </a:r>
            <a:r>
              <a:rPr lang="ja-JP" altLang="en-US" sz="4100">
                <a:solidFill>
                  <a:srgbClr val="FF0000"/>
                </a:solidFill>
              </a:rPr>
              <a:t>！」</a:t>
            </a:r>
            <a:endParaRPr lang="en-US" altLang="ja-JP" sz="4100">
              <a:solidFill>
                <a:srgbClr val="FF0000"/>
              </a:solidFill>
            </a:endParaRPr>
          </a:p>
          <a:p>
            <a:pPr algn="l">
              <a:lnSpc>
                <a:spcPct val="110000"/>
              </a:lnSpc>
              <a:spcBef>
                <a:spcPts val="1200"/>
              </a:spcBef>
            </a:pPr>
            <a:r>
              <a:rPr lang="ja-JP" altLang="en-US" sz="3100"/>
              <a:t>　　　　　　　　　　　　　　 と </a:t>
            </a:r>
            <a:r>
              <a:rPr lang="ja-JP" altLang="en-US" sz="4400" b="1"/>
              <a:t>大声を出す</a:t>
            </a:r>
            <a:r>
              <a:rPr lang="en-US" altLang="ja-JP" sz="3400"/>
              <a:t>(</a:t>
            </a:r>
            <a:r>
              <a:rPr lang="ja-JP" altLang="en-US" sz="4000"/>
              <a:t>内線</a:t>
            </a:r>
            <a:r>
              <a:rPr lang="ja-JP" altLang="en-US" sz="3400"/>
              <a:t>、</a:t>
            </a:r>
            <a:r>
              <a:rPr lang="ja-JP" altLang="en-US" sz="4000"/>
              <a:t>走る</a:t>
            </a:r>
            <a:r>
              <a:rPr lang="ja-JP" altLang="en-US" sz="3400"/>
              <a:t>、</a:t>
            </a:r>
            <a:r>
              <a:rPr lang="ja-JP" altLang="en-US" sz="4000"/>
              <a:t>子どもに頼む</a:t>
            </a:r>
            <a:r>
              <a:rPr lang="ja-JP" altLang="en-US" sz="2900"/>
              <a:t>、など</a:t>
            </a:r>
            <a:r>
              <a:rPr lang="en-US" altLang="ja-JP" sz="3400"/>
              <a:t>)</a:t>
            </a:r>
            <a:endParaRPr lang="en-US" altLang="ja-JP" sz="4000"/>
          </a:p>
          <a:p>
            <a:pPr algn="l">
              <a:lnSpc>
                <a:spcPct val="120000"/>
              </a:lnSpc>
              <a:spcBef>
                <a:spcPts val="1200"/>
              </a:spcBef>
            </a:pPr>
            <a:r>
              <a:rPr lang="ja-JP" altLang="en-US" sz="4400" b="1"/>
              <a:t>②意識・呼吸△→すぐ心肺蘇生をはじめる</a:t>
            </a:r>
            <a:endParaRPr lang="en-US" altLang="ja-JP" sz="4400" b="1"/>
          </a:p>
          <a:p>
            <a:pPr algn="l">
              <a:lnSpc>
                <a:spcPct val="170000"/>
              </a:lnSpc>
              <a:spcBef>
                <a:spcPts val="1200"/>
              </a:spcBef>
            </a:pPr>
            <a:r>
              <a:rPr lang="ja-JP" altLang="en-US" sz="4400" b="1"/>
              <a:t>③記録    時計を見る→発生時刻</a:t>
            </a:r>
            <a:r>
              <a:rPr lang="ja-JP" altLang="en-US" sz="4000" b="1"/>
              <a:t>を</a:t>
            </a:r>
            <a:r>
              <a:rPr lang="ja-JP" altLang="en-US" sz="4400" b="1"/>
              <a:t>確認 </a:t>
            </a:r>
            <a:r>
              <a:rPr lang="en-US" altLang="ja-JP" sz="4400" b="1"/>
              <a:t>(                             )</a:t>
            </a:r>
            <a:endParaRPr lang="ja-JP" altLang="en-US" sz="2900"/>
          </a:p>
        </p:txBody>
      </p:sp>
      <p:sp>
        <p:nvSpPr>
          <p:cNvPr id="8" name="字幕 2">
            <a:extLst>
              <a:ext uri="{FF2B5EF4-FFF2-40B4-BE49-F238E27FC236}">
                <a16:creationId xmlns:a16="http://schemas.microsoft.com/office/drawing/2014/main" id="{D2EBCF25-DCD6-A97C-1DEF-7868B9F70874}"/>
              </a:ext>
            </a:extLst>
          </p:cNvPr>
          <p:cNvSpPr txBox="1">
            <a:spLocks/>
          </p:cNvSpPr>
          <p:nvPr/>
        </p:nvSpPr>
        <p:spPr>
          <a:xfrm>
            <a:off x="7501177" y="2124296"/>
            <a:ext cx="4665755" cy="13949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spcBef>
                <a:spcPts val="0"/>
              </a:spcBef>
            </a:pPr>
            <a:r>
              <a:rPr lang="ja-JP" altLang="en-US" sz="4000">
                <a:solidFill>
                  <a:srgbClr val="FF0000"/>
                </a:solidFill>
              </a:rPr>
              <a:t>←</a:t>
            </a:r>
            <a:r>
              <a:rPr lang="ja-JP" altLang="en-US" sz="2200">
                <a:solidFill>
                  <a:srgbClr val="FF0000"/>
                </a:solidFill>
              </a:rPr>
              <a:t>学校の緊急時対応に合わせて　</a:t>
            </a:r>
            <a:endParaRPr lang="en-US" altLang="ja-JP" sz="2200">
              <a:solidFill>
                <a:srgbClr val="FF0000"/>
              </a:solidFill>
            </a:endParaRPr>
          </a:p>
          <a:p>
            <a:pPr>
              <a:spcBef>
                <a:spcPts val="0"/>
              </a:spcBef>
            </a:pPr>
            <a:r>
              <a:rPr lang="ja-JP" altLang="en-US" sz="2200">
                <a:solidFill>
                  <a:srgbClr val="FF0000"/>
                </a:solidFill>
              </a:rPr>
              <a:t>　</a:t>
            </a:r>
            <a:r>
              <a:rPr lang="ja-JP" altLang="en-US" sz="3000">
                <a:solidFill>
                  <a:srgbClr val="FF0000"/>
                </a:solidFill>
              </a:rPr>
              <a:t>↓</a:t>
            </a:r>
            <a:r>
              <a:rPr lang="ja-JP" altLang="en-US" sz="2200">
                <a:solidFill>
                  <a:srgbClr val="FF0000"/>
                </a:solidFill>
              </a:rPr>
              <a:t>記載内容を変更する</a:t>
            </a:r>
            <a:endParaRPr lang="en-US" altLang="ja-JP" sz="1500">
              <a:solidFill>
                <a:srgbClr val="FF0000"/>
              </a:solidFill>
            </a:endParaRPr>
          </a:p>
        </p:txBody>
      </p:sp>
      <p:sp>
        <p:nvSpPr>
          <p:cNvPr id="6" name="字幕 2">
            <a:extLst>
              <a:ext uri="{FF2B5EF4-FFF2-40B4-BE49-F238E27FC236}">
                <a16:creationId xmlns:a16="http://schemas.microsoft.com/office/drawing/2014/main" id="{7E144425-FA7D-3E16-0674-05687238DAD5}"/>
              </a:ext>
            </a:extLst>
          </p:cNvPr>
          <p:cNvSpPr txBox="1">
            <a:spLocks/>
          </p:cNvSpPr>
          <p:nvPr/>
        </p:nvSpPr>
        <p:spPr>
          <a:xfrm>
            <a:off x="7447938" y="6135196"/>
            <a:ext cx="3569111" cy="5605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50000"/>
              </a:lnSpc>
            </a:pPr>
            <a:r>
              <a:rPr lang="ja-JP" altLang="en-US" sz="1800"/>
              <a:t>時系列に </a:t>
            </a:r>
            <a:r>
              <a:rPr lang="en-US" altLang="ja-JP" sz="1800"/>
              <a:t>13:00</a:t>
            </a:r>
            <a:r>
              <a:rPr lang="ja-JP" altLang="en-US" sz="1800"/>
              <a:t>事故発生</a:t>
            </a:r>
            <a:endParaRPr lang="en-US" altLang="ja-JP" sz="1800"/>
          </a:p>
          <a:p>
            <a:pPr algn="l">
              <a:lnSpc>
                <a:spcPct val="50000"/>
              </a:lnSpc>
            </a:pPr>
            <a:r>
              <a:rPr lang="ja-JP" altLang="en-US" sz="1800"/>
              <a:t>　　　　 </a:t>
            </a:r>
            <a:r>
              <a:rPr lang="en-US" altLang="ja-JP" sz="1800"/>
              <a:t>13:02</a:t>
            </a:r>
            <a:r>
              <a:rPr lang="ja-JP" altLang="en-US" sz="1800"/>
              <a:t>心肺蘇生開など</a:t>
            </a:r>
            <a:endParaRPr lang="en-US" altLang="ja-JP" sz="2000"/>
          </a:p>
        </p:txBody>
      </p:sp>
      <p:sp>
        <p:nvSpPr>
          <p:cNvPr id="7" name="正方形/長方形 6">
            <a:extLst>
              <a:ext uri="{FF2B5EF4-FFF2-40B4-BE49-F238E27FC236}">
                <a16:creationId xmlns:a16="http://schemas.microsoft.com/office/drawing/2014/main" id="{3FCC35C3-3635-97F8-3345-F3024E51A040}"/>
              </a:ext>
            </a:extLst>
          </p:cNvPr>
          <p:cNvSpPr/>
          <p:nvPr/>
        </p:nvSpPr>
        <p:spPr>
          <a:xfrm>
            <a:off x="375556" y="6029739"/>
            <a:ext cx="11742176" cy="6660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E92F6F0-88D2-27E4-330A-491171B283CD}"/>
              </a:ext>
            </a:extLst>
          </p:cNvPr>
          <p:cNvSpPr/>
          <p:nvPr/>
        </p:nvSpPr>
        <p:spPr>
          <a:xfrm>
            <a:off x="74268" y="5127331"/>
            <a:ext cx="11742176" cy="162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A12B329-0F44-C74F-E4EB-686615B6D928}"/>
              </a:ext>
            </a:extLst>
          </p:cNvPr>
          <p:cNvSpPr/>
          <p:nvPr/>
        </p:nvSpPr>
        <p:spPr>
          <a:xfrm>
            <a:off x="295490" y="4013994"/>
            <a:ext cx="11742176" cy="28440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209A4F4F-44CB-A60C-EA2E-17C461C00F85}"/>
              </a:ext>
            </a:extLst>
          </p:cNvPr>
          <p:cNvSpPr/>
          <p:nvPr/>
        </p:nvSpPr>
        <p:spPr>
          <a:xfrm>
            <a:off x="295490" y="3146870"/>
            <a:ext cx="11742176" cy="35385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200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20DA2-626C-C4DE-6E1D-29274F6536B2}"/>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174C181C-E678-31C3-F737-358B3AE29EEE}"/>
              </a:ext>
            </a:extLst>
          </p:cNvPr>
          <p:cNvSpPr>
            <a:spLocks noGrp="1"/>
          </p:cNvSpPr>
          <p:nvPr>
            <p:ph type="subTitle" idx="1"/>
          </p:nvPr>
        </p:nvSpPr>
        <p:spPr>
          <a:xfrm>
            <a:off x="220618" y="1310541"/>
            <a:ext cx="11862525" cy="1329056"/>
          </a:xfrm>
          <a:ln>
            <a:solidFill>
              <a:srgbClr val="FFC000"/>
            </a:solidFill>
          </a:ln>
        </p:spPr>
        <p:txBody>
          <a:bodyPr>
            <a:normAutofit fontScale="85000" lnSpcReduction="10000"/>
          </a:bodyPr>
          <a:lstStyle/>
          <a:p>
            <a:pPr algn="l">
              <a:lnSpc>
                <a:spcPct val="110000"/>
              </a:lnSpc>
            </a:pPr>
            <a:r>
              <a:rPr kumimoji="1" lang="ja-JP" altLang="en-US" sz="4700" b="1"/>
              <a:t>意識障害</a:t>
            </a:r>
            <a:r>
              <a:rPr kumimoji="1" lang="ja-JP" altLang="en-US" sz="3900" b="1"/>
              <a:t>・</a:t>
            </a:r>
            <a:r>
              <a:rPr kumimoji="1" lang="ja-JP" altLang="en-US" sz="4700" b="1"/>
              <a:t>けいれん</a:t>
            </a:r>
            <a:r>
              <a:rPr kumimoji="1" lang="ja-JP" altLang="en-US" sz="3900"/>
              <a:t>・</a:t>
            </a:r>
            <a:r>
              <a:rPr kumimoji="1" lang="ja-JP" altLang="en-US" sz="4700" b="1"/>
              <a:t>しびれ</a:t>
            </a:r>
            <a:r>
              <a:rPr kumimoji="1" lang="ja-JP" altLang="en-US" b="1"/>
              <a:t>　</a:t>
            </a:r>
            <a:r>
              <a:rPr kumimoji="1" lang="ja-JP" altLang="en-US" sz="3800"/>
              <a:t>はっきりしない所がある　　　　　　　</a:t>
            </a:r>
            <a:endParaRPr kumimoji="1" lang="en-US" altLang="ja-JP" sz="3800"/>
          </a:p>
          <a:p>
            <a:pPr algn="l">
              <a:lnSpc>
                <a:spcPts val="3500"/>
              </a:lnSpc>
            </a:pPr>
            <a:r>
              <a:rPr kumimoji="1" lang="ja-JP" altLang="en-US" sz="3800"/>
              <a:t>　　　　　　　　　　　　　　　　 顔がしびれる、力が抜ける</a:t>
            </a:r>
            <a:endParaRPr kumimoji="1" lang="en-US" altLang="ja-JP" sz="6400"/>
          </a:p>
        </p:txBody>
      </p:sp>
      <p:pic>
        <p:nvPicPr>
          <p:cNvPr id="7" name="図 6">
            <a:extLst>
              <a:ext uri="{FF2B5EF4-FFF2-40B4-BE49-F238E27FC236}">
                <a16:creationId xmlns:a16="http://schemas.microsoft.com/office/drawing/2014/main" id="{3C76E351-6AA5-6C81-DA23-24E27253A4B3}"/>
              </a:ext>
            </a:extLst>
          </p:cNvPr>
          <p:cNvPicPr>
            <a:picLocks noChangeAspect="1"/>
          </p:cNvPicPr>
          <p:nvPr/>
        </p:nvPicPr>
        <p:blipFill>
          <a:blip r:embed="rId3"/>
          <a:stretch>
            <a:fillRect/>
          </a:stretch>
        </p:blipFill>
        <p:spPr>
          <a:xfrm>
            <a:off x="1013774" y="131194"/>
            <a:ext cx="1345969" cy="942177"/>
          </a:xfrm>
          <a:prstGeom prst="rect">
            <a:avLst/>
          </a:prstGeom>
        </p:spPr>
      </p:pic>
      <p:sp>
        <p:nvSpPr>
          <p:cNvPr id="8" name="字幕 2">
            <a:extLst>
              <a:ext uri="{FF2B5EF4-FFF2-40B4-BE49-F238E27FC236}">
                <a16:creationId xmlns:a16="http://schemas.microsoft.com/office/drawing/2014/main" id="{E3954B19-B73F-2FE8-F58B-386E97B14D2F}"/>
              </a:ext>
            </a:extLst>
          </p:cNvPr>
          <p:cNvSpPr txBox="1">
            <a:spLocks/>
          </p:cNvSpPr>
          <p:nvPr/>
        </p:nvSpPr>
        <p:spPr>
          <a:xfrm>
            <a:off x="2359743" y="258537"/>
            <a:ext cx="6062197" cy="8850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5400" b="1"/>
              <a:t>119</a:t>
            </a:r>
            <a:r>
              <a:rPr lang="ja-JP" altLang="en-US" sz="5400" b="1"/>
              <a:t>通報のめやす</a:t>
            </a:r>
            <a:endParaRPr lang="en-US" altLang="ja-JP" sz="6600" b="1"/>
          </a:p>
        </p:txBody>
      </p:sp>
      <p:sp>
        <p:nvSpPr>
          <p:cNvPr id="13" name="字幕 2">
            <a:extLst>
              <a:ext uri="{FF2B5EF4-FFF2-40B4-BE49-F238E27FC236}">
                <a16:creationId xmlns:a16="http://schemas.microsoft.com/office/drawing/2014/main" id="{186346A4-7F32-E442-925E-DA60C1799FE6}"/>
              </a:ext>
            </a:extLst>
          </p:cNvPr>
          <p:cNvSpPr txBox="1">
            <a:spLocks/>
          </p:cNvSpPr>
          <p:nvPr/>
        </p:nvSpPr>
        <p:spPr>
          <a:xfrm>
            <a:off x="237805" y="4890561"/>
            <a:ext cx="11912391" cy="885031"/>
          </a:xfrm>
          <a:prstGeom prst="rect">
            <a:avLst/>
          </a:prstGeom>
          <a:ln>
            <a:solidFill>
              <a:srgbClr val="FFC000"/>
            </a:solidFill>
          </a:ln>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4800" b="1"/>
              <a:t>出血が多い</a:t>
            </a:r>
            <a:r>
              <a:rPr lang="ja-JP" altLang="en-US" sz="4000" b="1"/>
              <a:t>　</a:t>
            </a:r>
            <a:r>
              <a:rPr lang="ja-JP" altLang="en-US" sz="4000"/>
              <a:t>ケガや転落事故、火傷</a:t>
            </a:r>
            <a:r>
              <a:rPr lang="en-US" altLang="ja-JP" sz="4000"/>
              <a:t>(</a:t>
            </a:r>
            <a:r>
              <a:rPr lang="ja-JP" altLang="en-US" sz="4000"/>
              <a:t>範囲が広い</a:t>
            </a:r>
            <a:r>
              <a:rPr lang="ja-JP" altLang="en-US" sz="2800"/>
              <a:t>または</a:t>
            </a:r>
            <a:r>
              <a:rPr lang="ja-JP" altLang="en-US" sz="4000"/>
              <a:t>深い</a:t>
            </a:r>
            <a:r>
              <a:rPr lang="en-US" altLang="ja-JP" sz="4000"/>
              <a:t>)</a:t>
            </a:r>
            <a:endParaRPr lang="en-US" altLang="ja-JP" sz="4000" b="1"/>
          </a:p>
        </p:txBody>
      </p:sp>
      <p:sp>
        <p:nvSpPr>
          <p:cNvPr id="14" name="字幕 2">
            <a:extLst>
              <a:ext uri="{FF2B5EF4-FFF2-40B4-BE49-F238E27FC236}">
                <a16:creationId xmlns:a16="http://schemas.microsoft.com/office/drawing/2014/main" id="{475E3E1B-9192-6E41-A175-98AA04682126}"/>
              </a:ext>
            </a:extLst>
          </p:cNvPr>
          <p:cNvSpPr txBox="1">
            <a:spLocks/>
          </p:cNvSpPr>
          <p:nvPr/>
        </p:nvSpPr>
        <p:spPr>
          <a:xfrm>
            <a:off x="220617" y="2728085"/>
            <a:ext cx="11912391" cy="747304"/>
          </a:xfrm>
          <a:prstGeom prst="rect">
            <a:avLst/>
          </a:prstGeom>
          <a:ln>
            <a:solidFill>
              <a:srgbClr val="FFC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ja-JP" altLang="en-US" sz="4000" b="1"/>
              <a:t>呼吸・窒息　</a:t>
            </a:r>
            <a:r>
              <a:rPr lang="ja-JP" altLang="en-US" sz="2800"/>
              <a:t>息苦しい</a:t>
            </a:r>
            <a:r>
              <a:rPr lang="ja-JP" altLang="en-US"/>
              <a:t>、</a:t>
            </a:r>
            <a:r>
              <a:rPr lang="ja-JP" altLang="en-US" sz="2800"/>
              <a:t>顔や唇の色が悪い</a:t>
            </a:r>
            <a:r>
              <a:rPr lang="ja-JP" altLang="en-US"/>
              <a:t>、</a:t>
            </a:r>
            <a:r>
              <a:rPr lang="ja-JP" altLang="en-US" sz="2800"/>
              <a:t>食事</a:t>
            </a:r>
            <a:r>
              <a:rPr lang="ja-JP" altLang="en-US"/>
              <a:t>が</a:t>
            </a:r>
            <a:r>
              <a:rPr lang="ja-JP" altLang="en-US" sz="2800"/>
              <a:t>のどに詰まった</a:t>
            </a:r>
            <a:endParaRPr lang="en-US" altLang="ja-JP" sz="3200"/>
          </a:p>
        </p:txBody>
      </p:sp>
      <p:sp>
        <p:nvSpPr>
          <p:cNvPr id="15" name="字幕 2">
            <a:extLst>
              <a:ext uri="{FF2B5EF4-FFF2-40B4-BE49-F238E27FC236}">
                <a16:creationId xmlns:a16="http://schemas.microsoft.com/office/drawing/2014/main" id="{C6B79830-F979-319D-5993-F9E470B4D0FE}"/>
              </a:ext>
            </a:extLst>
          </p:cNvPr>
          <p:cNvSpPr txBox="1">
            <a:spLocks/>
          </p:cNvSpPr>
          <p:nvPr/>
        </p:nvSpPr>
        <p:spPr>
          <a:xfrm>
            <a:off x="228292" y="3556761"/>
            <a:ext cx="11912391" cy="1258859"/>
          </a:xfrm>
          <a:prstGeom prst="rect">
            <a:avLst/>
          </a:prstGeom>
          <a:ln>
            <a:solidFill>
              <a:srgbClr val="FFC000"/>
            </a:solidFill>
          </a:ln>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ja-JP" altLang="en-US" sz="4200" b="1"/>
              <a:t>食物</a:t>
            </a:r>
            <a:r>
              <a:rPr lang="ja-JP" altLang="en-US" sz="3300" b="1"/>
              <a:t>等</a:t>
            </a:r>
            <a:r>
              <a:rPr lang="ja-JP" altLang="en-US" sz="4200" b="1"/>
              <a:t>アレルギー</a:t>
            </a:r>
            <a:r>
              <a:rPr lang="ja-JP" altLang="en-US" sz="4000" b="1"/>
              <a:t>　</a:t>
            </a:r>
            <a:r>
              <a:rPr lang="ja-JP" altLang="en-US" sz="3000"/>
              <a:t>食事中後</a:t>
            </a:r>
            <a:r>
              <a:rPr lang="ja-JP" altLang="en-US" sz="2800"/>
              <a:t>の</a:t>
            </a:r>
            <a:r>
              <a:rPr lang="ja-JP" altLang="en-US" sz="3000"/>
              <a:t>不調</a:t>
            </a:r>
            <a:r>
              <a:rPr lang="ja-JP" altLang="en-US" sz="2600"/>
              <a:t>は</a:t>
            </a:r>
            <a:r>
              <a:rPr lang="ja-JP" altLang="en-US" sz="3000"/>
              <a:t>食物アレルギー疑う</a:t>
            </a:r>
            <a:r>
              <a:rPr lang="ja-JP" altLang="en-US"/>
              <a:t>、</a:t>
            </a:r>
            <a:r>
              <a:rPr lang="ja-JP" altLang="en-US" sz="3000"/>
              <a:t>初発</a:t>
            </a:r>
            <a:r>
              <a:rPr lang="ja-JP" altLang="en-US"/>
              <a:t>、</a:t>
            </a:r>
            <a:endParaRPr lang="en-US" altLang="ja-JP"/>
          </a:p>
          <a:p>
            <a:pPr algn="l">
              <a:lnSpc>
                <a:spcPts val="3400"/>
              </a:lnSpc>
            </a:pPr>
            <a:r>
              <a:rPr lang="ja-JP" altLang="en-US"/>
              <a:t>　　　　　　　　　  </a:t>
            </a:r>
            <a:r>
              <a:rPr lang="ja-JP" altLang="en-US" sz="3000"/>
              <a:t>アレルゲン誤使用恐</a:t>
            </a:r>
            <a:r>
              <a:rPr lang="ja-JP" altLang="en-US" sz="2800"/>
              <a:t>れ</a:t>
            </a:r>
            <a:r>
              <a:rPr lang="ja-JP" altLang="en-US"/>
              <a:t>、</a:t>
            </a:r>
            <a:r>
              <a:rPr lang="ja-JP" altLang="en-US" sz="3300"/>
              <a:t>ハチ虫刺</a:t>
            </a:r>
            <a:r>
              <a:rPr lang="ja-JP" altLang="en-US" sz="2800"/>
              <a:t>され</a:t>
            </a:r>
            <a:r>
              <a:rPr lang="ja-JP" altLang="en-US" sz="3300"/>
              <a:t>じんま疹</a:t>
            </a:r>
            <a:r>
              <a:rPr lang="ja-JP" altLang="en-US" sz="2800"/>
              <a:t>が</a:t>
            </a:r>
            <a:r>
              <a:rPr lang="ja-JP" altLang="en-US" sz="3300"/>
              <a:t>広</a:t>
            </a:r>
            <a:r>
              <a:rPr lang="ja-JP" altLang="en-US" sz="2800"/>
              <a:t>がる</a:t>
            </a:r>
            <a:endParaRPr lang="en-US" altLang="ja-JP" sz="3200"/>
          </a:p>
        </p:txBody>
      </p:sp>
      <p:sp>
        <p:nvSpPr>
          <p:cNvPr id="2" name="字幕 2">
            <a:extLst>
              <a:ext uri="{FF2B5EF4-FFF2-40B4-BE49-F238E27FC236}">
                <a16:creationId xmlns:a16="http://schemas.microsoft.com/office/drawing/2014/main" id="{292713D8-B554-23A8-37DF-A7F6AA4E4DD6}"/>
              </a:ext>
            </a:extLst>
          </p:cNvPr>
          <p:cNvSpPr txBox="1">
            <a:spLocks/>
          </p:cNvSpPr>
          <p:nvPr/>
        </p:nvSpPr>
        <p:spPr>
          <a:xfrm>
            <a:off x="8373673" y="258537"/>
            <a:ext cx="3776523" cy="885031"/>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4000"/>
              <a:t>「よく分からない」場合、</a:t>
            </a:r>
            <a:endParaRPr lang="en-US" altLang="ja-JP" sz="4000"/>
          </a:p>
          <a:p>
            <a:pPr algn="l">
              <a:lnSpc>
                <a:spcPct val="120000"/>
              </a:lnSpc>
            </a:pPr>
            <a:r>
              <a:rPr lang="ja-JP" altLang="en-US" sz="4000"/>
              <a:t>迷ったら大事をとって</a:t>
            </a:r>
            <a:r>
              <a:rPr lang="en-US" altLang="ja-JP" sz="4000"/>
              <a:t>119</a:t>
            </a:r>
            <a:r>
              <a:rPr lang="ja-JP" altLang="en-US" sz="4000"/>
              <a:t>する！</a:t>
            </a:r>
            <a:endParaRPr lang="en-US" altLang="ja-JP" sz="4000"/>
          </a:p>
          <a:p>
            <a:pPr algn="l">
              <a:lnSpc>
                <a:spcPct val="120000"/>
              </a:lnSpc>
            </a:pPr>
            <a:endParaRPr lang="en-US" altLang="ja-JP" sz="4000" b="1"/>
          </a:p>
        </p:txBody>
      </p:sp>
      <p:sp>
        <p:nvSpPr>
          <p:cNvPr id="4" name="字幕 2">
            <a:extLst>
              <a:ext uri="{FF2B5EF4-FFF2-40B4-BE49-F238E27FC236}">
                <a16:creationId xmlns:a16="http://schemas.microsoft.com/office/drawing/2014/main" id="{8AFF776E-5948-C220-403C-21D0A7750B23}"/>
              </a:ext>
            </a:extLst>
          </p:cNvPr>
          <p:cNvSpPr txBox="1">
            <a:spLocks/>
          </p:cNvSpPr>
          <p:nvPr/>
        </p:nvSpPr>
        <p:spPr>
          <a:xfrm>
            <a:off x="237805" y="5843959"/>
            <a:ext cx="11912391" cy="885031"/>
          </a:xfrm>
          <a:prstGeom prst="rect">
            <a:avLst/>
          </a:prstGeom>
          <a:ln>
            <a:solidFill>
              <a:srgbClr val="FFC000"/>
            </a:solidFill>
          </a:ln>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4800" b="1"/>
              <a:t>痛みが強い</a:t>
            </a:r>
            <a:r>
              <a:rPr lang="ja-JP" altLang="en-US" sz="4000" b="1"/>
              <a:t>　</a:t>
            </a:r>
            <a:r>
              <a:rPr lang="ja-JP" altLang="en-US" sz="4000"/>
              <a:t>骨折・心疾患・脳血管障害などの疑い、など</a:t>
            </a:r>
            <a:endParaRPr lang="en-US" altLang="ja-JP" sz="4000"/>
          </a:p>
          <a:p>
            <a:pPr algn="l">
              <a:lnSpc>
                <a:spcPct val="120000"/>
              </a:lnSpc>
            </a:pPr>
            <a:endParaRPr lang="en-US" altLang="ja-JP" sz="4000"/>
          </a:p>
          <a:p>
            <a:pPr algn="l">
              <a:lnSpc>
                <a:spcPct val="120000"/>
              </a:lnSpc>
            </a:pPr>
            <a:endParaRPr lang="en-US" altLang="ja-JP" sz="4000" b="1"/>
          </a:p>
        </p:txBody>
      </p:sp>
      <p:sp>
        <p:nvSpPr>
          <p:cNvPr id="11" name="吹き出し: 角を丸めた四角形 10">
            <a:extLst>
              <a:ext uri="{FF2B5EF4-FFF2-40B4-BE49-F238E27FC236}">
                <a16:creationId xmlns:a16="http://schemas.microsoft.com/office/drawing/2014/main" id="{11F9507F-A719-E49C-363C-19AD8B0E958F}"/>
              </a:ext>
            </a:extLst>
          </p:cNvPr>
          <p:cNvSpPr/>
          <p:nvPr/>
        </p:nvSpPr>
        <p:spPr>
          <a:xfrm>
            <a:off x="8373673" y="190170"/>
            <a:ext cx="3646262" cy="953398"/>
          </a:xfrm>
          <a:prstGeom prst="wedgeRoundRectCallout">
            <a:avLst>
              <a:gd name="adj1" fmla="val -57009"/>
              <a:gd name="adj2" fmla="val -10549"/>
              <a:gd name="adj3"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408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EBD07-1C76-9DC2-2F11-43F3F29F4561}"/>
            </a:ext>
          </a:extLst>
        </p:cNvPr>
        <p:cNvGrpSpPr/>
        <p:nvPr/>
      </p:nvGrpSpPr>
      <p:grpSpPr>
        <a:xfrm>
          <a:off x="0" y="0"/>
          <a:ext cx="0" cy="0"/>
          <a:chOff x="0" y="0"/>
          <a:chExt cx="0" cy="0"/>
        </a:xfrm>
      </p:grpSpPr>
      <p:sp>
        <p:nvSpPr>
          <p:cNvPr id="4" name="字幕 2">
            <a:extLst>
              <a:ext uri="{FF2B5EF4-FFF2-40B4-BE49-F238E27FC236}">
                <a16:creationId xmlns:a16="http://schemas.microsoft.com/office/drawing/2014/main" id="{6C817AFF-6A1B-FD5B-5E60-76951EAF5246}"/>
              </a:ext>
            </a:extLst>
          </p:cNvPr>
          <p:cNvSpPr txBox="1">
            <a:spLocks/>
          </p:cNvSpPr>
          <p:nvPr/>
        </p:nvSpPr>
        <p:spPr>
          <a:xfrm>
            <a:off x="293914" y="2969080"/>
            <a:ext cx="11781065" cy="3333750"/>
          </a:xfrm>
          <a:prstGeom prst="rect">
            <a:avLst/>
          </a:prstGeom>
          <a:ln>
            <a:solidFill>
              <a:srgbClr val="FF0000"/>
            </a:solidFill>
            <a:prstDash val="dash"/>
          </a:ln>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4400" b="1"/>
              <a:t>会話例</a:t>
            </a:r>
            <a:endParaRPr lang="en-US" altLang="ja-JP" sz="4400" b="1"/>
          </a:p>
          <a:p>
            <a:pPr algn="l">
              <a:lnSpc>
                <a:spcPct val="120000"/>
              </a:lnSpc>
            </a:pPr>
            <a:r>
              <a:rPr lang="ja-JP" altLang="en-US" sz="4400"/>
              <a:t>火事ですか救急ですか？　→</a:t>
            </a:r>
            <a:r>
              <a:rPr lang="ja-JP" altLang="en-US" sz="4400" b="1"/>
              <a:t>「救急です」</a:t>
            </a:r>
          </a:p>
          <a:p>
            <a:pPr algn="l">
              <a:lnSpc>
                <a:spcPct val="120000"/>
              </a:lnSpc>
            </a:pPr>
            <a:r>
              <a:rPr lang="ja-JP" altLang="en-US" sz="4400"/>
              <a:t>住所を教えてください　→</a:t>
            </a:r>
            <a:r>
              <a:rPr lang="ja-JP" altLang="en-US" sz="4400" b="1"/>
              <a:t>「</a:t>
            </a:r>
            <a:r>
              <a:rPr lang="ja-JP" altLang="en-US" sz="4400"/>
              <a:t>○○○</a:t>
            </a:r>
            <a:r>
              <a:rPr lang="ja-JP" altLang="en-US" sz="4400" b="1"/>
              <a:t>学校です。</a:t>
            </a:r>
            <a:r>
              <a:rPr lang="en-US" altLang="ja-JP" sz="4400" b="1"/>
              <a:t>(</a:t>
            </a:r>
            <a:r>
              <a:rPr lang="ja-JP" altLang="en-US" sz="4400" b="1"/>
              <a:t>住所は</a:t>
            </a:r>
            <a:r>
              <a:rPr lang="ja-JP" altLang="en-US" sz="4400"/>
              <a:t>○○○〇</a:t>
            </a:r>
            <a:r>
              <a:rPr lang="ja-JP" altLang="en-US" sz="4400" b="1"/>
              <a:t>です</a:t>
            </a:r>
            <a:r>
              <a:rPr lang="en-US" altLang="ja-JP" sz="4400" b="1"/>
              <a:t>)</a:t>
            </a:r>
            <a:r>
              <a:rPr lang="ja-JP" altLang="en-US" sz="4400" b="1"/>
              <a:t>」</a:t>
            </a:r>
          </a:p>
          <a:p>
            <a:pPr algn="l">
              <a:lnSpc>
                <a:spcPct val="120000"/>
              </a:lnSpc>
            </a:pPr>
            <a:r>
              <a:rPr lang="ja-JP" altLang="en-US" sz="4400"/>
              <a:t>どうされましたか？　→</a:t>
            </a:r>
            <a:r>
              <a:rPr lang="ja-JP" altLang="en-US" sz="4400" b="1"/>
              <a:t>「 ５年 男子児童が、体育館で野球ボールが胸にぶつかり、倒れて意識がない状態です」</a:t>
            </a:r>
          </a:p>
          <a:p>
            <a:pPr algn="l">
              <a:lnSpc>
                <a:spcPct val="120000"/>
              </a:lnSpc>
            </a:pPr>
            <a:r>
              <a:rPr lang="ja-JP" altLang="en-US" sz="4400"/>
              <a:t>分かりました。これから救急車が向かいます。</a:t>
            </a:r>
          </a:p>
          <a:p>
            <a:pPr algn="l">
              <a:lnSpc>
                <a:spcPct val="120000"/>
              </a:lnSpc>
            </a:pPr>
            <a:r>
              <a:rPr lang="ja-JP" altLang="en-US" sz="4400"/>
              <a:t>通報者のお名前と連絡先を教えてください　→</a:t>
            </a:r>
            <a:r>
              <a:rPr lang="ja-JP" altLang="en-US" sz="4400" b="1"/>
              <a:t>「校長</a:t>
            </a:r>
            <a:r>
              <a:rPr lang="en-US" altLang="ja-JP" sz="4400" b="1"/>
              <a:t>(</a:t>
            </a:r>
            <a:r>
              <a:rPr lang="ja-JP" altLang="en-US" sz="4400" b="1"/>
              <a:t>教頭</a:t>
            </a:r>
            <a:r>
              <a:rPr lang="en-US" altLang="ja-JP" sz="4400" b="1"/>
              <a:t>)</a:t>
            </a:r>
            <a:r>
              <a:rPr lang="ja-JP" altLang="en-US" sz="4400" b="1"/>
              <a:t>の〇〇です。電話番号は </a:t>
            </a:r>
            <a:r>
              <a:rPr lang="en-US" altLang="ja-JP" sz="4400" b="1"/>
              <a:t>090-…</a:t>
            </a:r>
            <a:r>
              <a:rPr lang="ja-JP" altLang="en-US" sz="4400" b="1"/>
              <a:t> です」</a:t>
            </a:r>
          </a:p>
          <a:p>
            <a:pPr algn="l">
              <a:lnSpc>
                <a:spcPct val="120000"/>
              </a:lnSpc>
            </a:pPr>
            <a:r>
              <a:rPr lang="ja-JP" altLang="en-US" sz="4400"/>
              <a:t>救急車到着まで１０分程かかります。校門から誘導の方をお願いします。</a:t>
            </a:r>
            <a:endParaRPr lang="en-US" altLang="ja-JP" sz="4400"/>
          </a:p>
          <a:p>
            <a:pPr algn="l">
              <a:lnSpc>
                <a:spcPct val="120000"/>
              </a:lnSpc>
            </a:pPr>
            <a:r>
              <a:rPr lang="ja-JP" altLang="en-US" sz="4400"/>
              <a:t>　　　　　　　　　　　　　　→</a:t>
            </a:r>
            <a:r>
              <a:rPr lang="ja-JP" altLang="en-US" sz="4400" b="1"/>
              <a:t>「校門に職員が立ち誘導します。到着まで 電話での 救護指導をお願いします」</a:t>
            </a:r>
          </a:p>
          <a:p>
            <a:pPr algn="l">
              <a:lnSpc>
                <a:spcPct val="120000"/>
              </a:lnSpc>
            </a:pPr>
            <a:endParaRPr lang="ja-JP" altLang="en-US" sz="4400"/>
          </a:p>
          <a:p>
            <a:pPr algn="l">
              <a:lnSpc>
                <a:spcPct val="120000"/>
              </a:lnSpc>
            </a:pPr>
            <a:endParaRPr lang="ja-JP" altLang="en-US" sz="4000"/>
          </a:p>
        </p:txBody>
      </p:sp>
      <p:sp>
        <p:nvSpPr>
          <p:cNvPr id="2" name="タイトル 1">
            <a:extLst>
              <a:ext uri="{FF2B5EF4-FFF2-40B4-BE49-F238E27FC236}">
                <a16:creationId xmlns:a16="http://schemas.microsoft.com/office/drawing/2014/main" id="{0C85B07D-36B2-0C0B-511E-8A6DF250CEA4}"/>
              </a:ext>
            </a:extLst>
          </p:cNvPr>
          <p:cNvSpPr>
            <a:spLocks noGrp="1"/>
          </p:cNvSpPr>
          <p:nvPr>
            <p:ph type="ctrTitle"/>
          </p:nvPr>
        </p:nvSpPr>
        <p:spPr>
          <a:xfrm>
            <a:off x="375556" y="285752"/>
            <a:ext cx="11381015" cy="1175655"/>
          </a:xfrm>
          <a:ln>
            <a:solidFill>
              <a:srgbClr val="FF0000"/>
            </a:solidFill>
          </a:ln>
        </p:spPr>
        <p:txBody>
          <a:bodyPr>
            <a:normAutofit/>
          </a:bodyPr>
          <a:lstStyle/>
          <a:p>
            <a:r>
              <a:rPr lang="en-US" altLang="ja-JP" b="1"/>
              <a:t>Q</a:t>
            </a:r>
            <a:r>
              <a:rPr lang="ja-JP" altLang="en-US" b="1"/>
              <a:t>２　１１９通報の行い方は？</a:t>
            </a:r>
            <a:endParaRPr kumimoji="1" lang="ja-JP" altLang="en-US" b="1"/>
          </a:p>
        </p:txBody>
      </p:sp>
      <p:sp>
        <p:nvSpPr>
          <p:cNvPr id="3" name="字幕 2">
            <a:extLst>
              <a:ext uri="{FF2B5EF4-FFF2-40B4-BE49-F238E27FC236}">
                <a16:creationId xmlns:a16="http://schemas.microsoft.com/office/drawing/2014/main" id="{6B95D1AA-1959-CA5D-8835-562E64946507}"/>
              </a:ext>
            </a:extLst>
          </p:cNvPr>
          <p:cNvSpPr>
            <a:spLocks noGrp="1"/>
          </p:cNvSpPr>
          <p:nvPr>
            <p:ph type="subTitle" idx="1"/>
          </p:nvPr>
        </p:nvSpPr>
        <p:spPr>
          <a:xfrm>
            <a:off x="1737632" y="1709850"/>
            <a:ext cx="9070521" cy="885032"/>
          </a:xfrm>
        </p:spPr>
        <p:txBody>
          <a:bodyPr>
            <a:normAutofit/>
          </a:bodyPr>
          <a:lstStyle/>
          <a:p>
            <a:r>
              <a:rPr kumimoji="1" lang="ja-JP" altLang="en-US" sz="4000" b="1"/>
              <a:t>スマホ</a:t>
            </a:r>
            <a:r>
              <a:rPr kumimoji="1" lang="ja-JP" altLang="en-US"/>
              <a:t>の</a:t>
            </a:r>
            <a:r>
              <a:rPr kumimoji="1" lang="ja-JP" altLang="en-US" sz="4000" b="1"/>
              <a:t>スピーカー設定</a:t>
            </a:r>
            <a:r>
              <a:rPr kumimoji="1" lang="en-US" altLang="ja-JP" sz="2000"/>
              <a:t>(</a:t>
            </a:r>
            <a:r>
              <a:rPr kumimoji="1" lang="ja-JP" altLang="en-US" sz="2000"/>
              <a:t>音量最大</a:t>
            </a:r>
            <a:r>
              <a:rPr kumimoji="1" lang="en-US" altLang="ja-JP" sz="2000"/>
              <a:t>)</a:t>
            </a:r>
            <a:r>
              <a:rPr kumimoji="1" lang="ja-JP" altLang="en-US" sz="3600"/>
              <a:t>が基本</a:t>
            </a:r>
            <a:endParaRPr kumimoji="1" lang="en-US" altLang="ja-JP" sz="4800" b="1"/>
          </a:p>
        </p:txBody>
      </p:sp>
      <p:sp>
        <p:nvSpPr>
          <p:cNvPr id="5" name="字幕 2">
            <a:extLst>
              <a:ext uri="{FF2B5EF4-FFF2-40B4-BE49-F238E27FC236}">
                <a16:creationId xmlns:a16="http://schemas.microsoft.com/office/drawing/2014/main" id="{C852A04B-EA92-DE0C-B62F-234DD742E5A6}"/>
              </a:ext>
            </a:extLst>
          </p:cNvPr>
          <p:cNvSpPr txBox="1">
            <a:spLocks/>
          </p:cNvSpPr>
          <p:nvPr/>
        </p:nvSpPr>
        <p:spPr>
          <a:xfrm>
            <a:off x="7578110" y="2586286"/>
            <a:ext cx="4178461" cy="1030146"/>
          </a:xfrm>
          <a:prstGeom prst="rect">
            <a:avLst/>
          </a:prstGeom>
          <a:solidFill>
            <a:schemeClr val="bg1"/>
          </a:solidFill>
          <a:ln>
            <a:solidFill>
              <a:srgbClr val="0070C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ja-JP" altLang="en-US"/>
              <a:t>周りの職員に状況が伝わり</a:t>
            </a:r>
            <a:endParaRPr lang="en-US" altLang="ja-JP"/>
          </a:p>
          <a:p>
            <a:pPr algn="l">
              <a:lnSpc>
                <a:spcPct val="100000"/>
              </a:lnSpc>
            </a:pPr>
            <a:r>
              <a:rPr lang="ja-JP" altLang="en-US"/>
              <a:t>電話の救護指導も共有できる</a:t>
            </a:r>
            <a:endParaRPr lang="en-US" altLang="ja-JP"/>
          </a:p>
        </p:txBody>
      </p:sp>
      <p:cxnSp>
        <p:nvCxnSpPr>
          <p:cNvPr id="7" name="直線コネクタ 6">
            <a:extLst>
              <a:ext uri="{FF2B5EF4-FFF2-40B4-BE49-F238E27FC236}">
                <a16:creationId xmlns:a16="http://schemas.microsoft.com/office/drawing/2014/main" id="{4FFD7CB5-8AB3-B3F0-4231-0A1685CCDBDE}"/>
              </a:ext>
            </a:extLst>
          </p:cNvPr>
          <p:cNvCxnSpPr/>
          <p:nvPr/>
        </p:nvCxnSpPr>
        <p:spPr>
          <a:xfrm>
            <a:off x="8186252" y="6118165"/>
            <a:ext cx="3551465" cy="0"/>
          </a:xfrm>
          <a:prstGeom prst="line">
            <a:avLst/>
          </a:prstGeom>
          <a:ln w="57150" cmpd="dbl">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吹き出し: 角を丸めた四角形 8">
            <a:extLst>
              <a:ext uri="{FF2B5EF4-FFF2-40B4-BE49-F238E27FC236}">
                <a16:creationId xmlns:a16="http://schemas.microsoft.com/office/drawing/2014/main" id="{64EF2029-B24E-5833-71F1-5A4DC21CA1A7}"/>
              </a:ext>
            </a:extLst>
          </p:cNvPr>
          <p:cNvSpPr/>
          <p:nvPr/>
        </p:nvSpPr>
        <p:spPr>
          <a:xfrm>
            <a:off x="2729948" y="6164972"/>
            <a:ext cx="6086773" cy="559667"/>
          </a:xfrm>
          <a:prstGeom prst="wedgeRoundRectCallout">
            <a:avLst>
              <a:gd name="adj1" fmla="val 55762"/>
              <a:gd name="adj2" fmla="val -46420"/>
              <a:gd name="adj3" fmla="val 16667"/>
            </a:avLst>
          </a:prstGeom>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0" name="字幕 2">
            <a:extLst>
              <a:ext uri="{FF2B5EF4-FFF2-40B4-BE49-F238E27FC236}">
                <a16:creationId xmlns:a16="http://schemas.microsoft.com/office/drawing/2014/main" id="{E56644ED-3250-312C-45AA-2288AB1E3DBB}"/>
              </a:ext>
            </a:extLst>
          </p:cNvPr>
          <p:cNvSpPr txBox="1">
            <a:spLocks/>
          </p:cNvSpPr>
          <p:nvPr/>
        </p:nvSpPr>
        <p:spPr>
          <a:xfrm>
            <a:off x="2663688" y="6204001"/>
            <a:ext cx="6190946" cy="520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ja-JP" altLang="en-US"/>
              <a:t>電話を切らず、救護指導</a:t>
            </a:r>
            <a:r>
              <a:rPr lang="en-US" altLang="ja-JP"/>
              <a:t>(</a:t>
            </a:r>
            <a:r>
              <a:rPr lang="ja-JP" altLang="en-US"/>
              <a:t>口頭指導</a:t>
            </a:r>
            <a:r>
              <a:rPr lang="en-US" altLang="ja-JP"/>
              <a:t>)</a:t>
            </a:r>
            <a:r>
              <a:rPr lang="ja-JP" altLang="en-US"/>
              <a:t>を依頼</a:t>
            </a:r>
            <a:endParaRPr lang="en-US" altLang="ja-JP" sz="4000" b="1"/>
          </a:p>
        </p:txBody>
      </p:sp>
      <p:pic>
        <p:nvPicPr>
          <p:cNvPr id="8" name="図 7" descr="図形&#10;&#10;AI 生成コンテンツは誤りを含む可能性があります。">
            <a:extLst>
              <a:ext uri="{FF2B5EF4-FFF2-40B4-BE49-F238E27FC236}">
                <a16:creationId xmlns:a16="http://schemas.microsoft.com/office/drawing/2014/main" id="{FBB18628-3B23-DBB8-DD27-AA9B376A9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13775"/>
            <a:ext cx="1200150" cy="1316398"/>
          </a:xfrm>
          <a:prstGeom prst="rect">
            <a:avLst/>
          </a:prstGeom>
        </p:spPr>
      </p:pic>
    </p:spTree>
    <p:extLst>
      <p:ext uri="{BB962C8B-B14F-4D97-AF65-F5344CB8AC3E}">
        <p14:creationId xmlns:p14="http://schemas.microsoft.com/office/powerpoint/2010/main" val="206975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79192-F321-EB1A-A760-2EFF6E43806A}"/>
            </a:ext>
          </a:extLst>
        </p:cNvPr>
        <p:cNvGrpSpPr/>
        <p:nvPr/>
      </p:nvGrpSpPr>
      <p:grpSpPr>
        <a:xfrm>
          <a:off x="0" y="0"/>
          <a:ext cx="0" cy="0"/>
          <a:chOff x="0" y="0"/>
          <a:chExt cx="0" cy="0"/>
        </a:xfrm>
      </p:grpSpPr>
      <p:sp>
        <p:nvSpPr>
          <p:cNvPr id="4" name="字幕 2">
            <a:extLst>
              <a:ext uri="{FF2B5EF4-FFF2-40B4-BE49-F238E27FC236}">
                <a16:creationId xmlns:a16="http://schemas.microsoft.com/office/drawing/2014/main" id="{A3C9DC20-307B-6B41-C992-301573D1B502}"/>
              </a:ext>
            </a:extLst>
          </p:cNvPr>
          <p:cNvSpPr txBox="1">
            <a:spLocks/>
          </p:cNvSpPr>
          <p:nvPr/>
        </p:nvSpPr>
        <p:spPr>
          <a:xfrm>
            <a:off x="247650" y="1562100"/>
            <a:ext cx="11801475" cy="2733675"/>
          </a:xfrm>
          <a:prstGeom prst="rect">
            <a:avLst/>
          </a:prstGeom>
          <a:ln>
            <a:solidFill>
              <a:srgbClr val="FF0000"/>
            </a:solidFill>
            <a:prstDash val="dash"/>
          </a:ln>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4400" b="1"/>
              <a:t>＊</a:t>
            </a:r>
            <a:r>
              <a:rPr lang="en-US" altLang="ja-JP" sz="4400" b="1"/>
              <a:t>Live119</a:t>
            </a:r>
            <a:r>
              <a:rPr lang="ja-JP" altLang="en-US" sz="4400" b="1"/>
              <a:t>　会話例</a:t>
            </a:r>
          </a:p>
          <a:p>
            <a:pPr algn="l">
              <a:lnSpc>
                <a:spcPct val="120000"/>
              </a:lnSpc>
            </a:pPr>
            <a:r>
              <a:rPr lang="ja-JP" altLang="en-US" sz="4400" b="1"/>
              <a:t>通報の電話はスマートフォンですか？</a:t>
            </a:r>
          </a:p>
          <a:p>
            <a:pPr algn="l">
              <a:lnSpc>
                <a:spcPct val="120000"/>
              </a:lnSpc>
            </a:pPr>
            <a:r>
              <a:rPr lang="ja-JP" altLang="en-US" sz="4400" b="1"/>
              <a:t>救急車到着まで、映像を使って救護のサポートを行います。</a:t>
            </a:r>
          </a:p>
          <a:p>
            <a:pPr algn="l">
              <a:lnSpc>
                <a:spcPct val="120000"/>
              </a:lnSpc>
            </a:pPr>
            <a:r>
              <a:rPr lang="ja-JP" altLang="en-US" sz="4400" b="1"/>
              <a:t>これからショートメールを送ります。</a:t>
            </a:r>
          </a:p>
          <a:p>
            <a:pPr algn="l">
              <a:lnSpc>
                <a:spcPct val="120000"/>
              </a:lnSpc>
            </a:pPr>
            <a:r>
              <a:rPr lang="ja-JP" altLang="en-US" sz="4400" b="1"/>
              <a:t>受診したメールを開き、ＵＲＬをタップしてください。</a:t>
            </a:r>
          </a:p>
          <a:p>
            <a:pPr algn="l">
              <a:lnSpc>
                <a:spcPct val="120000"/>
              </a:lnSpc>
            </a:pPr>
            <a:r>
              <a:rPr lang="ja-JP" altLang="en-US" sz="4400" b="1"/>
              <a:t>位置情報の許可の画面が表示されます。問題なければ次に進んでください。</a:t>
            </a:r>
          </a:p>
          <a:p>
            <a:pPr algn="l">
              <a:lnSpc>
                <a:spcPct val="120000"/>
              </a:lnSpc>
            </a:pPr>
            <a:r>
              <a:rPr lang="ja-JP" altLang="en-US" sz="4400" b="1"/>
              <a:t>画面上の「ＲＥＣ」ボタンを押して撮影を開始して下さい。</a:t>
            </a:r>
          </a:p>
          <a:p>
            <a:pPr algn="l">
              <a:lnSpc>
                <a:spcPct val="120000"/>
              </a:lnSpc>
            </a:pPr>
            <a:r>
              <a:rPr lang="ja-JP" altLang="en-US" sz="4400" b="1"/>
              <a:t>通報者が映した傷病者映像を、管制センターが確認できるようになりました。</a:t>
            </a:r>
            <a:endParaRPr lang="ja-JP" altLang="en-US" sz="4000"/>
          </a:p>
        </p:txBody>
      </p:sp>
      <p:sp>
        <p:nvSpPr>
          <p:cNvPr id="3" name="字幕 2">
            <a:extLst>
              <a:ext uri="{FF2B5EF4-FFF2-40B4-BE49-F238E27FC236}">
                <a16:creationId xmlns:a16="http://schemas.microsoft.com/office/drawing/2014/main" id="{B54FEB3A-1080-9DFE-DE01-9DB01E44DDD6}"/>
              </a:ext>
            </a:extLst>
          </p:cNvPr>
          <p:cNvSpPr>
            <a:spLocks noGrp="1"/>
          </p:cNvSpPr>
          <p:nvPr>
            <p:ph type="subTitle" idx="1"/>
          </p:nvPr>
        </p:nvSpPr>
        <p:spPr>
          <a:xfrm>
            <a:off x="1769197" y="240917"/>
            <a:ext cx="8795373" cy="885032"/>
          </a:xfrm>
        </p:spPr>
        <p:txBody>
          <a:bodyPr>
            <a:normAutofit/>
          </a:bodyPr>
          <a:lstStyle/>
          <a:p>
            <a:r>
              <a:rPr kumimoji="1" lang="ja-JP" altLang="en-US" sz="4000" b="1"/>
              <a:t>スマホ</a:t>
            </a:r>
            <a:r>
              <a:rPr kumimoji="1" lang="ja-JP" altLang="en-US" sz="2800"/>
              <a:t>での</a:t>
            </a:r>
            <a:r>
              <a:rPr kumimoji="1" lang="ja-JP" altLang="en-US" sz="3600"/>
              <a:t>映像通報システム 「</a:t>
            </a:r>
            <a:r>
              <a:rPr kumimoji="1" lang="en-US" altLang="ja-JP" sz="3600"/>
              <a:t>Live119</a:t>
            </a:r>
            <a:r>
              <a:rPr kumimoji="1" lang="ja-JP" altLang="en-US" sz="3600"/>
              <a:t>」</a:t>
            </a:r>
            <a:endParaRPr kumimoji="1" lang="en-US" altLang="ja-JP" sz="4800" b="1"/>
          </a:p>
        </p:txBody>
      </p:sp>
      <p:sp>
        <p:nvSpPr>
          <p:cNvPr id="11" name="テキスト ボックス 2">
            <a:extLst>
              <a:ext uri="{FF2B5EF4-FFF2-40B4-BE49-F238E27FC236}">
                <a16:creationId xmlns:a16="http://schemas.microsoft.com/office/drawing/2014/main" id="{3D6BB218-237F-58AC-5A60-350419510AE3}"/>
              </a:ext>
            </a:extLst>
          </p:cNvPr>
          <p:cNvSpPr txBox="1">
            <a:spLocks noChangeArrowheads="1"/>
          </p:cNvSpPr>
          <p:nvPr/>
        </p:nvSpPr>
        <p:spPr bwMode="auto">
          <a:xfrm>
            <a:off x="1626429" y="951326"/>
            <a:ext cx="10563143" cy="465266"/>
          </a:xfrm>
          <a:prstGeom prst="rect">
            <a:avLst/>
          </a:prstGeom>
          <a:solidFill>
            <a:schemeClr val="bg1"/>
          </a:solidFill>
          <a:ln w="12700">
            <a:solidFill>
              <a:srgbClr val="FFC000"/>
            </a:solidFill>
            <a:miter lim="800000"/>
            <a:headEnd/>
            <a:tailEnd/>
          </a:ln>
        </p:spPr>
        <p:txBody>
          <a:bodyPr rot="0" vert="horz" wrap="square" lIns="91440" tIns="45720" rIns="91440" bIns="45720" anchor="t" anchorCtr="0">
            <a:noAutofit/>
          </a:bodyPr>
          <a:lstStyle/>
          <a:p>
            <a:pPr algn="just" hangingPunct="0">
              <a:lnSpc>
                <a:spcPct val="150000"/>
              </a:lnSpc>
              <a:buNone/>
            </a:pPr>
            <a:r>
              <a:rPr lang="ja-JP" sz="1650">
                <a:solidFill>
                  <a:srgbClr val="000000"/>
                </a:solidFill>
                <a:effectLst/>
                <a:latin typeface="Times New Roman"/>
                <a:ea typeface="BIZ UDPゴシック"/>
                <a:cs typeface="ＭＳ 明朝" panose="02020609040205080304" pitchFamily="17" charset="-128"/>
              </a:rPr>
              <a:t>スマ</a:t>
            </a:r>
            <a:r>
              <a:rPr lang="ja-JP" altLang="en-US" sz="1650">
                <a:solidFill>
                  <a:srgbClr val="000000"/>
                </a:solidFill>
                <a:effectLst/>
                <a:latin typeface="Times New Roman"/>
                <a:ea typeface="BIZ UDPゴシック"/>
                <a:cs typeface="ＭＳ 明朝" panose="02020609040205080304" pitchFamily="17" charset="-128"/>
              </a:rPr>
              <a:t>ホ</a:t>
            </a:r>
            <a:r>
              <a:rPr lang="ja-JP" sz="1650">
                <a:solidFill>
                  <a:srgbClr val="000000"/>
                </a:solidFill>
                <a:effectLst/>
                <a:latin typeface="Times New Roman"/>
                <a:ea typeface="BIZ UDPゴシック"/>
                <a:cs typeface="ＭＳ 明朝" panose="02020609040205080304" pitchFamily="17" charset="-128"/>
              </a:rPr>
              <a:t>からの通報時、現場の</a:t>
            </a:r>
            <a:r>
              <a:rPr lang="ja-JP" altLang="en-US" sz="1650">
                <a:solidFill>
                  <a:srgbClr val="000000"/>
                </a:solidFill>
                <a:latin typeface="Times New Roman"/>
                <a:ea typeface="BIZ UDPゴシック"/>
                <a:cs typeface="ＭＳ 明朝" panose="02020609040205080304" pitchFamily="17" charset="-128"/>
              </a:rPr>
              <a:t>映像</a:t>
            </a:r>
            <a:r>
              <a:rPr lang="ja-JP" sz="1650">
                <a:solidFill>
                  <a:srgbClr val="000000"/>
                </a:solidFill>
                <a:effectLst/>
                <a:latin typeface="Times New Roman"/>
                <a:ea typeface="BIZ UDPゴシック"/>
                <a:cs typeface="ＭＳ 明朝" panose="02020609040205080304" pitchFamily="17" charset="-128"/>
              </a:rPr>
              <a:t>を</a:t>
            </a:r>
            <a:r>
              <a:rPr lang="ja-JP" altLang="en-US" sz="1650">
                <a:solidFill>
                  <a:srgbClr val="000000"/>
                </a:solidFill>
                <a:effectLst/>
                <a:latin typeface="Times New Roman"/>
                <a:ea typeface="BIZ UDPゴシック"/>
                <a:cs typeface="ＭＳ 明朝" panose="02020609040205080304" pitchFamily="17" charset="-128"/>
              </a:rPr>
              <a:t>、</a:t>
            </a:r>
            <a:r>
              <a:rPr lang="ja-JP" sz="1650">
                <a:solidFill>
                  <a:srgbClr val="000000"/>
                </a:solidFill>
                <a:effectLst/>
                <a:latin typeface="Times New Roman"/>
                <a:ea typeface="BIZ UDPゴシック"/>
                <a:cs typeface="ＭＳ 明朝" panose="02020609040205080304" pitchFamily="17" charset="-128"/>
              </a:rPr>
              <a:t>管制センターが把握できるシステム</a:t>
            </a:r>
            <a:r>
              <a:rPr lang="ja-JP" altLang="en-US" sz="1600">
                <a:solidFill>
                  <a:srgbClr val="000000"/>
                </a:solidFill>
                <a:latin typeface="Times New Roman"/>
                <a:ea typeface="BIZ UDPゴシック"/>
                <a:cs typeface="ＭＳ 明朝" panose="02020609040205080304" pitchFamily="17" charset="-128"/>
              </a:rPr>
              <a:t> </a:t>
            </a:r>
            <a:r>
              <a:rPr lang="ja-JP" altLang="en-US" sz="1600">
                <a:solidFill>
                  <a:srgbClr val="000000"/>
                </a:solidFill>
                <a:effectLst/>
                <a:latin typeface="Times New Roman"/>
                <a:ea typeface="BIZ UDPゴシック"/>
                <a:cs typeface="ＭＳ 明朝" panose="02020609040205080304" pitchFamily="17" charset="-128"/>
              </a:rPr>
              <a:t>  </a:t>
            </a:r>
            <a:r>
              <a:rPr lang="en-US" altLang="ja-JP" sz="1400">
                <a:solidFill>
                  <a:srgbClr val="000000"/>
                </a:solidFill>
                <a:effectLst/>
                <a:latin typeface="Times New Roman"/>
                <a:ea typeface="BIZ UDPゴシック"/>
                <a:cs typeface="ＭＳ 明朝" panose="02020609040205080304" pitchFamily="17" charset="-128"/>
              </a:rPr>
              <a:t>*</a:t>
            </a:r>
            <a:r>
              <a:rPr lang="ja-JP" sz="1400">
                <a:solidFill>
                  <a:srgbClr val="000000"/>
                </a:solidFill>
                <a:effectLst/>
                <a:latin typeface="Times New Roman"/>
                <a:ea typeface="BIZ UDPゴシック"/>
                <a:cs typeface="ＭＳ 明朝" panose="02020609040205080304" pitchFamily="17" charset="-128"/>
              </a:rPr>
              <a:t>映像を見</a:t>
            </a:r>
            <a:r>
              <a:rPr lang="ja-JP" altLang="en-US" sz="1400">
                <a:solidFill>
                  <a:srgbClr val="000000"/>
                </a:solidFill>
                <a:effectLst/>
                <a:latin typeface="Times New Roman"/>
                <a:ea typeface="BIZ UDPゴシック"/>
                <a:cs typeface="ＭＳ 明朝" panose="02020609040205080304" pitchFamily="17" charset="-128"/>
              </a:rPr>
              <a:t>て</a:t>
            </a:r>
            <a:r>
              <a:rPr lang="ja-JP" sz="1400">
                <a:solidFill>
                  <a:srgbClr val="000000"/>
                </a:solidFill>
                <a:effectLst/>
                <a:latin typeface="Times New Roman"/>
                <a:ea typeface="BIZ UDPゴシック"/>
                <a:cs typeface="ＭＳ 明朝" panose="02020609040205080304" pitchFamily="17" charset="-128"/>
              </a:rPr>
              <a:t>応急手当の指導</a:t>
            </a:r>
            <a:r>
              <a:rPr lang="ja-JP" altLang="en-US" sz="1400">
                <a:solidFill>
                  <a:srgbClr val="000000"/>
                </a:solidFill>
                <a:effectLst/>
                <a:latin typeface="Times New Roman"/>
                <a:ea typeface="BIZ UDPゴシック"/>
                <a:cs typeface="ＭＳ 明朝" panose="02020609040205080304" pitchFamily="17" charset="-128"/>
              </a:rPr>
              <a:t>も</a:t>
            </a:r>
            <a:r>
              <a:rPr lang="ja-JP" sz="1400">
                <a:solidFill>
                  <a:srgbClr val="000000"/>
                </a:solidFill>
                <a:effectLst/>
                <a:latin typeface="Times New Roman"/>
                <a:ea typeface="BIZ UDPゴシック"/>
                <a:cs typeface="ＭＳ 明朝" panose="02020609040205080304" pitchFamily="17" charset="-128"/>
              </a:rPr>
              <a:t>受け</a:t>
            </a:r>
            <a:r>
              <a:rPr lang="ja-JP" altLang="en-US" sz="1400">
                <a:solidFill>
                  <a:srgbClr val="000000"/>
                </a:solidFill>
                <a:effectLst/>
                <a:latin typeface="Times New Roman"/>
                <a:ea typeface="BIZ UDPゴシック"/>
                <a:cs typeface="ＭＳ 明朝" panose="02020609040205080304" pitchFamily="17" charset="-128"/>
              </a:rPr>
              <a:t>られる</a:t>
            </a:r>
            <a:endParaRPr lang="ja-JP" sz="1500">
              <a:solidFill>
                <a:srgbClr val="000000"/>
              </a:solidFill>
              <a:effectLst/>
              <a:latin typeface="Times New Roman"/>
              <a:ea typeface="BIZ UDPゴシック"/>
              <a:cs typeface="ＭＳ 明朝" panose="02020609040205080304" pitchFamily="17" charset="-128"/>
            </a:endParaRPr>
          </a:p>
        </p:txBody>
      </p:sp>
      <p:sp>
        <p:nvSpPr>
          <p:cNvPr id="5" name="字幕 2">
            <a:extLst>
              <a:ext uri="{FF2B5EF4-FFF2-40B4-BE49-F238E27FC236}">
                <a16:creationId xmlns:a16="http://schemas.microsoft.com/office/drawing/2014/main" id="{F002821D-95BF-C590-EF36-67F483B637FC}"/>
              </a:ext>
            </a:extLst>
          </p:cNvPr>
          <p:cNvSpPr txBox="1">
            <a:spLocks/>
          </p:cNvSpPr>
          <p:nvPr/>
        </p:nvSpPr>
        <p:spPr>
          <a:xfrm>
            <a:off x="2438401" y="5591175"/>
            <a:ext cx="9753600" cy="1200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pPr>
            <a:r>
              <a:rPr lang="ja-JP" altLang="en-US" sz="2000"/>
              <a:t>消防局で作成した動画は、</a:t>
            </a:r>
            <a:r>
              <a:rPr lang="ja-JP" altLang="en-US" sz="2200" b="1"/>
              <a:t>実際の場面に沿った動きを見ることができます</a:t>
            </a:r>
            <a:r>
              <a:rPr lang="ja-JP" altLang="en-US" sz="2000"/>
              <a:t>。</a:t>
            </a:r>
            <a:endParaRPr lang="en-US" altLang="ja-JP" sz="2000"/>
          </a:p>
          <a:p>
            <a:pPr algn="l">
              <a:lnSpc>
                <a:spcPct val="150000"/>
              </a:lnSpc>
            </a:pPr>
            <a:r>
              <a:rPr lang="ja-JP" altLang="en-US" sz="1800"/>
              <a:t>他の自治体の動画も含め、必要な場面で活用できるようご覧ください。</a:t>
            </a:r>
            <a:endParaRPr lang="en-US" altLang="ja-JP" sz="1800"/>
          </a:p>
          <a:p>
            <a:pPr algn="l">
              <a:lnSpc>
                <a:spcPct val="150000"/>
              </a:lnSpc>
            </a:pPr>
            <a:endParaRPr lang="en-US" altLang="ja-JP" sz="4000" b="1"/>
          </a:p>
        </p:txBody>
      </p:sp>
      <p:pic>
        <p:nvPicPr>
          <p:cNvPr id="7" name="図 6" descr="挿絵 が含まれている画像&#10;&#10;AI 生成コンテンツは誤りを含む可能性があります。">
            <a:extLst>
              <a:ext uri="{FF2B5EF4-FFF2-40B4-BE49-F238E27FC236}">
                <a16:creationId xmlns:a16="http://schemas.microsoft.com/office/drawing/2014/main" id="{49E75F75-AE76-2C77-076B-52CD1A98A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100" y="1594101"/>
            <a:ext cx="2363346" cy="1607555"/>
          </a:xfrm>
          <a:prstGeom prst="rect">
            <a:avLst/>
          </a:prstGeom>
        </p:spPr>
      </p:pic>
      <p:pic>
        <p:nvPicPr>
          <p:cNvPr id="9" name="図 8" descr="グラフィカル ユーザー インターフェイス が含まれている画像&#10;&#10;AI 生成コンテンツは誤りを含む可能性があります。">
            <a:extLst>
              <a:ext uri="{FF2B5EF4-FFF2-40B4-BE49-F238E27FC236}">
                <a16:creationId xmlns:a16="http://schemas.microsoft.com/office/drawing/2014/main" id="{6481B614-E640-CF76-EF30-349855C8B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0225" y="2565996"/>
            <a:ext cx="2457450" cy="1671565"/>
          </a:xfrm>
          <a:prstGeom prst="rect">
            <a:avLst/>
          </a:prstGeom>
        </p:spPr>
      </p:pic>
      <p:pic>
        <p:nvPicPr>
          <p:cNvPr id="10" name="図 9">
            <a:extLst>
              <a:ext uri="{FF2B5EF4-FFF2-40B4-BE49-F238E27FC236}">
                <a16:creationId xmlns:a16="http://schemas.microsoft.com/office/drawing/2014/main" id="{69CEF629-3ADC-4EE1-72AF-4E6CE3B5DA73}"/>
              </a:ext>
            </a:extLst>
          </p:cNvPr>
          <p:cNvPicPr>
            <a:picLocks noChangeAspect="1"/>
          </p:cNvPicPr>
          <p:nvPr/>
        </p:nvPicPr>
        <p:blipFill>
          <a:blip r:embed="rId5"/>
          <a:stretch>
            <a:fillRect/>
          </a:stretch>
        </p:blipFill>
        <p:spPr>
          <a:xfrm>
            <a:off x="209549" y="4571999"/>
            <a:ext cx="2106083" cy="1895475"/>
          </a:xfrm>
          <a:prstGeom prst="rect">
            <a:avLst/>
          </a:prstGeom>
        </p:spPr>
      </p:pic>
      <p:sp>
        <p:nvSpPr>
          <p:cNvPr id="13" name="字幕 2">
            <a:extLst>
              <a:ext uri="{FF2B5EF4-FFF2-40B4-BE49-F238E27FC236}">
                <a16:creationId xmlns:a16="http://schemas.microsoft.com/office/drawing/2014/main" id="{BF9B2A3D-FD6B-3CBD-5A28-D0F9FA90D28E}"/>
              </a:ext>
            </a:extLst>
          </p:cNvPr>
          <p:cNvSpPr txBox="1">
            <a:spLocks/>
          </p:cNvSpPr>
          <p:nvPr/>
        </p:nvSpPr>
        <p:spPr>
          <a:xfrm>
            <a:off x="161925" y="4733926"/>
            <a:ext cx="2390775" cy="1828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1800" b="1"/>
              <a:t>  YouTube</a:t>
            </a:r>
          </a:p>
          <a:p>
            <a:pPr algn="l"/>
            <a:r>
              <a:rPr lang="ja-JP" altLang="en-US" sz="1800" b="1"/>
              <a:t>「</a:t>
            </a:r>
            <a:r>
              <a:rPr lang="en-US" altLang="ja-JP" sz="1800" b="1"/>
              <a:t>Live119</a:t>
            </a:r>
            <a:r>
              <a:rPr lang="ja-JP" altLang="en-US" sz="1800" b="1"/>
              <a:t>」紹介</a:t>
            </a:r>
            <a:endParaRPr lang="en-US" altLang="ja-JP" sz="1800" b="1"/>
          </a:p>
          <a:p>
            <a:pPr algn="l"/>
            <a:r>
              <a:rPr lang="en-US" altLang="ja-JP" sz="1600" b="1"/>
              <a:t>【</a:t>
            </a:r>
            <a:r>
              <a:rPr lang="ja-JP" altLang="en-US" sz="1200" b="1"/>
              <a:t>○○</a:t>
            </a:r>
            <a:r>
              <a:rPr lang="ja-JP" altLang="en-US" sz="1600" b="1"/>
              <a:t>市</a:t>
            </a:r>
            <a:r>
              <a:rPr lang="ja-JP" altLang="en-US" sz="1400"/>
              <a:t>、</a:t>
            </a:r>
            <a:r>
              <a:rPr lang="en-US" altLang="ja-JP" sz="1600" b="1"/>
              <a:t>Live119</a:t>
            </a:r>
            <a:r>
              <a:rPr lang="en-US" altLang="ja-JP" sz="1400" b="1"/>
              <a:t>】</a:t>
            </a:r>
            <a:endParaRPr lang="en-US" altLang="ja-JP" sz="1600" b="1"/>
          </a:p>
          <a:p>
            <a:pPr algn="l">
              <a:lnSpc>
                <a:spcPct val="100000"/>
              </a:lnSpc>
              <a:spcBef>
                <a:spcPts val="0"/>
              </a:spcBef>
            </a:pPr>
            <a:r>
              <a:rPr lang="en-US" altLang="ja-JP" sz="1600" b="1"/>
              <a:t>                    </a:t>
            </a:r>
            <a:r>
              <a:rPr lang="ja-JP" altLang="en-US" sz="1200" b="1"/>
              <a:t>　</a:t>
            </a:r>
            <a:r>
              <a:rPr lang="ja-JP" altLang="en-US" sz="1200"/>
              <a:t>と</a:t>
            </a:r>
            <a:r>
              <a:rPr lang="ja-JP" altLang="en-US" sz="1600" b="1"/>
              <a:t>検索</a:t>
            </a:r>
            <a:r>
              <a:rPr lang="en-US" altLang="ja-JP" sz="1600"/>
              <a:t>!</a:t>
            </a:r>
            <a:endParaRPr lang="en-US" altLang="ja-JP" sz="4000"/>
          </a:p>
        </p:txBody>
      </p:sp>
      <p:sp>
        <p:nvSpPr>
          <p:cNvPr id="14" name="字幕 2">
            <a:extLst>
              <a:ext uri="{FF2B5EF4-FFF2-40B4-BE49-F238E27FC236}">
                <a16:creationId xmlns:a16="http://schemas.microsoft.com/office/drawing/2014/main" id="{BC9E50D6-A919-05B1-E356-BB948C454A9F}"/>
              </a:ext>
            </a:extLst>
          </p:cNvPr>
          <p:cNvSpPr txBox="1">
            <a:spLocks/>
          </p:cNvSpPr>
          <p:nvPr/>
        </p:nvSpPr>
        <p:spPr>
          <a:xfrm>
            <a:off x="2307121" y="4360379"/>
            <a:ext cx="9884879" cy="1352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200000"/>
              </a:lnSpc>
              <a:spcBef>
                <a:spcPts val="0"/>
              </a:spcBef>
            </a:pPr>
            <a:r>
              <a:rPr lang="ja-JP" altLang="en-US" sz="2000" b="1"/>
              <a:t>新潟市</a:t>
            </a:r>
            <a:r>
              <a:rPr lang="ja-JP" altLang="en-US" sz="1600"/>
              <a:t>、</a:t>
            </a:r>
            <a:r>
              <a:rPr lang="ja-JP" altLang="en-US" sz="2000" b="1"/>
              <a:t>上越地域</a:t>
            </a:r>
            <a:r>
              <a:rPr lang="ja-JP" altLang="en-US" sz="1600"/>
              <a:t>などの</a:t>
            </a:r>
            <a:r>
              <a:rPr lang="ja-JP" altLang="en-US" sz="1800" b="1"/>
              <a:t>消防局</a:t>
            </a:r>
            <a:r>
              <a:rPr lang="ja-JP" altLang="en-US" sz="1800"/>
              <a:t>では</a:t>
            </a:r>
            <a:r>
              <a:rPr lang="ja-JP" altLang="en-US" sz="2000" b="1"/>
              <a:t>「</a:t>
            </a:r>
            <a:r>
              <a:rPr lang="en-US" altLang="ja-JP" sz="2000" b="1"/>
              <a:t>Live119</a:t>
            </a:r>
            <a:r>
              <a:rPr lang="ja-JP" altLang="en-US" sz="2000" b="1"/>
              <a:t>」</a:t>
            </a:r>
            <a:r>
              <a:rPr lang="ja-JP" altLang="en-US" sz="1800"/>
              <a:t>の</a:t>
            </a:r>
            <a:r>
              <a:rPr lang="en-US" altLang="ja-JP" sz="2000" b="1"/>
              <a:t>YouTube</a:t>
            </a:r>
            <a:r>
              <a:rPr lang="ja-JP" altLang="en-US" sz="2000" b="1"/>
              <a:t>動画</a:t>
            </a:r>
            <a:r>
              <a:rPr lang="ja-JP" altLang="en-US" sz="1800"/>
              <a:t>が</a:t>
            </a:r>
            <a:r>
              <a:rPr lang="ja-JP" altLang="en-US" sz="2000"/>
              <a:t>作成されています</a:t>
            </a:r>
            <a:r>
              <a:rPr lang="ja-JP" altLang="en-US" sz="1200"/>
              <a:t>。</a:t>
            </a:r>
            <a:endParaRPr lang="en-US" altLang="ja-JP" sz="1800"/>
          </a:p>
          <a:p>
            <a:pPr algn="l">
              <a:lnSpc>
                <a:spcPct val="200000"/>
              </a:lnSpc>
              <a:spcBef>
                <a:spcPts val="0"/>
              </a:spcBef>
            </a:pPr>
            <a:r>
              <a:rPr lang="ja-JP" altLang="en-US" sz="1800" b="1"/>
              <a:t>　</a:t>
            </a:r>
            <a:r>
              <a:rPr lang="en-US" altLang="ja-JP" sz="1800" b="1"/>
              <a:t>【</a:t>
            </a:r>
            <a:r>
              <a:rPr lang="ja-JP" altLang="en-US" sz="1800" b="1"/>
              <a:t>○○市、</a:t>
            </a:r>
            <a:r>
              <a:rPr lang="en-US" altLang="ja-JP" sz="1800" b="1"/>
              <a:t>Live119】</a:t>
            </a:r>
            <a:r>
              <a:rPr lang="ja-JP" altLang="en-US" sz="1400"/>
              <a:t>等の</a:t>
            </a:r>
            <a:r>
              <a:rPr lang="ja-JP" altLang="en-US" sz="1800" b="1"/>
              <a:t>検索</a:t>
            </a:r>
            <a:r>
              <a:rPr lang="ja-JP" altLang="en-US" sz="1600"/>
              <a:t>で</a:t>
            </a:r>
            <a:r>
              <a:rPr lang="ja-JP" altLang="en-US" sz="1800"/>
              <a:t>確認できます</a:t>
            </a:r>
            <a:r>
              <a:rPr lang="ja-JP" altLang="en-US" sz="1600"/>
              <a:t>。</a:t>
            </a:r>
            <a:endParaRPr lang="en-US" altLang="ja-JP" sz="4400" b="1"/>
          </a:p>
        </p:txBody>
      </p:sp>
      <p:sp>
        <p:nvSpPr>
          <p:cNvPr id="15" name="矢印: 右 14">
            <a:extLst>
              <a:ext uri="{FF2B5EF4-FFF2-40B4-BE49-F238E27FC236}">
                <a16:creationId xmlns:a16="http://schemas.microsoft.com/office/drawing/2014/main" id="{C5FF9B2D-73AC-960F-9A8A-7F58BEF4A3A2}"/>
              </a:ext>
            </a:extLst>
          </p:cNvPr>
          <p:cNvSpPr/>
          <p:nvPr/>
        </p:nvSpPr>
        <p:spPr>
          <a:xfrm rot="8231211">
            <a:off x="2011130" y="5120501"/>
            <a:ext cx="662013" cy="431292"/>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図形&#10;&#10;AI 生成コンテンツは誤りを含む可能性があります。">
            <a:extLst>
              <a:ext uri="{FF2B5EF4-FFF2-40B4-BE49-F238E27FC236}">
                <a16:creationId xmlns:a16="http://schemas.microsoft.com/office/drawing/2014/main" id="{1097890D-D2FE-BD3A-10AF-6B869E0A8A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923" y="103872"/>
            <a:ext cx="1200150" cy="1316398"/>
          </a:xfrm>
          <a:prstGeom prst="rect">
            <a:avLst/>
          </a:prstGeom>
        </p:spPr>
      </p:pic>
    </p:spTree>
    <p:extLst>
      <p:ext uri="{BB962C8B-B14F-4D97-AF65-F5344CB8AC3E}">
        <p14:creationId xmlns:p14="http://schemas.microsoft.com/office/powerpoint/2010/main" val="258368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5DA4D-C1B7-2A26-D25B-D32FD4F60B0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EB6BC65-7903-9471-612C-79C4D52272F4}"/>
              </a:ext>
            </a:extLst>
          </p:cNvPr>
          <p:cNvSpPr>
            <a:spLocks noGrp="1"/>
          </p:cNvSpPr>
          <p:nvPr>
            <p:ph type="ctrTitle"/>
          </p:nvPr>
        </p:nvSpPr>
        <p:spPr>
          <a:xfrm>
            <a:off x="375556" y="285752"/>
            <a:ext cx="11381015" cy="1175655"/>
          </a:xfrm>
          <a:ln>
            <a:solidFill>
              <a:srgbClr val="FF0000"/>
            </a:solidFill>
          </a:ln>
        </p:spPr>
        <p:txBody>
          <a:bodyPr>
            <a:normAutofit fontScale="90000"/>
          </a:bodyPr>
          <a:lstStyle/>
          <a:p>
            <a:r>
              <a:rPr lang="en-US" altLang="ja-JP" b="1"/>
              <a:t>Q</a:t>
            </a:r>
            <a:r>
              <a:rPr lang="ja-JP" altLang="en-US" b="1"/>
              <a:t>３　</a:t>
            </a:r>
            <a:r>
              <a:rPr lang="en-US" altLang="ja-JP" b="1"/>
              <a:t>119</a:t>
            </a:r>
            <a:r>
              <a:rPr lang="ja-JP" altLang="en-US" b="1"/>
              <a:t>通報</a:t>
            </a:r>
            <a:r>
              <a:rPr lang="ja-JP" altLang="en-US" sz="4900" b="1"/>
              <a:t>から</a:t>
            </a:r>
            <a:r>
              <a:rPr lang="ja-JP" altLang="en-US" b="1"/>
              <a:t>到着</a:t>
            </a:r>
            <a:r>
              <a:rPr lang="ja-JP" altLang="en-US" sz="4900" b="1"/>
              <a:t>までの</a:t>
            </a:r>
            <a:r>
              <a:rPr lang="ja-JP" altLang="en-US" b="1"/>
              <a:t>時間は？</a:t>
            </a:r>
            <a:endParaRPr kumimoji="1" lang="ja-JP" altLang="en-US" b="1"/>
          </a:p>
        </p:txBody>
      </p:sp>
      <p:sp>
        <p:nvSpPr>
          <p:cNvPr id="3" name="字幕 2">
            <a:extLst>
              <a:ext uri="{FF2B5EF4-FFF2-40B4-BE49-F238E27FC236}">
                <a16:creationId xmlns:a16="http://schemas.microsoft.com/office/drawing/2014/main" id="{236E841D-7DD9-A5E9-98E3-881416708D4A}"/>
              </a:ext>
            </a:extLst>
          </p:cNvPr>
          <p:cNvSpPr txBox="1">
            <a:spLocks/>
          </p:cNvSpPr>
          <p:nvPr/>
        </p:nvSpPr>
        <p:spPr>
          <a:xfrm>
            <a:off x="375556" y="1787979"/>
            <a:ext cx="11381014" cy="4449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en-US" altLang="ja-JP" sz="4000"/>
              <a:t>R5 </a:t>
            </a:r>
            <a:r>
              <a:rPr lang="ja-JP" altLang="en-US" sz="3600"/>
              <a:t>新潟県平均 </a:t>
            </a:r>
            <a:r>
              <a:rPr lang="en-US" altLang="ja-JP" sz="4800" b="1"/>
              <a:t>9.6</a:t>
            </a:r>
            <a:r>
              <a:rPr lang="ja-JP" altLang="en-US" sz="4400" b="1"/>
              <a:t> </a:t>
            </a:r>
            <a:r>
              <a:rPr lang="ja-JP" altLang="en-US" sz="4000"/>
              <a:t>分</a:t>
            </a:r>
            <a:r>
              <a:rPr lang="ja-JP" altLang="en-US" sz="4000" b="1"/>
              <a:t>  </a:t>
            </a:r>
            <a:r>
              <a:rPr lang="en-US" altLang="ja-JP" sz="4000" b="1"/>
              <a:t>(</a:t>
            </a:r>
            <a:r>
              <a:rPr lang="ja-JP" altLang="en-US" sz="3600"/>
              <a:t>全国 </a:t>
            </a:r>
            <a:r>
              <a:rPr lang="en-US" altLang="ja-JP" sz="4000" b="1"/>
              <a:t>10.0</a:t>
            </a:r>
            <a:r>
              <a:rPr lang="ja-JP" altLang="en-US" sz="4400"/>
              <a:t> </a:t>
            </a:r>
            <a:r>
              <a:rPr lang="ja-JP" altLang="en-US" sz="4000"/>
              <a:t>分</a:t>
            </a:r>
            <a:r>
              <a:rPr lang="ja-JP" altLang="en-US" sz="4400" b="1"/>
              <a:t>） </a:t>
            </a:r>
            <a:endParaRPr lang="en-US" altLang="ja-JP" sz="4400" b="1"/>
          </a:p>
          <a:p>
            <a:pPr algn="l">
              <a:lnSpc>
                <a:spcPts val="3800"/>
              </a:lnSpc>
            </a:pPr>
            <a:r>
              <a:rPr lang="en-US" altLang="ja-JP" sz="3600" b="1"/>
              <a:t>  </a:t>
            </a:r>
            <a:r>
              <a:rPr lang="ja-JP" altLang="en-US" sz="3600" b="1"/>
              <a:t>  </a:t>
            </a:r>
            <a:r>
              <a:rPr lang="ja-JP" altLang="en-US" sz="1800"/>
              <a:t>＊</a:t>
            </a:r>
            <a:r>
              <a:rPr lang="en-US" altLang="ja-JP" sz="1800"/>
              <a:t>119</a:t>
            </a:r>
            <a:r>
              <a:rPr lang="ja-JP" altLang="en-US" sz="1800"/>
              <a:t>通報</a:t>
            </a:r>
            <a:r>
              <a:rPr lang="ja-JP" altLang="en-US" sz="1600"/>
              <a:t>から</a:t>
            </a:r>
            <a:r>
              <a:rPr lang="ja-JP" altLang="en-US" sz="1800"/>
              <a:t>医療機関</a:t>
            </a:r>
            <a:r>
              <a:rPr lang="ja-JP" altLang="en-US" sz="1600"/>
              <a:t>まで</a:t>
            </a:r>
            <a:r>
              <a:rPr lang="ja-JP" altLang="en-US" sz="1800"/>
              <a:t> </a:t>
            </a:r>
            <a:r>
              <a:rPr lang="en-US" altLang="ja-JP" sz="2800" b="1"/>
              <a:t>46.1</a:t>
            </a:r>
            <a:r>
              <a:rPr lang="en-US" altLang="ja-JP"/>
              <a:t> </a:t>
            </a:r>
            <a:r>
              <a:rPr lang="ja-JP" altLang="en-US"/>
              <a:t>分</a:t>
            </a:r>
            <a:r>
              <a:rPr lang="ja-JP" altLang="en-US" b="1"/>
              <a:t>（</a:t>
            </a:r>
            <a:r>
              <a:rPr lang="ja-JP" altLang="en-US" sz="2000"/>
              <a:t>全国 </a:t>
            </a:r>
            <a:r>
              <a:rPr lang="en-US" altLang="ja-JP" sz="2000" b="1"/>
              <a:t>45.6 </a:t>
            </a:r>
            <a:r>
              <a:rPr lang="ja-JP" altLang="en-US" sz="2000"/>
              <a:t>分</a:t>
            </a:r>
            <a:r>
              <a:rPr lang="ja-JP" altLang="en-US" b="1"/>
              <a:t>）</a:t>
            </a:r>
            <a:endParaRPr lang="ja-JP" altLang="en-US" sz="3600"/>
          </a:p>
        </p:txBody>
      </p:sp>
      <p:sp>
        <p:nvSpPr>
          <p:cNvPr id="4" name="字幕 2">
            <a:extLst>
              <a:ext uri="{FF2B5EF4-FFF2-40B4-BE49-F238E27FC236}">
                <a16:creationId xmlns:a16="http://schemas.microsoft.com/office/drawing/2014/main" id="{B2428F0D-2011-7ED5-2389-D9880A606311}"/>
              </a:ext>
            </a:extLst>
          </p:cNvPr>
          <p:cNvSpPr txBox="1">
            <a:spLocks/>
          </p:cNvSpPr>
          <p:nvPr/>
        </p:nvSpPr>
        <p:spPr>
          <a:xfrm>
            <a:off x="323847" y="2559220"/>
            <a:ext cx="2378530" cy="4778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en-US" altLang="ja-JP" sz="1400"/>
              <a:t>(R7</a:t>
            </a:r>
            <a:r>
              <a:rPr lang="ja-JP" altLang="en-US" sz="1400"/>
              <a:t>発表値</a:t>
            </a:r>
            <a:r>
              <a:rPr lang="en-US" altLang="ja-JP" sz="1400"/>
              <a:t>)</a:t>
            </a:r>
            <a:endParaRPr lang="ja-JP" altLang="en-US" sz="1400"/>
          </a:p>
        </p:txBody>
      </p:sp>
      <p:sp>
        <p:nvSpPr>
          <p:cNvPr id="12" name="字幕 2">
            <a:extLst>
              <a:ext uri="{FF2B5EF4-FFF2-40B4-BE49-F238E27FC236}">
                <a16:creationId xmlns:a16="http://schemas.microsoft.com/office/drawing/2014/main" id="{EECD4983-CC98-C8B3-B6BB-61AF61926664}"/>
              </a:ext>
            </a:extLst>
          </p:cNvPr>
          <p:cNvSpPr txBox="1">
            <a:spLocks/>
          </p:cNvSpPr>
          <p:nvPr/>
        </p:nvSpPr>
        <p:spPr>
          <a:xfrm>
            <a:off x="7086602" y="4150183"/>
            <a:ext cx="4702275" cy="2046510"/>
          </a:xfrm>
          <a:prstGeom prst="rect">
            <a:avLst/>
          </a:prstGeom>
          <a:solidFill>
            <a:schemeClr val="bg1"/>
          </a:solidFill>
          <a:ln w="19050">
            <a:solidFill>
              <a:srgbClr val="0070C0"/>
            </a:solidFill>
          </a:ln>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4300"/>
              </a:lnSpc>
            </a:pPr>
            <a:r>
              <a:rPr lang="ja-JP" altLang="en-US" sz="2800" b="1"/>
              <a:t> 到着までの救命処置が</a:t>
            </a:r>
            <a:endParaRPr lang="en-US" altLang="ja-JP" sz="2800" b="1"/>
          </a:p>
          <a:p>
            <a:pPr algn="l">
              <a:lnSpc>
                <a:spcPts val="4300"/>
              </a:lnSpc>
            </a:pPr>
            <a:r>
              <a:rPr lang="ja-JP" altLang="en-US" sz="2800" b="1"/>
              <a:t> 命と社会復帰につながる</a:t>
            </a:r>
            <a:endParaRPr lang="en-US" altLang="ja-JP" sz="2800" b="1"/>
          </a:p>
          <a:p>
            <a:pPr algn="l">
              <a:lnSpc>
                <a:spcPts val="3100"/>
              </a:lnSpc>
            </a:pPr>
            <a:r>
              <a:rPr lang="ja-JP" altLang="en-US" sz="1800" b="1"/>
              <a:t>☆</a:t>
            </a:r>
            <a:r>
              <a:rPr lang="ja-JP" altLang="en-US" sz="2100" b="1"/>
              <a:t>管理職</a:t>
            </a:r>
            <a:r>
              <a:rPr lang="en-US" altLang="ja-JP" sz="2100" b="1"/>
              <a:t>(</a:t>
            </a:r>
            <a:r>
              <a:rPr lang="ja-JP" altLang="en-US" sz="2100" b="1"/>
              <a:t>リーダー</a:t>
            </a:r>
            <a:r>
              <a:rPr lang="en-US" altLang="ja-JP" sz="2100" b="1"/>
              <a:t>)</a:t>
            </a:r>
            <a:r>
              <a:rPr lang="ja-JP" altLang="en-US" sz="2100" b="1"/>
              <a:t>が全体を把握し、指示</a:t>
            </a:r>
            <a:endParaRPr lang="en-US" altLang="ja-JP" sz="1800" b="1"/>
          </a:p>
        </p:txBody>
      </p:sp>
      <p:sp>
        <p:nvSpPr>
          <p:cNvPr id="14" name="吹き出し: 角を丸めた四角形 13">
            <a:extLst>
              <a:ext uri="{FF2B5EF4-FFF2-40B4-BE49-F238E27FC236}">
                <a16:creationId xmlns:a16="http://schemas.microsoft.com/office/drawing/2014/main" id="{3D659B66-7DEA-321B-EF37-4CA40F155ABB}"/>
              </a:ext>
            </a:extLst>
          </p:cNvPr>
          <p:cNvSpPr/>
          <p:nvPr/>
        </p:nvSpPr>
        <p:spPr>
          <a:xfrm>
            <a:off x="6988629" y="2824925"/>
            <a:ext cx="3453229" cy="473446"/>
          </a:xfrm>
          <a:prstGeom prst="wedgeRoundRectCallout">
            <a:avLst>
              <a:gd name="adj1" fmla="val -56314"/>
              <a:gd name="adj2" fmla="val 14688"/>
              <a:gd name="adj3" fmla="val 16667"/>
            </a:avLst>
          </a:prstGeom>
          <a:solidFill>
            <a:schemeClr val="bg1"/>
          </a:solidFill>
          <a:ln w="9525"/>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a:t>救急車の出発に時間を要し、</a:t>
            </a:r>
            <a:endParaRPr lang="en-US" altLang="ja-JP" sz="1400"/>
          </a:p>
          <a:p>
            <a:pPr algn="ctr"/>
            <a:r>
              <a:rPr lang="ja-JP" altLang="en-US" sz="1400"/>
              <a:t>学校に</a:t>
            </a:r>
            <a:r>
              <a:rPr lang="en-US" altLang="ja-JP" sz="1400"/>
              <a:t>30</a:t>
            </a:r>
            <a:r>
              <a:rPr lang="ja-JP" altLang="en-US" sz="1400"/>
              <a:t>分～</a:t>
            </a:r>
            <a:r>
              <a:rPr lang="en-US" altLang="ja-JP" sz="1400"/>
              <a:t>1</a:t>
            </a:r>
            <a:r>
              <a:rPr lang="ja-JP" altLang="en-US" sz="1400"/>
              <a:t>時間ほど停車する場合も</a:t>
            </a:r>
            <a:endParaRPr kumimoji="1" lang="ja-JP" altLang="en-US" sz="1400"/>
          </a:p>
        </p:txBody>
      </p:sp>
      <p:pic>
        <p:nvPicPr>
          <p:cNvPr id="7" name="図 6" descr="ダイアグラム&#10;&#10;AI 生成コンテンツは誤りを含む可能性があります。">
            <a:extLst>
              <a:ext uri="{FF2B5EF4-FFF2-40B4-BE49-F238E27FC236}">
                <a16:creationId xmlns:a16="http://schemas.microsoft.com/office/drawing/2014/main" id="{BA6CD4C0-7D1A-D15E-ED3E-1F563A6AD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18" y="3424137"/>
            <a:ext cx="6457713" cy="3433864"/>
          </a:xfrm>
          <a:prstGeom prst="rect">
            <a:avLst/>
          </a:prstGeom>
        </p:spPr>
      </p:pic>
      <p:sp>
        <p:nvSpPr>
          <p:cNvPr id="5" name="正方形/長方形 4">
            <a:extLst>
              <a:ext uri="{FF2B5EF4-FFF2-40B4-BE49-F238E27FC236}">
                <a16:creationId xmlns:a16="http://schemas.microsoft.com/office/drawing/2014/main" id="{A547C54C-752D-3696-0C68-9118611E32B9}"/>
              </a:ext>
            </a:extLst>
          </p:cNvPr>
          <p:cNvSpPr/>
          <p:nvPr/>
        </p:nvSpPr>
        <p:spPr>
          <a:xfrm>
            <a:off x="3511826" y="1787979"/>
            <a:ext cx="1099931" cy="10156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11624D9-0792-4B35-423E-68EA8CB53E65}"/>
              </a:ext>
            </a:extLst>
          </p:cNvPr>
          <p:cNvSpPr/>
          <p:nvPr/>
        </p:nvSpPr>
        <p:spPr>
          <a:xfrm>
            <a:off x="6663476" y="1683488"/>
            <a:ext cx="1099931" cy="10156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081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F2296-A7DB-520E-3340-1DD11ED01D8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3475743-8A05-67D0-A357-ED1D2BE1F43A}"/>
              </a:ext>
            </a:extLst>
          </p:cNvPr>
          <p:cNvSpPr>
            <a:spLocks noGrp="1"/>
          </p:cNvSpPr>
          <p:nvPr>
            <p:ph type="ctrTitle"/>
          </p:nvPr>
        </p:nvSpPr>
        <p:spPr>
          <a:xfrm>
            <a:off x="688521" y="285752"/>
            <a:ext cx="10746921" cy="1404255"/>
          </a:xfrm>
          <a:ln>
            <a:solidFill>
              <a:srgbClr val="FF0000"/>
            </a:solidFill>
          </a:ln>
        </p:spPr>
        <p:txBody>
          <a:bodyPr>
            <a:normAutofit fontScale="90000"/>
          </a:bodyPr>
          <a:lstStyle/>
          <a:p>
            <a:pPr algn="r"/>
            <a:r>
              <a:rPr lang="en-US" altLang="ja-JP" b="1"/>
              <a:t>Q</a:t>
            </a:r>
            <a:r>
              <a:rPr lang="ja-JP" altLang="en-US" b="1"/>
              <a:t>４  校内の緊急時対応の方法は？　　　　　　　　　　　　　　　</a:t>
            </a:r>
            <a:r>
              <a:rPr lang="ja-JP" altLang="en-US" sz="3100" b="1">
                <a:solidFill>
                  <a:srgbClr val="FF0000"/>
                </a:solidFill>
              </a:rPr>
              <a:t>内線？　走る？　子どもに頼む？　スマホ？　放送？　</a:t>
            </a:r>
            <a:endParaRPr kumimoji="1" lang="ja-JP" altLang="en-US" b="1">
              <a:solidFill>
                <a:srgbClr val="FF0000"/>
              </a:solidFill>
            </a:endParaRPr>
          </a:p>
        </p:txBody>
      </p:sp>
      <p:sp>
        <p:nvSpPr>
          <p:cNvPr id="3" name="字幕 2">
            <a:extLst>
              <a:ext uri="{FF2B5EF4-FFF2-40B4-BE49-F238E27FC236}">
                <a16:creationId xmlns:a16="http://schemas.microsoft.com/office/drawing/2014/main" id="{1A19B55D-E1CA-9A43-ED7C-8E2B3101F814}"/>
              </a:ext>
            </a:extLst>
          </p:cNvPr>
          <p:cNvSpPr>
            <a:spLocks noGrp="1"/>
          </p:cNvSpPr>
          <p:nvPr>
            <p:ph type="subTitle" idx="1"/>
          </p:nvPr>
        </p:nvSpPr>
        <p:spPr>
          <a:xfrm>
            <a:off x="6750996" y="2204703"/>
            <a:ext cx="4497068" cy="2454845"/>
          </a:xfrm>
          <a:ln>
            <a:solidFill>
              <a:srgbClr val="0070C0"/>
            </a:solidFill>
          </a:ln>
        </p:spPr>
        <p:txBody>
          <a:bodyPr>
            <a:normAutofit/>
          </a:bodyPr>
          <a:lstStyle/>
          <a:p>
            <a:r>
              <a:rPr kumimoji="1" lang="ja-JP" altLang="en-US"/>
              <a:t>重症のアレルギー　心停止まで</a:t>
            </a:r>
            <a:endParaRPr kumimoji="1" lang="en-US" altLang="ja-JP"/>
          </a:p>
          <a:p>
            <a:endParaRPr kumimoji="1" lang="en-US" altLang="ja-JP" sz="5400" b="1"/>
          </a:p>
        </p:txBody>
      </p:sp>
      <p:pic>
        <p:nvPicPr>
          <p:cNvPr id="1026" name="Picture 2" descr="怖い蜂のイラスト">
            <a:extLst>
              <a:ext uri="{FF2B5EF4-FFF2-40B4-BE49-F238E27FC236}">
                <a16:creationId xmlns:a16="http://schemas.microsoft.com/office/drawing/2014/main" id="{85D0F24C-77CA-0C56-9614-8B6A891AC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427" y="2637816"/>
            <a:ext cx="924776" cy="10051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キャップの付いた注射器のイラスト">
            <a:extLst>
              <a:ext uri="{FF2B5EF4-FFF2-40B4-BE49-F238E27FC236}">
                <a16:creationId xmlns:a16="http://schemas.microsoft.com/office/drawing/2014/main" id="{CD33BD4B-4BB0-DEC8-B5FF-F7187B13F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4656" y="2721581"/>
            <a:ext cx="835023" cy="9226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フォークのイラスト">
            <a:extLst>
              <a:ext uri="{FF2B5EF4-FFF2-40B4-BE49-F238E27FC236}">
                <a16:creationId xmlns:a16="http://schemas.microsoft.com/office/drawing/2014/main" id="{A8603D6C-F808-F4B8-BC80-8F9488C107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786257" y="2623693"/>
            <a:ext cx="374109" cy="11511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97E3BAB-2F44-A929-8375-4326ED6B4F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5699" y="2637816"/>
            <a:ext cx="354113" cy="1090208"/>
          </a:xfrm>
          <a:prstGeom prst="rect">
            <a:avLst/>
          </a:prstGeom>
          <a:noFill/>
          <a:extLst>
            <a:ext uri="{909E8E84-426E-40DD-AFC4-6F175D3DCCD1}">
              <a14:hiddenFill xmlns:a14="http://schemas.microsoft.com/office/drawing/2010/main">
                <a:solidFill>
                  <a:srgbClr val="FFFFFF"/>
                </a:solidFill>
              </a14:hiddenFill>
            </a:ext>
          </a:extLst>
        </p:spPr>
      </p:pic>
      <p:sp>
        <p:nvSpPr>
          <p:cNvPr id="7" name="字幕 2">
            <a:extLst>
              <a:ext uri="{FF2B5EF4-FFF2-40B4-BE49-F238E27FC236}">
                <a16:creationId xmlns:a16="http://schemas.microsoft.com/office/drawing/2014/main" id="{0A6F54EA-1E00-55EA-52B5-65E514BF1849}"/>
              </a:ext>
            </a:extLst>
          </p:cNvPr>
          <p:cNvSpPr txBox="1">
            <a:spLocks/>
          </p:cNvSpPr>
          <p:nvPr/>
        </p:nvSpPr>
        <p:spPr>
          <a:xfrm>
            <a:off x="688521" y="5700630"/>
            <a:ext cx="10814957" cy="75712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4800" b="1"/>
              <a:t>命を守るために　連絡手段を確保しておく</a:t>
            </a:r>
            <a:endParaRPr lang="en-US" altLang="ja-JP" sz="5400" b="1"/>
          </a:p>
        </p:txBody>
      </p:sp>
      <p:sp>
        <p:nvSpPr>
          <p:cNvPr id="8" name="字幕 2">
            <a:extLst>
              <a:ext uri="{FF2B5EF4-FFF2-40B4-BE49-F238E27FC236}">
                <a16:creationId xmlns:a16="http://schemas.microsoft.com/office/drawing/2014/main" id="{B4B78563-74D0-1FEA-FDB1-197C211A68B2}"/>
              </a:ext>
            </a:extLst>
          </p:cNvPr>
          <p:cNvSpPr txBox="1">
            <a:spLocks/>
          </p:cNvSpPr>
          <p:nvPr/>
        </p:nvSpPr>
        <p:spPr>
          <a:xfrm>
            <a:off x="6288798" y="3747630"/>
            <a:ext cx="5085863" cy="9945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a:t>医薬品　　ハチ　　食物</a:t>
            </a:r>
            <a:endParaRPr lang="en-US" altLang="ja-JP"/>
          </a:p>
          <a:p>
            <a:r>
              <a:rPr lang="en-US" altLang="ja-JP"/>
              <a:t>  5</a:t>
            </a:r>
            <a:r>
              <a:rPr lang="ja-JP" altLang="en-US"/>
              <a:t>分　　　</a:t>
            </a:r>
            <a:r>
              <a:rPr lang="en-US" altLang="ja-JP"/>
              <a:t>15</a:t>
            </a:r>
            <a:r>
              <a:rPr lang="ja-JP" altLang="en-US"/>
              <a:t>分　　</a:t>
            </a:r>
            <a:r>
              <a:rPr lang="en-US" altLang="ja-JP"/>
              <a:t>30</a:t>
            </a:r>
            <a:r>
              <a:rPr lang="ja-JP" altLang="en-US"/>
              <a:t>分</a:t>
            </a:r>
            <a:endParaRPr lang="en-US" altLang="ja-JP"/>
          </a:p>
          <a:p>
            <a:endParaRPr lang="en-US" altLang="ja-JP" sz="5400" b="1"/>
          </a:p>
        </p:txBody>
      </p:sp>
      <p:sp>
        <p:nvSpPr>
          <p:cNvPr id="9" name="字幕 2">
            <a:extLst>
              <a:ext uri="{FF2B5EF4-FFF2-40B4-BE49-F238E27FC236}">
                <a16:creationId xmlns:a16="http://schemas.microsoft.com/office/drawing/2014/main" id="{23989C30-21F7-7FCB-68DD-DF27EC4ED4C5}"/>
              </a:ext>
            </a:extLst>
          </p:cNvPr>
          <p:cNvSpPr txBox="1">
            <a:spLocks/>
          </p:cNvSpPr>
          <p:nvPr/>
        </p:nvSpPr>
        <p:spPr>
          <a:xfrm>
            <a:off x="6202046" y="5013551"/>
            <a:ext cx="5980330" cy="6870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b="1"/>
              <a:t>「救急です</a:t>
            </a:r>
            <a:r>
              <a:rPr lang="ja-JP" altLang="en-US" sz="2000"/>
              <a:t>！</a:t>
            </a:r>
            <a:r>
              <a:rPr lang="ja-JP" altLang="en-US" b="1"/>
              <a:t>だれか来てください</a:t>
            </a:r>
            <a:r>
              <a:rPr lang="ja-JP" altLang="en-US" sz="2000"/>
              <a:t>！</a:t>
            </a:r>
            <a:r>
              <a:rPr lang="ja-JP" altLang="en-US" b="1"/>
              <a:t>」</a:t>
            </a:r>
            <a:r>
              <a:rPr lang="ja-JP" altLang="en-US" sz="1800"/>
              <a:t>と連絡</a:t>
            </a:r>
            <a:endParaRPr lang="en-US" altLang="ja-JP"/>
          </a:p>
        </p:txBody>
      </p:sp>
      <p:sp>
        <p:nvSpPr>
          <p:cNvPr id="10" name="吹き出し: 角を丸めた四角形 9">
            <a:extLst>
              <a:ext uri="{FF2B5EF4-FFF2-40B4-BE49-F238E27FC236}">
                <a16:creationId xmlns:a16="http://schemas.microsoft.com/office/drawing/2014/main" id="{0A9545AA-00B3-58E8-5CA2-B11396129062}"/>
              </a:ext>
            </a:extLst>
          </p:cNvPr>
          <p:cNvSpPr/>
          <p:nvPr/>
        </p:nvSpPr>
        <p:spPr>
          <a:xfrm>
            <a:off x="6474541" y="4839626"/>
            <a:ext cx="4803019" cy="712542"/>
          </a:xfrm>
          <a:prstGeom prst="wedgeRoundRectCallout">
            <a:avLst>
              <a:gd name="adj1" fmla="val -54203"/>
              <a:gd name="adj2" fmla="val 52854"/>
              <a:gd name="adj3"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グラフ が含まれている画像&#10;&#10;AI 生成コンテンツは誤りを含む可能性があります。">
            <a:extLst>
              <a:ext uri="{FF2B5EF4-FFF2-40B4-BE49-F238E27FC236}">
                <a16:creationId xmlns:a16="http://schemas.microsoft.com/office/drawing/2014/main" id="{1C534DF3-B33C-11A6-3D97-9717110E49C8}"/>
              </a:ext>
            </a:extLst>
          </p:cNvPr>
          <p:cNvPicPr>
            <a:picLocks noChangeAspect="1"/>
          </p:cNvPicPr>
          <p:nvPr/>
        </p:nvPicPr>
        <p:blipFill>
          <a:blip r:embed="rId7">
            <a:extLst>
              <a:ext uri="{28A0092B-C50C-407E-A947-70E740481C1C}">
                <a14:useLocalDpi xmlns:a14="http://schemas.microsoft.com/office/drawing/2010/main" val="0"/>
              </a:ext>
            </a:extLst>
          </a:blip>
          <a:srcRect l="6642" t="4693" r="5463" b="2346"/>
          <a:stretch>
            <a:fillRect/>
          </a:stretch>
        </p:blipFill>
        <p:spPr>
          <a:xfrm>
            <a:off x="1143000" y="1790701"/>
            <a:ext cx="5057775" cy="3638550"/>
          </a:xfrm>
          <a:prstGeom prst="rect">
            <a:avLst/>
          </a:prstGeom>
          <a:ln>
            <a:solidFill>
              <a:srgbClr val="0070C0"/>
            </a:solidFill>
          </a:ln>
        </p:spPr>
      </p:pic>
    </p:spTree>
    <p:extLst>
      <p:ext uri="{BB962C8B-B14F-4D97-AF65-F5344CB8AC3E}">
        <p14:creationId xmlns:p14="http://schemas.microsoft.com/office/powerpoint/2010/main" val="658331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06283-7B19-A2AE-8943-6F496BDF71D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3E1E2C4-8A9C-8E6C-8E61-4953A1233CDE}"/>
              </a:ext>
            </a:extLst>
          </p:cNvPr>
          <p:cNvSpPr>
            <a:spLocks noGrp="1"/>
          </p:cNvSpPr>
          <p:nvPr>
            <p:ph type="ctrTitle"/>
          </p:nvPr>
        </p:nvSpPr>
        <p:spPr>
          <a:xfrm>
            <a:off x="346059" y="187429"/>
            <a:ext cx="11381015" cy="1175655"/>
          </a:xfrm>
          <a:ln>
            <a:solidFill>
              <a:srgbClr val="FF0000"/>
            </a:solidFill>
          </a:ln>
        </p:spPr>
        <p:txBody>
          <a:bodyPr>
            <a:normAutofit/>
          </a:bodyPr>
          <a:lstStyle/>
          <a:p>
            <a:r>
              <a:rPr lang="en-US" altLang="ja-JP" b="1"/>
              <a:t>Q</a:t>
            </a:r>
            <a:r>
              <a:rPr lang="ja-JP" altLang="en-US" b="1"/>
              <a:t>５  緊急時に集める人数は？</a:t>
            </a:r>
            <a:endParaRPr kumimoji="1" lang="ja-JP" altLang="en-US" b="1"/>
          </a:p>
        </p:txBody>
      </p:sp>
      <p:sp>
        <p:nvSpPr>
          <p:cNvPr id="4" name="字幕 2">
            <a:extLst>
              <a:ext uri="{FF2B5EF4-FFF2-40B4-BE49-F238E27FC236}">
                <a16:creationId xmlns:a16="http://schemas.microsoft.com/office/drawing/2014/main" id="{9CC6A29B-90AE-0920-3FEE-B436622389D7}"/>
              </a:ext>
            </a:extLst>
          </p:cNvPr>
          <p:cNvSpPr txBox="1">
            <a:spLocks/>
          </p:cNvSpPr>
          <p:nvPr/>
        </p:nvSpPr>
        <p:spPr>
          <a:xfrm>
            <a:off x="375556" y="1457967"/>
            <a:ext cx="11686742" cy="540151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4400" b="1"/>
              <a:t>①管理職</a:t>
            </a:r>
            <a:r>
              <a:rPr lang="en-US" altLang="ja-JP" sz="3000"/>
              <a:t>(</a:t>
            </a:r>
            <a:r>
              <a:rPr lang="ja-JP" altLang="en-US" sz="2600"/>
              <a:t>現場</a:t>
            </a:r>
            <a:r>
              <a:rPr lang="ja-JP" altLang="en-US" sz="3000"/>
              <a:t>リーダー・スマホ２台</a:t>
            </a:r>
            <a:r>
              <a:rPr lang="ja-JP" altLang="en-US" sz="2200"/>
              <a:t>持参</a:t>
            </a:r>
            <a:r>
              <a:rPr lang="en-US" altLang="ja-JP" sz="3000"/>
              <a:t>) </a:t>
            </a:r>
            <a:endParaRPr lang="en-US" altLang="ja-JP" sz="4400" b="1"/>
          </a:p>
          <a:p>
            <a:pPr algn="l">
              <a:lnSpc>
                <a:spcPct val="120000"/>
              </a:lnSpc>
            </a:pPr>
            <a:r>
              <a:rPr lang="ja-JP" altLang="en-US" sz="4400" b="1"/>
              <a:t>②救急処置</a:t>
            </a:r>
            <a:r>
              <a:rPr lang="en-US" altLang="ja-JP" sz="3000"/>
              <a:t>(</a:t>
            </a:r>
            <a:r>
              <a:rPr lang="en-US" altLang="ja-JP"/>
              <a:t>AED</a:t>
            </a:r>
            <a:r>
              <a:rPr lang="ja-JP" altLang="en-US" sz="1800"/>
              <a:t>・</a:t>
            </a:r>
            <a:r>
              <a:rPr lang="ja-JP" altLang="en-US"/>
              <a:t>保健調査票</a:t>
            </a:r>
            <a:r>
              <a:rPr lang="ja-JP" altLang="en-US" sz="1500"/>
              <a:t>など</a:t>
            </a:r>
            <a:r>
              <a:rPr lang="ja-JP" altLang="en-US" sz="1900"/>
              <a:t>持参</a:t>
            </a:r>
            <a:r>
              <a:rPr lang="en-US" altLang="ja-JP" sz="3000"/>
              <a:t>)</a:t>
            </a:r>
            <a:r>
              <a:rPr lang="ja-JP" altLang="en-US" sz="3900" b="1">
                <a:solidFill>
                  <a:srgbClr val="FF0000"/>
                </a:solidFill>
              </a:rPr>
              <a:t>１名</a:t>
            </a:r>
            <a:r>
              <a:rPr lang="ja-JP" altLang="en-US" sz="3900" b="1"/>
              <a:t> </a:t>
            </a:r>
            <a:endParaRPr lang="en-US" altLang="ja-JP" sz="3000"/>
          </a:p>
          <a:p>
            <a:pPr algn="l">
              <a:lnSpc>
                <a:spcPct val="120000"/>
              </a:lnSpc>
            </a:pPr>
            <a:r>
              <a:rPr lang="ja-JP" altLang="en-US" sz="4400" b="1"/>
              <a:t>③記録</a:t>
            </a:r>
            <a:r>
              <a:rPr lang="en-US" altLang="ja-JP" sz="2600"/>
              <a:t>(</a:t>
            </a:r>
            <a:r>
              <a:rPr lang="ja-JP" altLang="en-US" sz="2600"/>
              <a:t>担架</a:t>
            </a:r>
            <a:r>
              <a:rPr lang="ja-JP" altLang="en-US" sz="1300"/>
              <a:t>など</a:t>
            </a:r>
            <a:r>
              <a:rPr lang="ja-JP" altLang="en-US" sz="1700"/>
              <a:t>持参</a:t>
            </a:r>
            <a:r>
              <a:rPr lang="en-US" altLang="ja-JP" sz="2600"/>
              <a:t>)</a:t>
            </a:r>
            <a:r>
              <a:rPr lang="ja-JP" altLang="en-US" sz="4400" b="1"/>
              <a:t>  </a:t>
            </a:r>
            <a:r>
              <a:rPr lang="ja-JP" altLang="en-US" sz="4400" b="1">
                <a:solidFill>
                  <a:srgbClr val="FF0000"/>
                </a:solidFill>
              </a:rPr>
              <a:t>１名</a:t>
            </a:r>
            <a:r>
              <a:rPr lang="ja-JP" altLang="en-US" sz="4400" b="1"/>
              <a:t>  </a:t>
            </a:r>
            <a:endParaRPr lang="en-US" altLang="ja-JP" sz="4400" b="1"/>
          </a:p>
          <a:p>
            <a:pPr algn="l">
              <a:lnSpc>
                <a:spcPct val="120000"/>
              </a:lnSpc>
            </a:pPr>
            <a:r>
              <a:rPr lang="ja-JP" altLang="en-US" sz="4400" b="1"/>
              <a:t>④１１９通報　　　　</a:t>
            </a:r>
            <a:endParaRPr lang="en-US" altLang="ja-JP" sz="4400"/>
          </a:p>
          <a:p>
            <a:pPr algn="l">
              <a:lnSpc>
                <a:spcPct val="120000"/>
              </a:lnSpc>
            </a:pPr>
            <a:r>
              <a:rPr lang="ja-JP" altLang="en-US" sz="4400" b="1"/>
              <a:t>⑤保護者連絡</a:t>
            </a:r>
            <a:r>
              <a:rPr lang="en-US" altLang="ja-JP" sz="3000"/>
              <a:t>(</a:t>
            </a:r>
            <a:r>
              <a:rPr lang="ja-JP" altLang="en-US" sz="3000"/>
              <a:t>担任</a:t>
            </a:r>
            <a:r>
              <a:rPr lang="en-US" altLang="ja-JP" sz="3000"/>
              <a:t>)</a:t>
            </a:r>
            <a:r>
              <a:rPr lang="ja-JP" altLang="en-US" sz="3000"/>
              <a:t> </a:t>
            </a:r>
            <a:r>
              <a:rPr lang="ja-JP" altLang="en-US" sz="3200" b="1"/>
              <a:t> </a:t>
            </a:r>
            <a:r>
              <a:rPr lang="en-US" altLang="ja-JP" sz="4300" b="1">
                <a:solidFill>
                  <a:srgbClr val="FF0000"/>
                </a:solidFill>
              </a:rPr>
              <a:t>1</a:t>
            </a:r>
            <a:r>
              <a:rPr lang="ja-JP" altLang="en-US" sz="4300" b="1">
                <a:solidFill>
                  <a:srgbClr val="FF0000"/>
                </a:solidFill>
              </a:rPr>
              <a:t>名</a:t>
            </a:r>
            <a:endParaRPr lang="ja-JP" altLang="en-US" sz="4400" b="1">
              <a:solidFill>
                <a:srgbClr val="FF0000"/>
              </a:solidFill>
            </a:endParaRPr>
          </a:p>
          <a:p>
            <a:pPr algn="l">
              <a:lnSpc>
                <a:spcPct val="120000"/>
              </a:lnSpc>
            </a:pPr>
            <a:r>
              <a:rPr lang="ja-JP" altLang="en-US" sz="4400" b="1"/>
              <a:t>⑥他児童生徒 誘導・管理   ⑦救急車誘導  </a:t>
            </a:r>
            <a:endParaRPr lang="en-US" altLang="ja-JP" sz="4400"/>
          </a:p>
        </p:txBody>
      </p:sp>
      <p:sp>
        <p:nvSpPr>
          <p:cNvPr id="8" name="字幕 2">
            <a:extLst>
              <a:ext uri="{FF2B5EF4-FFF2-40B4-BE49-F238E27FC236}">
                <a16:creationId xmlns:a16="http://schemas.microsoft.com/office/drawing/2014/main" id="{E58EC1A5-AAD5-CAA4-DC1D-43CDBEF6338E}"/>
              </a:ext>
            </a:extLst>
          </p:cNvPr>
          <p:cNvSpPr txBox="1">
            <a:spLocks/>
          </p:cNvSpPr>
          <p:nvPr/>
        </p:nvSpPr>
        <p:spPr>
          <a:xfrm>
            <a:off x="8429733" y="1775372"/>
            <a:ext cx="3743094" cy="3150982"/>
          </a:xfrm>
          <a:prstGeom prst="rect">
            <a:avLst/>
          </a:prstGeom>
          <a:ln>
            <a:solidFill>
              <a:srgbClr val="0070C0"/>
            </a:solidFill>
          </a:ln>
        </p:spPr>
        <p:txBody>
          <a:bodyPr vert="horz" lIns="91440" tIns="45720" rIns="91440" bIns="45720" rtlCol="0" anchor="ctr">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6000" b="1"/>
              <a:t>救命には １人でも多く集める</a:t>
            </a:r>
            <a:r>
              <a:rPr lang="ja-JP" altLang="en-US" sz="5600"/>
              <a:t>ことが必要</a:t>
            </a:r>
            <a:endParaRPr lang="en-US" altLang="ja-JP" sz="5600"/>
          </a:p>
          <a:p>
            <a:pPr>
              <a:lnSpc>
                <a:spcPct val="110000"/>
              </a:lnSpc>
            </a:pPr>
            <a:r>
              <a:rPr lang="ja-JP" altLang="en-US" sz="5600"/>
              <a:t>少なくとも</a:t>
            </a:r>
            <a:r>
              <a:rPr lang="ja-JP" altLang="en-US" sz="11200" b="1">
                <a:solidFill>
                  <a:srgbClr val="FF0000"/>
                </a:solidFill>
              </a:rPr>
              <a:t>５</a:t>
            </a:r>
            <a:r>
              <a:rPr lang="ja-JP" altLang="en-US" sz="9600" b="1">
                <a:solidFill>
                  <a:srgbClr val="FF0000"/>
                </a:solidFill>
              </a:rPr>
              <a:t>名</a:t>
            </a:r>
            <a:r>
              <a:rPr lang="ja-JP" altLang="en-US" sz="8000" b="1">
                <a:solidFill>
                  <a:srgbClr val="FF0000"/>
                </a:solidFill>
              </a:rPr>
              <a:t>の</a:t>
            </a:r>
            <a:r>
              <a:rPr lang="ja-JP" altLang="en-US" sz="9600" b="1">
                <a:solidFill>
                  <a:srgbClr val="FF0000"/>
                </a:solidFill>
              </a:rPr>
              <a:t>協力</a:t>
            </a:r>
            <a:endParaRPr lang="en-US" altLang="ja-JP" sz="9600" b="1">
              <a:solidFill>
                <a:srgbClr val="FF0000"/>
              </a:solidFill>
            </a:endParaRPr>
          </a:p>
          <a:p>
            <a:pPr>
              <a:lnSpc>
                <a:spcPts val="300"/>
              </a:lnSpc>
              <a:spcBef>
                <a:spcPts val="0"/>
              </a:spcBef>
            </a:pPr>
            <a:r>
              <a:rPr lang="en-US" altLang="ja-JP" sz="4200" b="1"/>
              <a:t> </a:t>
            </a:r>
          </a:p>
          <a:p>
            <a:pPr>
              <a:lnSpc>
                <a:spcPct val="170000"/>
              </a:lnSpc>
              <a:spcBef>
                <a:spcPts val="0"/>
              </a:spcBef>
            </a:pPr>
            <a:r>
              <a:rPr lang="ja-JP" altLang="en-US" sz="7200" b="1"/>
              <a:t>②救急処置</a:t>
            </a:r>
            <a:r>
              <a:rPr lang="ja-JP" altLang="en-US" sz="6400"/>
              <a:t>は</a:t>
            </a:r>
            <a:r>
              <a:rPr lang="ja-JP" altLang="en-US" sz="6400" b="1"/>
              <a:t>重症化</a:t>
            </a:r>
            <a:r>
              <a:rPr lang="ja-JP" altLang="en-US" sz="6400"/>
              <a:t>に</a:t>
            </a:r>
            <a:r>
              <a:rPr lang="ja-JP" altLang="en-US" sz="6400" b="1"/>
              <a:t>備え</a:t>
            </a:r>
            <a:r>
              <a:rPr lang="ja-JP" altLang="en-US" sz="5600"/>
              <a:t>、</a:t>
            </a:r>
            <a:r>
              <a:rPr lang="ja-JP" altLang="en-US" sz="6400" b="1"/>
              <a:t>優先配置</a:t>
            </a:r>
            <a:endParaRPr lang="en-US" altLang="ja-JP" sz="4000" b="1"/>
          </a:p>
          <a:p>
            <a:pPr>
              <a:lnSpc>
                <a:spcPct val="170000"/>
              </a:lnSpc>
              <a:spcBef>
                <a:spcPts val="0"/>
              </a:spcBef>
            </a:pPr>
            <a:r>
              <a:rPr lang="ja-JP" altLang="en-US" sz="6400" b="1"/>
              <a:t>他の担当も、手が空き次第、</a:t>
            </a:r>
            <a:endParaRPr lang="en-US" altLang="ja-JP" sz="6400" b="1"/>
          </a:p>
          <a:p>
            <a:pPr>
              <a:lnSpc>
                <a:spcPct val="170000"/>
              </a:lnSpc>
              <a:spcBef>
                <a:spcPts val="0"/>
              </a:spcBef>
            </a:pPr>
            <a:r>
              <a:rPr lang="ja-JP" altLang="en-US" sz="6400" b="1"/>
              <a:t>リーダーの指示で、救急処置に合流</a:t>
            </a:r>
            <a:endParaRPr lang="en-US" altLang="ja-JP" sz="6400" b="1"/>
          </a:p>
          <a:p>
            <a:pPr>
              <a:lnSpc>
                <a:spcPts val="1500"/>
              </a:lnSpc>
              <a:spcBef>
                <a:spcPts val="0"/>
              </a:spcBef>
            </a:pPr>
            <a:r>
              <a:rPr lang="ja-JP" altLang="en-US" sz="4200" b="1"/>
              <a:t>　</a:t>
            </a:r>
            <a:endParaRPr lang="en-US" altLang="ja-JP" sz="4200" b="1"/>
          </a:p>
          <a:p>
            <a:pPr>
              <a:lnSpc>
                <a:spcPct val="120000"/>
              </a:lnSpc>
              <a:spcBef>
                <a:spcPts val="0"/>
              </a:spcBef>
            </a:pPr>
            <a:r>
              <a:rPr lang="ja-JP" altLang="en-US" sz="6400" b="1"/>
              <a:t>命を守るために</a:t>
            </a:r>
            <a:endParaRPr lang="en-US" altLang="ja-JP" sz="6400" b="1"/>
          </a:p>
          <a:p>
            <a:pPr>
              <a:lnSpc>
                <a:spcPct val="120000"/>
              </a:lnSpc>
              <a:spcBef>
                <a:spcPts val="0"/>
              </a:spcBef>
            </a:pPr>
            <a:r>
              <a:rPr lang="ja-JP" altLang="en-US" sz="6400" b="1"/>
              <a:t>全職員のチームワークが</a:t>
            </a:r>
            <a:endParaRPr lang="en-US" altLang="ja-JP" sz="6400" b="1"/>
          </a:p>
          <a:p>
            <a:pPr>
              <a:lnSpc>
                <a:spcPct val="120000"/>
              </a:lnSpc>
              <a:spcBef>
                <a:spcPts val="0"/>
              </a:spcBef>
            </a:pPr>
            <a:r>
              <a:rPr lang="ja-JP" altLang="en-US" sz="6400" b="1"/>
              <a:t> 求められる</a:t>
            </a:r>
            <a:endParaRPr lang="en-US" altLang="ja-JP" sz="6400" b="1"/>
          </a:p>
        </p:txBody>
      </p:sp>
      <p:sp>
        <p:nvSpPr>
          <p:cNvPr id="14" name="四角形: 角を丸くする 13">
            <a:extLst>
              <a:ext uri="{FF2B5EF4-FFF2-40B4-BE49-F238E27FC236}">
                <a16:creationId xmlns:a16="http://schemas.microsoft.com/office/drawing/2014/main" id="{DC531258-6A0A-04FF-21F9-E92C29244E7A}"/>
              </a:ext>
            </a:extLst>
          </p:cNvPr>
          <p:cNvSpPr/>
          <p:nvPr/>
        </p:nvSpPr>
        <p:spPr>
          <a:xfrm>
            <a:off x="299881" y="4084620"/>
            <a:ext cx="5216015" cy="791498"/>
          </a:xfrm>
          <a:prstGeom prst="roundRect">
            <a:avLst/>
          </a:prstGeom>
          <a:noFill/>
          <a:ln>
            <a:solidFill>
              <a:srgbClr val="FFC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392FDE64-D2A0-55E3-F95C-87C0FDD98D5D}"/>
              </a:ext>
            </a:extLst>
          </p:cNvPr>
          <p:cNvSpPr/>
          <p:nvPr/>
        </p:nvSpPr>
        <p:spPr>
          <a:xfrm>
            <a:off x="319977" y="1476086"/>
            <a:ext cx="7889526" cy="791498"/>
          </a:xfrm>
          <a:prstGeom prst="roundRect">
            <a:avLst/>
          </a:prstGeom>
          <a:noFill/>
          <a:ln>
            <a:solidFill>
              <a:srgbClr val="FFC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弧 15">
            <a:extLst>
              <a:ext uri="{FF2B5EF4-FFF2-40B4-BE49-F238E27FC236}">
                <a16:creationId xmlns:a16="http://schemas.microsoft.com/office/drawing/2014/main" id="{23999AA1-1DF4-D3B1-866E-4085257C97FF}"/>
              </a:ext>
            </a:extLst>
          </p:cNvPr>
          <p:cNvSpPr/>
          <p:nvPr/>
        </p:nvSpPr>
        <p:spPr>
          <a:xfrm rot="19535722" flipH="1" flipV="1">
            <a:off x="4865884" y="1838513"/>
            <a:ext cx="3104123" cy="2634405"/>
          </a:xfrm>
          <a:prstGeom prst="arc">
            <a:avLst>
              <a:gd name="adj1" fmla="val 10832862"/>
              <a:gd name="adj2" fmla="val 20422481"/>
            </a:avLst>
          </a:prstGeom>
          <a:ln>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7" name="字幕 2">
            <a:extLst>
              <a:ext uri="{FF2B5EF4-FFF2-40B4-BE49-F238E27FC236}">
                <a16:creationId xmlns:a16="http://schemas.microsoft.com/office/drawing/2014/main" id="{539CD853-6003-3B7B-97D6-3C67A1A0389D}"/>
              </a:ext>
            </a:extLst>
          </p:cNvPr>
          <p:cNvSpPr txBox="1">
            <a:spLocks/>
          </p:cNvSpPr>
          <p:nvPr/>
        </p:nvSpPr>
        <p:spPr>
          <a:xfrm>
            <a:off x="6892430" y="3628459"/>
            <a:ext cx="1491904" cy="11225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spcBef>
                <a:spcPts val="0"/>
              </a:spcBef>
            </a:pPr>
            <a:r>
              <a:rPr lang="ja-JP" altLang="en-US" sz="4000" b="1">
                <a:solidFill>
                  <a:srgbClr val="FF0000"/>
                </a:solidFill>
              </a:rPr>
              <a:t>１名</a:t>
            </a:r>
            <a:endParaRPr lang="en-US" altLang="ja-JP" sz="4000" b="1">
              <a:solidFill>
                <a:srgbClr val="FF0000"/>
              </a:solidFill>
            </a:endParaRPr>
          </a:p>
          <a:p>
            <a:pPr>
              <a:spcBef>
                <a:spcPts val="0"/>
              </a:spcBef>
            </a:pPr>
            <a:r>
              <a:rPr lang="ja-JP" altLang="en-US">
                <a:solidFill>
                  <a:srgbClr val="FF0000"/>
                </a:solidFill>
              </a:rPr>
              <a:t>２役兼任</a:t>
            </a:r>
            <a:endParaRPr lang="en-US" altLang="ja-JP">
              <a:solidFill>
                <a:srgbClr val="FF0000"/>
              </a:solidFill>
            </a:endParaRPr>
          </a:p>
        </p:txBody>
      </p:sp>
      <p:cxnSp>
        <p:nvCxnSpPr>
          <p:cNvPr id="19" name="直線コネクタ 18">
            <a:extLst>
              <a:ext uri="{FF2B5EF4-FFF2-40B4-BE49-F238E27FC236}">
                <a16:creationId xmlns:a16="http://schemas.microsoft.com/office/drawing/2014/main" id="{8D9FCE66-435C-63C6-5607-2919A51CF4A2}"/>
              </a:ext>
            </a:extLst>
          </p:cNvPr>
          <p:cNvCxnSpPr>
            <a:cxnSpLocks/>
          </p:cNvCxnSpPr>
          <p:nvPr/>
        </p:nvCxnSpPr>
        <p:spPr>
          <a:xfrm>
            <a:off x="8505470" y="3075331"/>
            <a:ext cx="356687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164A738A-6486-937C-F72D-A0CFB6588B80}"/>
              </a:ext>
            </a:extLst>
          </p:cNvPr>
          <p:cNvCxnSpPr>
            <a:cxnSpLocks/>
          </p:cNvCxnSpPr>
          <p:nvPr/>
        </p:nvCxnSpPr>
        <p:spPr>
          <a:xfrm>
            <a:off x="449417" y="3876204"/>
            <a:ext cx="5066479"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 name="直線コネクタ 2">
            <a:extLst>
              <a:ext uri="{FF2B5EF4-FFF2-40B4-BE49-F238E27FC236}">
                <a16:creationId xmlns:a16="http://schemas.microsoft.com/office/drawing/2014/main" id="{A808CA8A-7861-11A5-D626-852C0889F5F0}"/>
              </a:ext>
            </a:extLst>
          </p:cNvPr>
          <p:cNvCxnSpPr>
            <a:cxnSpLocks/>
          </p:cNvCxnSpPr>
          <p:nvPr/>
        </p:nvCxnSpPr>
        <p:spPr>
          <a:xfrm>
            <a:off x="455413" y="3029761"/>
            <a:ext cx="7336865"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F03BE94A-1A30-EBF8-15AC-C71E346D15A9}"/>
              </a:ext>
            </a:extLst>
          </p:cNvPr>
          <p:cNvCxnSpPr>
            <a:cxnSpLocks/>
          </p:cNvCxnSpPr>
          <p:nvPr/>
        </p:nvCxnSpPr>
        <p:spPr>
          <a:xfrm flipV="1">
            <a:off x="434669" y="5613366"/>
            <a:ext cx="5661331" cy="11941"/>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22" name="四角形: 角を丸くする 21">
            <a:extLst>
              <a:ext uri="{FF2B5EF4-FFF2-40B4-BE49-F238E27FC236}">
                <a16:creationId xmlns:a16="http://schemas.microsoft.com/office/drawing/2014/main" id="{CA706DDC-DC02-0A0A-4DEE-6828E4E4C053}"/>
              </a:ext>
            </a:extLst>
          </p:cNvPr>
          <p:cNvSpPr/>
          <p:nvPr/>
        </p:nvSpPr>
        <p:spPr>
          <a:xfrm>
            <a:off x="8590682" y="3148459"/>
            <a:ext cx="3471616" cy="729599"/>
          </a:xfrm>
          <a:prstGeom prst="roundRect">
            <a:avLst/>
          </a:prstGeom>
          <a:noFill/>
          <a:ln w="127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E2563D2-BBDB-D27B-FA25-BE34451A1DF3}"/>
              </a:ext>
            </a:extLst>
          </p:cNvPr>
          <p:cNvSpPr/>
          <p:nvPr/>
        </p:nvSpPr>
        <p:spPr>
          <a:xfrm>
            <a:off x="289785" y="5766613"/>
            <a:ext cx="10552385" cy="791498"/>
          </a:xfrm>
          <a:prstGeom prst="roundRect">
            <a:avLst/>
          </a:prstGeom>
          <a:noFill/>
          <a:ln>
            <a:solidFill>
              <a:srgbClr val="FFC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字幕 2">
            <a:extLst>
              <a:ext uri="{FF2B5EF4-FFF2-40B4-BE49-F238E27FC236}">
                <a16:creationId xmlns:a16="http://schemas.microsoft.com/office/drawing/2014/main" id="{B38A80D1-DC61-0648-8D65-7CF15D7DC855}"/>
              </a:ext>
            </a:extLst>
          </p:cNvPr>
          <p:cNvSpPr txBox="1">
            <a:spLocks/>
          </p:cNvSpPr>
          <p:nvPr/>
        </p:nvSpPr>
        <p:spPr>
          <a:xfrm>
            <a:off x="10677299" y="5613366"/>
            <a:ext cx="1491904" cy="11225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spcBef>
                <a:spcPts val="0"/>
              </a:spcBef>
            </a:pPr>
            <a:r>
              <a:rPr lang="ja-JP" altLang="en-US" sz="4000" b="1">
                <a:solidFill>
                  <a:srgbClr val="FF0000"/>
                </a:solidFill>
              </a:rPr>
              <a:t>１名</a:t>
            </a:r>
            <a:endParaRPr lang="en-US" altLang="ja-JP" sz="4000" b="1">
              <a:solidFill>
                <a:srgbClr val="FF0000"/>
              </a:solidFill>
            </a:endParaRPr>
          </a:p>
          <a:p>
            <a:pPr>
              <a:spcBef>
                <a:spcPts val="0"/>
              </a:spcBef>
            </a:pPr>
            <a:r>
              <a:rPr lang="ja-JP" altLang="en-US">
                <a:solidFill>
                  <a:srgbClr val="FF0000"/>
                </a:solidFill>
              </a:rPr>
              <a:t>２役兼任</a:t>
            </a:r>
            <a:endParaRPr lang="en-US" altLang="ja-JP">
              <a:solidFill>
                <a:srgbClr val="FF0000"/>
              </a:solidFill>
            </a:endParaRPr>
          </a:p>
        </p:txBody>
      </p:sp>
    </p:spTree>
    <p:extLst>
      <p:ext uri="{BB962C8B-B14F-4D97-AF65-F5344CB8AC3E}">
        <p14:creationId xmlns:p14="http://schemas.microsoft.com/office/powerpoint/2010/main" val="27157387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39E79DB2E5DA84BAE9D95878C1500FE" ma:contentTypeVersion="9" ma:contentTypeDescription="新しいドキュメントを作成します。" ma:contentTypeScope="" ma:versionID="a57c9bf1a418a09724121b473d49e3ef">
  <xsd:schema xmlns:xsd="http://www.w3.org/2001/XMLSchema" xmlns:xs="http://www.w3.org/2001/XMLSchema" xmlns:p="http://schemas.microsoft.com/office/2006/metadata/properties" xmlns:ns2="330ce15d-0250-4130-ba69-03264b3b3989" targetNamespace="http://schemas.microsoft.com/office/2006/metadata/properties" ma:root="true" ma:fieldsID="58d5f49975f6189e6a0fa8d9d16670c4" ns2:_="">
    <xsd:import namespace="330ce15d-0250-4130-ba69-03264b3b39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ce15d-0250-4130-ba69-03264b3b39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8b3b19bc-1084-4a18-a100-b5024c7dcff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0ce15d-0250-4130-ba69-03264b3b398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130711-FF32-4B75-9F58-AFAA1C440EFB}">
  <ds:schemaRefs>
    <ds:schemaRef ds:uri="http://schemas.microsoft.com/sharepoint/v3/contenttype/forms"/>
  </ds:schemaRefs>
</ds:datastoreItem>
</file>

<file path=customXml/itemProps2.xml><?xml version="1.0" encoding="utf-8"?>
<ds:datastoreItem xmlns:ds="http://schemas.openxmlformats.org/officeDocument/2006/customXml" ds:itemID="{59BE15DF-EC99-479D-B93E-7A80EC981F26}">
  <ds:schemaRefs>
    <ds:schemaRef ds:uri="330ce15d-0250-4130-ba69-03264b3b39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F65BC2-26AA-454D-92E5-3D69D7834F6F}">
  <ds:schemaRefs>
    <ds:schemaRef ds:uri="http://www.w3.org/XML/1998/namespace"/>
    <ds:schemaRef ds:uri="http://purl.org/dc/dcmitype/"/>
    <ds:schemaRef ds:uri="http://purl.org/dc/terms/"/>
    <ds:schemaRef ds:uri="http://schemas.microsoft.com/office/2006/documentManagement/types"/>
    <ds:schemaRef ds:uri="330ce15d-0250-4130-ba69-03264b3b3989"/>
    <ds:schemaRef ds:uri="http://schemas.microsoft.com/office/infopath/2007/PartnerControls"/>
    <ds:schemaRef ds:uri="http://schemas.microsoft.com/office/2006/metadata/propertie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33</TotalTime>
  <Words>4185</Words>
  <Application>Microsoft Office PowerPoint</Application>
  <PresentationFormat>ワイド画面</PresentationFormat>
  <Paragraphs>282</Paragraphs>
  <Slides>15</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HGPｺﾞｼｯｸM</vt:lpstr>
      <vt:lpstr>ＭＳ ゴシック</vt:lpstr>
      <vt:lpstr>UD デジタル 教科書体 NK-B</vt:lpstr>
      <vt:lpstr>游ゴシック</vt:lpstr>
      <vt:lpstr>游ゴシック Light</vt:lpstr>
      <vt:lpstr>Arial</vt:lpstr>
      <vt:lpstr>Times New Roman</vt:lpstr>
      <vt:lpstr>Office テーマ</vt:lpstr>
      <vt:lpstr>職員研修１「救急法」　</vt:lpstr>
      <vt:lpstr>職員研修「救急法」</vt:lpstr>
      <vt:lpstr>Q１ 目の前で子どもが倒れた時　　     どうしたらいいですか？</vt:lpstr>
      <vt:lpstr>PowerPoint プレゼンテーション</vt:lpstr>
      <vt:lpstr>Q２　１１９通報の行い方は？</vt:lpstr>
      <vt:lpstr>PowerPoint プレゼンテーション</vt:lpstr>
      <vt:lpstr>Q３　119通報から到着までの時間は？</vt:lpstr>
      <vt:lpstr>Q４  校内の緊急時対応の方法は？　　　　　　　　　　　　　　　内線？　走る？　子どもに頼む？　スマホ？　放送？　</vt:lpstr>
      <vt:lpstr>Q５  緊急時に集める人数は？</vt:lpstr>
      <vt:lpstr>Q６  保健調査票の場所は？</vt:lpstr>
      <vt:lpstr>Q７  記録の行い方は？</vt:lpstr>
      <vt:lpstr>「アクションカードの活用」の提案</vt:lpstr>
      <vt:lpstr>「アクションカード」誰でも適切な対応</vt:lpstr>
      <vt:lpstr>救急法の研修  +  シミュレーション訓練で</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田辺 あゆみ</dc:creator>
  <cp:lastModifiedBy>雅義 雅義</cp:lastModifiedBy>
  <cp:revision>1</cp:revision>
  <cp:lastPrinted>2025-12-11T07:54:06Z</cp:lastPrinted>
  <dcterms:created xsi:type="dcterms:W3CDTF">2025-10-08T04:13:47Z</dcterms:created>
  <dcterms:modified xsi:type="dcterms:W3CDTF">2026-01-27T00:32:10Z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0x010100A39E79DB2E5DA84BAE9D95878C1500FE</vt:lpwstr>
  </property>
  <property fmtid="{D5CDD505-2E9C-101B-9397-08002B2CF9AE}" pid="3" name="MediaServiceImageTags">
    <vt:lpwstr/>
  </property>
</Properties>
</file>