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7" r:id="rId5"/>
    <p:sldId id="266" r:id="rId6"/>
    <p:sldId id="258" r:id="rId7"/>
    <p:sldId id="268" r:id="rId8"/>
    <p:sldId id="260" r:id="rId9"/>
    <p:sldId id="256" r:id="rId10"/>
    <p:sldId id="261" r:id="rId11"/>
    <p:sldId id="262" r:id="rId12"/>
    <p:sldId id="263" r:id="rId13"/>
    <p:sldId id="264" r:id="rId14"/>
    <p:sldId id="265" r:id="rId15"/>
    <p:sldId id="271" r:id="rId16"/>
    <p:sldId id="270" r:id="rId1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C1EE5-1D72-2257-D047-5B8C502C2287}" v="24" dt="2026-01-26T23:42:12.67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田辺あゆみ" userId="S::6312ayumi.go_edu-niigata.ed.jp#ext#@ksyoukyouken.onmicrosoft.com::f88a5185-a85b-408b-94e4-a9fdd97d11dc" providerId="AD" clId="Web-{04FC1EE5-1D72-2257-D047-5B8C502C2287}"/>
    <pc:docChg chg="modSld">
      <pc:chgData name="田辺あゆみ" userId="S::6312ayumi.go_edu-niigata.ed.jp#ext#@ksyoukyouken.onmicrosoft.com::f88a5185-a85b-408b-94e4-a9fdd97d11dc" providerId="AD" clId="Web-{04FC1EE5-1D72-2257-D047-5B8C502C2287}" dt="2026-01-26T23:42:12.670" v="21" actId="20577"/>
      <pc:docMkLst>
        <pc:docMk/>
      </pc:docMkLst>
      <pc:sldChg chg="modSp">
        <pc:chgData name="田辺あゆみ" userId="S::6312ayumi.go_edu-niigata.ed.jp#ext#@ksyoukyouken.onmicrosoft.com::f88a5185-a85b-408b-94e4-a9fdd97d11dc" providerId="AD" clId="Web-{04FC1EE5-1D72-2257-D047-5B8C502C2287}" dt="2026-01-26T23:42:12.670" v="21" actId="20577"/>
        <pc:sldMkLst>
          <pc:docMk/>
          <pc:sldMk cId="3676384793" sldId="262"/>
        </pc:sldMkLst>
        <pc:spChg chg="mod">
          <ac:chgData name="田辺あゆみ" userId="S::6312ayumi.go_edu-niigata.ed.jp#ext#@ksyoukyouken.onmicrosoft.com::f88a5185-a85b-408b-94e4-a9fdd97d11dc" providerId="AD" clId="Web-{04FC1EE5-1D72-2257-D047-5B8C502C2287}" dt="2026-01-26T23:42:12.670" v="21" actId="20577"/>
          <ac:spMkLst>
            <pc:docMk/>
            <pc:sldMk cId="3676384793" sldId="262"/>
            <ac:spMk id="20" creationId="{D77987D5-A1F2-0B0B-529C-508A0C9ABF56}"/>
          </ac:spMkLst>
        </pc:spChg>
      </pc:sldChg>
      <pc:sldChg chg="modSp">
        <pc:chgData name="田辺あゆみ" userId="S::6312ayumi.go_edu-niigata.ed.jp#ext#@ksyoukyouken.onmicrosoft.com::f88a5185-a85b-408b-94e4-a9fdd97d11dc" providerId="AD" clId="Web-{04FC1EE5-1D72-2257-D047-5B8C502C2287}" dt="2026-01-26T23:39:15.244" v="6" actId="14100"/>
        <pc:sldMkLst>
          <pc:docMk/>
          <pc:sldMk cId="1856269365" sldId="266"/>
        </pc:sldMkLst>
        <pc:spChg chg="mod">
          <ac:chgData name="田辺あゆみ" userId="S::6312ayumi.go_edu-niigata.ed.jp#ext#@ksyoukyouken.onmicrosoft.com::f88a5185-a85b-408b-94e4-a9fdd97d11dc" providerId="AD" clId="Web-{04FC1EE5-1D72-2257-D047-5B8C502C2287}" dt="2026-01-26T23:39:15.244" v="6" actId="14100"/>
          <ac:spMkLst>
            <pc:docMk/>
            <pc:sldMk cId="1856269365" sldId="266"/>
            <ac:spMk id="8" creationId="{30EA3B77-B9EE-987D-3D15-9B579A5DECA1}"/>
          </ac:spMkLst>
        </pc:spChg>
        <pc:spChg chg="mod">
          <ac:chgData name="田辺あゆみ" userId="S::6312ayumi.go_edu-niigata.ed.jp#ext#@ksyoukyouken.onmicrosoft.com::f88a5185-a85b-408b-94e4-a9fdd97d11dc" providerId="AD" clId="Web-{04FC1EE5-1D72-2257-D047-5B8C502C2287}" dt="2026-01-26T23:38:44.728" v="5" actId="20577"/>
          <ac:spMkLst>
            <pc:docMk/>
            <pc:sldMk cId="1856269365" sldId="266"/>
            <ac:spMk id="11" creationId="{741C89B0-FF09-4E75-7382-7EBCBB0E98F9}"/>
          </ac:spMkLst>
        </pc:spChg>
      </pc:sldChg>
    </pc:docChg>
  </pc:docChgLst>
  <pc:docChgLst>
    <pc:chgData name="雅義 雅義" userId="0076f3d29358b81d" providerId="LiveId" clId="{5EC30B30-B2D1-4C86-8C2E-72022F539CA3}"/>
    <pc:docChg chg="custSel addSld modSld">
      <pc:chgData name="雅義 雅義" userId="0076f3d29358b81d" providerId="LiveId" clId="{5EC30B30-B2D1-4C86-8C2E-72022F539CA3}" dt="2026-01-27T00:25:21.002" v="683" actId="20577"/>
      <pc:docMkLst>
        <pc:docMk/>
      </pc:docMkLst>
      <pc:sldChg chg="modNotesTx">
        <pc:chgData name="雅義 雅義" userId="0076f3d29358b81d" providerId="LiveId" clId="{5EC30B30-B2D1-4C86-8C2E-72022F539CA3}" dt="2026-01-27T00:22:10.126" v="303" actId="20577"/>
        <pc:sldMkLst>
          <pc:docMk/>
          <pc:sldMk cId="3181712578" sldId="256"/>
        </pc:sldMkLst>
      </pc:sldChg>
      <pc:sldChg chg="modNotesTx">
        <pc:chgData name="雅義 雅義" userId="0076f3d29358b81d" providerId="LiveId" clId="{5EC30B30-B2D1-4C86-8C2E-72022F539CA3}" dt="2026-01-27T00:22:31.300" v="323" actId="20577"/>
        <pc:sldMkLst>
          <pc:docMk/>
          <pc:sldMk cId="1476899585" sldId="258"/>
        </pc:sldMkLst>
      </pc:sldChg>
      <pc:sldChg chg="modNotesTx">
        <pc:chgData name="雅義 雅義" userId="0076f3d29358b81d" providerId="LiveId" clId="{5EC30B30-B2D1-4C86-8C2E-72022F539CA3}" dt="2026-01-27T00:22:15.118" v="304" actId="20577"/>
        <pc:sldMkLst>
          <pc:docMk/>
          <pc:sldMk cId="4178759311" sldId="260"/>
        </pc:sldMkLst>
      </pc:sldChg>
      <pc:sldChg chg="modNotesTx">
        <pc:chgData name="雅義 雅義" userId="0076f3d29358b81d" providerId="LiveId" clId="{5EC30B30-B2D1-4C86-8C2E-72022F539CA3}" dt="2026-01-27T00:22:06.815" v="302" actId="20577"/>
        <pc:sldMkLst>
          <pc:docMk/>
          <pc:sldMk cId="3867898066" sldId="261"/>
        </pc:sldMkLst>
      </pc:sldChg>
      <pc:sldChg chg="modNotesTx">
        <pc:chgData name="雅義 雅義" userId="0076f3d29358b81d" providerId="LiveId" clId="{5EC30B30-B2D1-4C86-8C2E-72022F539CA3}" dt="2026-01-27T00:23:31.106" v="460" actId="20577"/>
        <pc:sldMkLst>
          <pc:docMk/>
          <pc:sldMk cId="3676384793" sldId="262"/>
        </pc:sldMkLst>
      </pc:sldChg>
      <pc:sldChg chg="modNotesTx">
        <pc:chgData name="雅義 雅義" userId="0076f3d29358b81d" providerId="LiveId" clId="{5EC30B30-B2D1-4C86-8C2E-72022F539CA3}" dt="2026-01-27T00:23:54.886" v="501" actId="20577"/>
        <pc:sldMkLst>
          <pc:docMk/>
          <pc:sldMk cId="1726817621" sldId="263"/>
        </pc:sldMkLst>
      </pc:sldChg>
      <pc:sldChg chg="modNotesTx">
        <pc:chgData name="雅義 雅義" userId="0076f3d29358b81d" providerId="LiveId" clId="{5EC30B30-B2D1-4C86-8C2E-72022F539CA3}" dt="2026-01-27T00:24:24.712" v="604" actId="20577"/>
        <pc:sldMkLst>
          <pc:docMk/>
          <pc:sldMk cId="2915745016" sldId="264"/>
        </pc:sldMkLst>
      </pc:sldChg>
      <pc:sldChg chg="addSp modNotesTx">
        <pc:chgData name="雅義 雅義" userId="0076f3d29358b81d" providerId="LiveId" clId="{5EC30B30-B2D1-4C86-8C2E-72022F539CA3}" dt="2026-01-27T00:25:21.002" v="683" actId="20577"/>
        <pc:sldMkLst>
          <pc:docMk/>
          <pc:sldMk cId="1696555235" sldId="265"/>
        </pc:sldMkLst>
        <pc:picChg chg="add">
          <ac:chgData name="雅義 雅義" userId="0076f3d29358b81d" providerId="LiveId" clId="{5EC30B30-B2D1-4C86-8C2E-72022F539CA3}" dt="2026-01-27T00:04:48.007" v="71"/>
          <ac:picMkLst>
            <pc:docMk/>
            <pc:sldMk cId="1696555235" sldId="265"/>
            <ac:picMk id="13" creationId="{1506EDF5-B91F-AD89-58DD-C507545CF914}"/>
          </ac:picMkLst>
        </pc:picChg>
      </pc:sldChg>
      <pc:sldChg chg="modSp mod modNotesTx">
        <pc:chgData name="雅義 雅義" userId="0076f3d29358b81d" providerId="LiveId" clId="{5EC30B30-B2D1-4C86-8C2E-72022F539CA3}" dt="2026-01-27T00:22:39.607" v="324" actId="20577"/>
        <pc:sldMkLst>
          <pc:docMk/>
          <pc:sldMk cId="1856269365" sldId="266"/>
        </pc:sldMkLst>
        <pc:spChg chg="mod">
          <ac:chgData name="雅義 雅義" userId="0076f3d29358b81d" providerId="LiveId" clId="{5EC30B30-B2D1-4C86-8C2E-72022F539CA3}" dt="2026-01-26T23:56:32.319" v="33" actId="27636"/>
          <ac:spMkLst>
            <pc:docMk/>
            <pc:sldMk cId="1856269365" sldId="266"/>
            <ac:spMk id="8" creationId="{30EA3B77-B9EE-987D-3D15-9B579A5DECA1}"/>
          </ac:spMkLst>
        </pc:spChg>
        <pc:spChg chg="mod">
          <ac:chgData name="雅義 雅義" userId="0076f3d29358b81d" providerId="LiveId" clId="{5EC30B30-B2D1-4C86-8C2E-72022F539CA3}" dt="2026-01-27T00:17:51.278" v="78"/>
          <ac:spMkLst>
            <pc:docMk/>
            <pc:sldMk cId="1856269365" sldId="266"/>
            <ac:spMk id="11" creationId="{741C89B0-FF09-4E75-7382-7EBCBB0E98F9}"/>
          </ac:spMkLst>
        </pc:spChg>
        <pc:spChg chg="mod">
          <ac:chgData name="雅義 雅義" userId="0076f3d29358b81d" providerId="LiveId" clId="{5EC30B30-B2D1-4C86-8C2E-72022F539CA3}" dt="2026-01-27T00:18:09.104" v="82" actId="20577"/>
          <ac:spMkLst>
            <pc:docMk/>
            <pc:sldMk cId="1856269365" sldId="266"/>
            <ac:spMk id="12" creationId="{8B4095B8-5B41-2983-E064-5961A60F9A81}"/>
          </ac:spMkLst>
        </pc:spChg>
        <pc:grpChg chg="mod">
          <ac:chgData name="雅義 雅義" userId="0076f3d29358b81d" providerId="LiveId" clId="{5EC30B30-B2D1-4C86-8C2E-72022F539CA3}" dt="2026-01-27T00:17:47.778" v="76" actId="14100"/>
          <ac:grpSpMkLst>
            <pc:docMk/>
            <pc:sldMk cId="1856269365" sldId="266"/>
            <ac:grpSpMk id="4" creationId="{FBEA95F9-9C98-3140-8809-3ED2E132FD6D}"/>
          </ac:grpSpMkLst>
        </pc:grpChg>
      </pc:sldChg>
      <pc:sldChg chg="modSp mod">
        <pc:chgData name="雅義 雅義" userId="0076f3d29358b81d" providerId="LiveId" clId="{5EC30B30-B2D1-4C86-8C2E-72022F539CA3}" dt="2026-01-27T00:03:48.485" v="70" actId="1076"/>
        <pc:sldMkLst>
          <pc:docMk/>
          <pc:sldMk cId="3375273627" sldId="267"/>
        </pc:sldMkLst>
        <pc:spChg chg="mod">
          <ac:chgData name="雅義 雅義" userId="0076f3d29358b81d" providerId="LiveId" clId="{5EC30B30-B2D1-4C86-8C2E-72022F539CA3}" dt="2026-01-27T00:03:44.497" v="69"/>
          <ac:spMkLst>
            <pc:docMk/>
            <pc:sldMk cId="3375273627" sldId="267"/>
            <ac:spMk id="2" creationId="{47B39B63-2284-4C94-37A9-DE49B7C915A8}"/>
          </ac:spMkLst>
        </pc:spChg>
        <pc:picChg chg="mod">
          <ac:chgData name="雅義 雅義" userId="0076f3d29358b81d" providerId="LiveId" clId="{5EC30B30-B2D1-4C86-8C2E-72022F539CA3}" dt="2026-01-27T00:03:48.485" v="70" actId="1076"/>
          <ac:picMkLst>
            <pc:docMk/>
            <pc:sldMk cId="3375273627" sldId="267"/>
            <ac:picMk id="5" creationId="{F2DD0F72-2FDD-75B4-A9E1-BE18212A12C6}"/>
          </ac:picMkLst>
        </pc:picChg>
      </pc:sldChg>
      <pc:sldChg chg="modNotesTx">
        <pc:chgData name="雅義 雅義" userId="0076f3d29358b81d" providerId="LiveId" clId="{5EC30B30-B2D1-4C86-8C2E-72022F539CA3}" dt="2026-01-27T00:22:21.616" v="312" actId="20577"/>
        <pc:sldMkLst>
          <pc:docMk/>
          <pc:sldMk cId="4220479886" sldId="268"/>
        </pc:sldMkLst>
      </pc:sldChg>
      <pc:sldChg chg="add">
        <pc:chgData name="雅義 雅義" userId="0076f3d29358b81d" providerId="LiveId" clId="{5EC30B30-B2D1-4C86-8C2E-72022F539CA3}" dt="2026-01-27T00:04:58.045" v="72"/>
        <pc:sldMkLst>
          <pc:docMk/>
          <pc:sldMk cId="887997923"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5658" cy="498055"/>
          </a:xfrm>
          <a:prstGeom prst="rect">
            <a:avLst/>
          </a:prstGeom>
        </p:spPr>
        <p:txBody>
          <a:bodyPr vert="horz" lIns="91417" tIns="45709" rIns="91417"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1"/>
            <a:ext cx="2945658" cy="498055"/>
          </a:xfrm>
          <a:prstGeom prst="rect">
            <a:avLst/>
          </a:prstGeom>
        </p:spPr>
        <p:txBody>
          <a:bodyPr vert="horz" lIns="91417" tIns="45709" rIns="91417" bIns="45709" rtlCol="0"/>
          <a:lstStyle>
            <a:lvl1pPr algn="r">
              <a:defRPr sz="1200"/>
            </a:lvl1pPr>
          </a:lstStyle>
          <a:p>
            <a:fld id="{C02A8C47-C0B6-4075-868C-D30BA3A3D776}" type="datetimeFigureOut">
              <a:rPr kumimoji="1" lang="ja-JP" altLang="en-US" smtClean="0"/>
              <a:t>2026/1/26</a:t>
            </a:fld>
            <a:endParaRPr kumimoji="1" lang="ja-JP" altLang="en-US"/>
          </a:p>
        </p:txBody>
      </p:sp>
      <p:sp>
        <p:nvSpPr>
          <p:cNvPr id="4" name="スライド イメージ プレースホルダー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4"/>
            <a:ext cx="2945658" cy="498055"/>
          </a:xfrm>
          <a:prstGeom prst="rect">
            <a:avLst/>
          </a:prstGeom>
        </p:spPr>
        <p:txBody>
          <a:bodyPr vert="horz" lIns="91417" tIns="45709" rIns="91417"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4"/>
            <a:ext cx="2945658" cy="498055"/>
          </a:xfrm>
          <a:prstGeom prst="rect">
            <a:avLst/>
          </a:prstGeom>
        </p:spPr>
        <p:txBody>
          <a:bodyPr vert="horz" lIns="91417" tIns="45709" rIns="91417" bIns="45709" rtlCol="0" anchor="b"/>
          <a:lstStyle>
            <a:lvl1pPr algn="r">
              <a:defRPr sz="1200"/>
            </a:lvl1pPr>
          </a:lstStyle>
          <a:p>
            <a:fld id="{3B23DD25-B0A1-4FFF-884C-E4F75D94EA09}" type="slidenum">
              <a:rPr kumimoji="1" lang="ja-JP" altLang="en-US" smtClean="0"/>
              <a:t>‹#›</a:t>
            </a:fld>
            <a:endParaRPr kumimoji="1" lang="ja-JP" altLang="en-US"/>
          </a:p>
        </p:txBody>
      </p:sp>
    </p:spTree>
    <p:extLst>
      <p:ext uri="{BB962C8B-B14F-4D97-AF65-F5344CB8AC3E}">
        <p14:creationId xmlns:p14="http://schemas.microsoft.com/office/powerpoint/2010/main" val="21329349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アクションカードとは、緊急時の対応を、分担別にまとめたものです。</a:t>
            </a:r>
            <a:endParaRPr kumimoji="1" lang="en-US" altLang="ja-JP"/>
          </a:p>
          <a:p>
            <a:r>
              <a:rPr kumimoji="1" lang="ja-JP" altLang="en-US"/>
              <a:t>目の前で急に人が倒れると、動揺してどうしていいか分からなくなってしまうことがあるかもしれません。そんなときでも、カードがあることで、誰でも落ち着いて、適切な対応につながります。</a:t>
            </a:r>
          </a:p>
          <a:p>
            <a:r>
              <a:rPr kumimoji="1" lang="ja-JP" altLang="en-US"/>
              <a:t>また、管理職や養護教諭などの不在時にも、学校にいる職員でカードに沿って対応することで、必要な対応が漏れてしまうことを防止でき、リスク管理の面でも有効です。</a:t>
            </a:r>
          </a:p>
          <a:p>
            <a:endParaRPr kumimoji="1" lang="en-US" altLang="ja-JP"/>
          </a:p>
          <a:p>
            <a:r>
              <a:rPr kumimoji="1" lang="ja-JP" altLang="en-US"/>
              <a:t>実際の場面で、対応を急ぐあまり各職員がバラバラに行動してしまうと、必要な対応が漏れてしまうことや、リーダーが状況を把握することが難しくなります。</a:t>
            </a:r>
          </a:p>
          <a:p>
            <a:r>
              <a:rPr kumimoji="1" lang="ja-JP" altLang="en-US"/>
              <a:t>リーダーを中心に、情報を集め、学校職員全体のチームワークで対応するためにもアクションカードを活用しましょう。</a:t>
            </a:r>
            <a:endParaRPr kumimoji="1" lang="en-US" altLang="ja-JP"/>
          </a:p>
          <a:p>
            <a:r>
              <a:rPr kumimoji="1" lang="en-US" altLang="ja-JP"/>
              <a:t>2</a:t>
            </a:r>
            <a:r>
              <a:rPr kumimoji="1" lang="ja-JP" altLang="en-US"/>
              <a:t>ページ目以降は、カードの活用についての説明があります。職員のみんなで共有して、アクションカードを機能させましょう。</a:t>
            </a:r>
            <a:endParaRPr kumimoji="1" lang="en-US" altLang="ja-JP"/>
          </a:p>
        </p:txBody>
      </p:sp>
      <p:sp>
        <p:nvSpPr>
          <p:cNvPr id="4" name="スライド番号プレースホルダー 3"/>
          <p:cNvSpPr>
            <a:spLocks noGrp="1"/>
          </p:cNvSpPr>
          <p:nvPr>
            <p:ph type="sldNum" sz="quarter" idx="5"/>
          </p:nvPr>
        </p:nvSpPr>
        <p:spPr/>
        <p:txBody>
          <a:bodyPr/>
          <a:lstStyle/>
          <a:p>
            <a:fld id="{3B23DD25-B0A1-4FFF-884C-E4F75D94EA09}" type="slidenum">
              <a:rPr kumimoji="1" lang="ja-JP" altLang="en-US" smtClean="0"/>
              <a:t>1</a:t>
            </a:fld>
            <a:endParaRPr kumimoji="1" lang="ja-JP" altLang="en-US"/>
          </a:p>
        </p:txBody>
      </p:sp>
    </p:spTree>
    <p:extLst>
      <p:ext uri="{BB962C8B-B14F-4D97-AF65-F5344CB8AC3E}">
        <p14:creationId xmlns:p14="http://schemas.microsoft.com/office/powerpoint/2010/main" val="237990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46238-D597-B599-9812-840431C062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17902C-80BD-3576-F7B3-EFE8FE3811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720A61-E35E-BD3D-9784-4A069ADC5F43}"/>
              </a:ext>
            </a:extLst>
          </p:cNvPr>
          <p:cNvSpPr>
            <a:spLocks noGrp="1"/>
          </p:cNvSpPr>
          <p:nvPr>
            <p:ph type="body" idx="1"/>
          </p:nvPr>
        </p:nvSpPr>
        <p:spPr/>
        <p:txBody>
          <a:bodyPr/>
          <a:lstStyle/>
          <a:p>
            <a:r>
              <a:rPr kumimoji="1" lang="en-US" altLang="ja-JP"/>
              <a:t>【</a:t>
            </a:r>
            <a:r>
              <a:rPr kumimoji="1" lang="ja-JP" altLang="en-US"/>
              <a:t>６　他の児童生徒誘導・管理</a:t>
            </a:r>
            <a:r>
              <a:rPr kumimoji="1" lang="en-US" altLang="ja-JP"/>
              <a:t>】</a:t>
            </a:r>
            <a:r>
              <a:rPr kumimoji="1" lang="ja-JP" altLang="en-US"/>
              <a:t>　</a:t>
            </a:r>
            <a:endParaRPr kumimoji="1" lang="en-US" altLang="ja-JP"/>
          </a:p>
          <a:p>
            <a:r>
              <a:rPr kumimoji="1" lang="ja-JP" altLang="en-US"/>
              <a:t>他の児童生徒の誘導や管理も同時で行う必要があります。</a:t>
            </a:r>
            <a:endParaRPr kumimoji="1" lang="en-US" altLang="ja-JP"/>
          </a:p>
          <a:p>
            <a:endParaRPr kumimoji="1" lang="en-US" altLang="ja-JP"/>
          </a:p>
          <a:p>
            <a:r>
              <a:rPr kumimoji="1" lang="ja-JP" altLang="en-US"/>
              <a:t>＊現場に子どもがいない場合は不要となる　　その場合は救急処置対応を依頼する</a:t>
            </a:r>
            <a:endParaRPr kumimoji="1" lang="en-US" altLang="ja-JP"/>
          </a:p>
          <a:p>
            <a:r>
              <a:rPr kumimoji="1" lang="ja-JP" altLang="en-US"/>
              <a:t>子どもを現場が見えない安全な場所へ移動させる。</a:t>
            </a:r>
            <a:endParaRPr kumimoji="1" lang="en-US" altLang="ja-JP"/>
          </a:p>
          <a:p>
            <a:r>
              <a:rPr kumimoji="1" lang="ja-JP" altLang="en-US"/>
              <a:t>傷病者のプライバシーを充分に守りながら、子どもへ伝えられる範囲で状況を説明する。</a:t>
            </a:r>
            <a:endParaRPr kumimoji="1" lang="en-US" altLang="ja-JP"/>
          </a:p>
          <a:p>
            <a:r>
              <a:rPr kumimoji="1" lang="ja-JP" altLang="en-US"/>
              <a:t>居合わせたことで不安や恐怖を感じ、体調不良が現れる場合もある。気分や体調不良の有無を確認し、対応する。</a:t>
            </a:r>
            <a:endParaRPr kumimoji="1" lang="en-US" altLang="ja-JP"/>
          </a:p>
          <a:p>
            <a:r>
              <a:rPr kumimoji="1" lang="ja-JP" altLang="en-US"/>
              <a:t>子どもの状況をリーダーへ報告する。</a:t>
            </a:r>
            <a:endParaRPr kumimoji="1" lang="en-US" altLang="ja-JP"/>
          </a:p>
          <a:p>
            <a:endParaRPr kumimoji="1" lang="en-US" altLang="ja-JP"/>
          </a:p>
          <a:p>
            <a:r>
              <a:rPr kumimoji="1" lang="ja-JP" altLang="en-US"/>
              <a:t>＊</a:t>
            </a:r>
            <a:r>
              <a:rPr kumimoji="1" lang="en-US" altLang="ja-JP"/>
              <a:t>A3</a:t>
            </a:r>
            <a:r>
              <a:rPr kumimoji="1" lang="ja-JP" altLang="en-US"/>
              <a:t>で印刷し、中心を半分に折り、</a:t>
            </a:r>
            <a:r>
              <a:rPr kumimoji="1" lang="en-US" altLang="ja-JP"/>
              <a:t>A</a:t>
            </a:r>
            <a:r>
              <a:rPr kumimoji="1" lang="ja-JP" altLang="en-US"/>
              <a:t>４ラミネート作成</a:t>
            </a:r>
          </a:p>
        </p:txBody>
      </p:sp>
      <p:sp>
        <p:nvSpPr>
          <p:cNvPr id="4" name="スライド番号プレースホルダー 3">
            <a:extLst>
              <a:ext uri="{FF2B5EF4-FFF2-40B4-BE49-F238E27FC236}">
                <a16:creationId xmlns:a16="http://schemas.microsoft.com/office/drawing/2014/main" id="{86499A5F-2333-8184-33CE-0B583CABE7AA}"/>
              </a:ext>
            </a:extLst>
          </p:cNvPr>
          <p:cNvSpPr>
            <a:spLocks noGrp="1"/>
          </p:cNvSpPr>
          <p:nvPr>
            <p:ph type="sldNum" sz="quarter" idx="5"/>
          </p:nvPr>
        </p:nvSpPr>
        <p:spPr/>
        <p:txBody>
          <a:bodyPr/>
          <a:lstStyle/>
          <a:p>
            <a:fld id="{3B23DD25-B0A1-4FFF-884C-E4F75D94EA09}" type="slidenum">
              <a:rPr kumimoji="1" lang="ja-JP" altLang="en-US" smtClean="0"/>
              <a:t>10</a:t>
            </a:fld>
            <a:endParaRPr kumimoji="1" lang="ja-JP" altLang="en-US"/>
          </a:p>
        </p:txBody>
      </p:sp>
    </p:spTree>
    <p:extLst>
      <p:ext uri="{BB962C8B-B14F-4D97-AF65-F5344CB8AC3E}">
        <p14:creationId xmlns:p14="http://schemas.microsoft.com/office/powerpoint/2010/main" val="124039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7B915-E436-5CBE-6CA9-2F2DF23EDB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8724372-BBF7-81A0-4E72-FA21F03749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C9873A-730C-FDE0-A8AE-4CF44ED38C7D}"/>
              </a:ext>
            </a:extLst>
          </p:cNvPr>
          <p:cNvSpPr>
            <a:spLocks noGrp="1"/>
          </p:cNvSpPr>
          <p:nvPr>
            <p:ph type="body" idx="1"/>
          </p:nvPr>
        </p:nvSpPr>
        <p:spPr/>
        <p:txBody>
          <a:bodyPr/>
          <a:lstStyle/>
          <a:p>
            <a:r>
              <a:rPr kumimoji="1" lang="en-US" altLang="ja-JP"/>
              <a:t>【</a:t>
            </a:r>
            <a:r>
              <a:rPr kumimoji="1" lang="ja-JP" altLang="en-US"/>
              <a:t>７　物品持参・救急車誘導</a:t>
            </a:r>
            <a:r>
              <a:rPr kumimoji="1" lang="en-US" altLang="ja-JP"/>
              <a:t>】</a:t>
            </a:r>
          </a:p>
          <a:p>
            <a:r>
              <a:rPr kumimoji="1" lang="ja-JP" altLang="en-US"/>
              <a:t>救急車が到着するときに必要な対応です。</a:t>
            </a:r>
            <a:endParaRPr kumimoji="1" lang="en-US" altLang="ja-JP"/>
          </a:p>
          <a:p>
            <a:endParaRPr kumimoji="1" lang="en-US" altLang="ja-JP"/>
          </a:p>
          <a:p>
            <a:r>
              <a:rPr kumimoji="1" lang="ja-JP" altLang="en-US"/>
              <a:t>①現場の必要物品の有無を確認し、なければ持参する。</a:t>
            </a:r>
            <a:r>
              <a:rPr kumimoji="1" lang="en-US" altLang="ja-JP"/>
              <a:t>(</a:t>
            </a:r>
            <a:r>
              <a:rPr kumimoji="1" lang="ja-JP" altLang="en-US"/>
              <a:t>緊急時の薬が必要な場合もあるため、必要な児童生徒の情報は事前に全職員で共有しておく</a:t>
            </a:r>
            <a:r>
              <a:rPr kumimoji="1" lang="en-US" altLang="ja-JP"/>
              <a:t>)</a:t>
            </a:r>
          </a:p>
          <a:p>
            <a:r>
              <a:rPr kumimoji="1" lang="ja-JP" altLang="en-US"/>
              <a:t>②救急車の誘導場所　＊学校により救急車の駐車場所が決まっている場合は記載する。</a:t>
            </a:r>
            <a:endParaRPr kumimoji="1" lang="en-US" altLang="ja-JP"/>
          </a:p>
          <a:p>
            <a:pPr defTabSz="632856"/>
            <a:r>
              <a:rPr kumimoji="1" lang="ja-JP" altLang="en-US"/>
              <a:t>発生場所に近く、安全に搬送できる場所をリーダーに確認し、救急車の誘導に向かう。</a:t>
            </a:r>
            <a:endParaRPr kumimoji="1" lang="en-US" altLang="ja-JP"/>
          </a:p>
          <a:p>
            <a:r>
              <a:rPr kumimoji="1" lang="ja-JP" altLang="en-US"/>
              <a:t>救急車が安全に通行できるよう通路を確保し、救急隊を現場まで誘導する。</a:t>
            </a:r>
            <a:endParaRPr kumimoji="1" lang="en-US" altLang="ja-JP"/>
          </a:p>
          <a:p>
            <a:r>
              <a:rPr kumimoji="1" lang="ja-JP" altLang="en-US"/>
              <a:t>救急車は出発まで</a:t>
            </a:r>
            <a:r>
              <a:rPr kumimoji="1" lang="en-US" altLang="ja-JP"/>
              <a:t>30</a:t>
            </a:r>
            <a:r>
              <a:rPr kumimoji="1" lang="ja-JP" altLang="en-US"/>
              <a:t>分～１時間程時間がかかる場合もあるため、出発時も安全に通行できるよう対応する。</a:t>
            </a:r>
            <a:endParaRPr kumimoji="1" lang="en-US" altLang="ja-JP"/>
          </a:p>
          <a:p>
            <a:r>
              <a:rPr kumimoji="1" lang="ja-JP" altLang="en-US"/>
              <a:t>救急車の同乗者・同行者を確認し、記録する。</a:t>
            </a:r>
            <a:endParaRPr kumimoji="1" lang="en-US" altLang="ja-JP"/>
          </a:p>
          <a:p>
            <a:endParaRPr kumimoji="1" lang="en-US" altLang="ja-JP"/>
          </a:p>
          <a:p>
            <a:r>
              <a:rPr kumimoji="1" lang="ja-JP" altLang="en-US"/>
              <a:t>＊</a:t>
            </a:r>
            <a:r>
              <a:rPr kumimoji="1" lang="en-US" altLang="ja-JP"/>
              <a:t>A3</a:t>
            </a:r>
            <a:r>
              <a:rPr kumimoji="1" lang="ja-JP" altLang="en-US"/>
              <a:t>で印刷し、中心を半分に折り、</a:t>
            </a:r>
            <a:r>
              <a:rPr kumimoji="1" lang="en-US" altLang="ja-JP"/>
              <a:t>A</a:t>
            </a:r>
            <a:r>
              <a:rPr kumimoji="1" lang="ja-JP" altLang="en-US"/>
              <a:t>４ラミネート作成</a:t>
            </a:r>
          </a:p>
        </p:txBody>
      </p:sp>
      <p:sp>
        <p:nvSpPr>
          <p:cNvPr id="4" name="スライド番号プレースホルダー 3">
            <a:extLst>
              <a:ext uri="{FF2B5EF4-FFF2-40B4-BE49-F238E27FC236}">
                <a16:creationId xmlns:a16="http://schemas.microsoft.com/office/drawing/2014/main" id="{F5D6EB30-96F9-005B-C4FB-9A7FDA21BB07}"/>
              </a:ext>
            </a:extLst>
          </p:cNvPr>
          <p:cNvSpPr>
            <a:spLocks noGrp="1"/>
          </p:cNvSpPr>
          <p:nvPr>
            <p:ph type="sldNum" sz="quarter" idx="5"/>
          </p:nvPr>
        </p:nvSpPr>
        <p:spPr/>
        <p:txBody>
          <a:bodyPr/>
          <a:lstStyle/>
          <a:p>
            <a:fld id="{3B23DD25-B0A1-4FFF-884C-E4F75D94EA09}" type="slidenum">
              <a:rPr kumimoji="1" lang="ja-JP" altLang="en-US" smtClean="0"/>
              <a:t>11</a:t>
            </a:fld>
            <a:endParaRPr kumimoji="1" lang="ja-JP" altLang="en-US"/>
          </a:p>
        </p:txBody>
      </p:sp>
    </p:spTree>
    <p:extLst>
      <p:ext uri="{BB962C8B-B14F-4D97-AF65-F5344CB8AC3E}">
        <p14:creationId xmlns:p14="http://schemas.microsoft.com/office/powerpoint/2010/main" val="3568001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救急法の研修には、ぜひアクションカードを活用して、適切な対応ができるようシミュレーション訓練を実施しましょう。</a:t>
            </a:r>
            <a:endParaRPr kumimoji="1" lang="en-US" altLang="ja-JP"/>
          </a:p>
          <a:p>
            <a:r>
              <a:rPr kumimoji="1" lang="ja-JP" altLang="en-US"/>
              <a:t>研修やシミュレーション訓練は、１度行えば身に付くというものではありません。</a:t>
            </a:r>
            <a:endParaRPr kumimoji="1" lang="en-US" altLang="ja-JP"/>
          </a:p>
          <a:p>
            <a:r>
              <a:rPr kumimoji="1" lang="ja-JP" altLang="en-US"/>
              <a:t>実際の場面で、誰でも、落ち着いて、適切な行動がとれるよう、異なる場面を想定して、定期的に行うことが必要です。</a:t>
            </a:r>
            <a:endParaRPr kumimoji="1" lang="en-US" altLang="ja-JP"/>
          </a:p>
          <a:p>
            <a:r>
              <a:rPr kumimoji="1" lang="ja-JP" altLang="en-US"/>
              <a:t>職員全体のチームワークを高め、緊急時に児童生徒と職員の命と人生を守る行動につなげていきましょう。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F98A3-4F90-47C7-A5E0-F1BCAB804736}"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33618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432E7-7EBF-1146-8866-83FC152621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3922C1-104D-B7EB-6C07-4FB8151CC7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54EA29-D080-7280-04BA-38B12AB99039}"/>
              </a:ext>
            </a:extLst>
          </p:cNvPr>
          <p:cNvSpPr>
            <a:spLocks noGrp="1"/>
          </p:cNvSpPr>
          <p:nvPr>
            <p:ph type="body" idx="1"/>
          </p:nvPr>
        </p:nvSpPr>
        <p:spPr/>
        <p:txBody>
          <a:bodyPr/>
          <a:lstStyle/>
          <a:p>
            <a:r>
              <a:rPr kumimoji="1" lang="en-US" altLang="ja-JP"/>
              <a:t>【</a:t>
            </a:r>
            <a:r>
              <a:rPr kumimoji="1" lang="ja-JP" altLang="en-US"/>
              <a:t>発見者の行動</a:t>
            </a:r>
            <a:r>
              <a:rPr kumimoji="1" lang="en-US" altLang="ja-JP"/>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119</a:t>
            </a:r>
            <a:r>
              <a:rPr kumimoji="1" lang="ja-JP" altLang="en-US"/>
              <a:t>が必要な目安は、意識障害・けいれん・しびれ</a:t>
            </a:r>
            <a:r>
              <a:rPr kumimoji="1" lang="en-US" altLang="ja-JP"/>
              <a:t>(</a:t>
            </a:r>
            <a:r>
              <a:rPr kumimoji="1" lang="ja-JP" altLang="en-US"/>
              <a:t>少しでもはっきりしない所がある、顔がしびれる、力が抜ける</a:t>
            </a:r>
            <a:r>
              <a:rPr kumimoji="1" lang="en-US" altLang="ja-JP"/>
              <a:t>)</a:t>
            </a:r>
            <a:r>
              <a:rPr kumimoji="1" lang="ja-JP" altLang="en-US"/>
              <a:t>、呼吸・窒息</a:t>
            </a:r>
            <a:r>
              <a:rPr kumimoji="1" lang="en-US" altLang="ja-JP"/>
              <a:t>(</a:t>
            </a:r>
            <a:r>
              <a:rPr kumimoji="1" lang="ja-JP" altLang="en-US"/>
              <a:t>息苦しい、顔や唇の色が悪い、食事等がのどに詰まったら</a:t>
            </a:r>
            <a:r>
              <a:rPr kumimoji="1" lang="en-US" altLang="ja-JP"/>
              <a:t>119+</a:t>
            </a:r>
            <a:r>
              <a:rPr kumimoji="1" lang="ja-JP" altLang="en-US"/>
              <a:t>背中を叩く</a:t>
            </a:r>
            <a:r>
              <a:rPr kumimoji="1" lang="en-US" altLang="ja-JP"/>
              <a:t>)</a:t>
            </a:r>
            <a:r>
              <a:rPr kumimoji="1" lang="ja-JP" altLang="en-US"/>
              <a:t>、食物などのアレルギー</a:t>
            </a:r>
            <a:r>
              <a:rPr kumimoji="1" lang="en-US" altLang="ja-JP"/>
              <a:t>(</a:t>
            </a:r>
            <a:r>
              <a:rPr kumimoji="1" lang="ja-JP" altLang="en-US"/>
              <a:t>食事中・食後の体調不良は食物アレルギーを疑う、初発や体調による発症、アレルゲンの誤使用・表示の誤記載の事例あり、ハチなど虫刺されでじんましんが広がる場合</a:t>
            </a:r>
            <a:r>
              <a:rPr kumimoji="1" lang="en-US" altLang="ja-JP"/>
              <a:t>)</a:t>
            </a:r>
            <a:r>
              <a:rPr kumimoji="1" lang="ja-JP" altLang="en-US"/>
              <a:t>、出血が多い</a:t>
            </a:r>
            <a:r>
              <a:rPr kumimoji="1" lang="en-US" altLang="ja-JP"/>
              <a:t>(</a:t>
            </a:r>
            <a:r>
              <a:rPr kumimoji="1" lang="ja-JP" altLang="en-US"/>
              <a:t>けがや転落事故、火傷で範囲が広い又は深い</a:t>
            </a:r>
            <a:r>
              <a:rPr kumimoji="1" lang="en-US" altLang="ja-JP"/>
              <a:t>)</a:t>
            </a:r>
            <a:r>
              <a:rPr kumimoji="1" lang="ja-JP" altLang="en-US"/>
              <a:t>、痛みが強い</a:t>
            </a:r>
            <a:r>
              <a:rPr kumimoji="1" lang="en-US" altLang="ja-JP"/>
              <a:t>(</a:t>
            </a:r>
            <a:r>
              <a:rPr kumimoji="1" lang="ja-JP" altLang="en-US"/>
              <a:t>骨折・心疾患・脳血管障害疑いなど、はっきりしないよく分からない場合も、大事をとって</a:t>
            </a:r>
            <a:r>
              <a:rPr kumimoji="1" lang="en-US" altLang="ja-JP"/>
              <a:t>119</a:t>
            </a:r>
            <a:r>
              <a:rPr kumimoji="1" lang="ja-JP" altLang="en-US"/>
              <a:t>要請する</a:t>
            </a:r>
            <a:r>
              <a:rPr kumimoji="1" lang="en-US" altLang="ja-JP"/>
              <a:t>)</a:t>
            </a:r>
          </a:p>
          <a:p>
            <a:endParaRPr kumimoji="1" lang="en-US" altLang="ja-JP"/>
          </a:p>
          <a:p>
            <a:r>
              <a:rPr kumimoji="1" lang="ja-JP" altLang="en-US"/>
              <a:t>その後、</a:t>
            </a:r>
            <a:endParaRPr kumimoji="1" lang="en-US" altLang="ja-JP"/>
          </a:p>
          <a:p>
            <a:r>
              <a:rPr kumimoji="1" lang="ja-JP" altLang="en-US"/>
              <a:t>①協力者を集める＊校内連絡方法を記載</a:t>
            </a:r>
            <a:endParaRPr kumimoji="1" lang="en-US" altLang="ja-JP"/>
          </a:p>
          <a:p>
            <a:r>
              <a:rPr kumimoji="1" lang="ja-JP" altLang="en-US"/>
              <a:t>②意識・呼吸を確認する→はっきりしなければ心肺蘇生開始</a:t>
            </a:r>
            <a:endParaRPr kumimoji="1" lang="en-US" altLang="ja-JP"/>
          </a:p>
          <a:p>
            <a:r>
              <a:rPr kumimoji="1" lang="ja-JP" altLang="en-US"/>
              <a:t>③記録→時計を見る、発生時刻確認</a:t>
            </a:r>
            <a:endParaRPr kumimoji="1" lang="en-US" altLang="ja-JP"/>
          </a:p>
          <a:p>
            <a:endParaRPr kumimoji="1" lang="en-US" altLang="ja-JP"/>
          </a:p>
          <a:p>
            <a:endParaRPr kumimoji="1" lang="en-US" altLang="ja-JP"/>
          </a:p>
          <a:p>
            <a:r>
              <a:rPr kumimoji="1" lang="ja-JP" altLang="en-US"/>
              <a:t>＊名刺の大きさで印刷し、ネームプレートなどに入れて各自携帯する</a:t>
            </a:r>
          </a:p>
        </p:txBody>
      </p:sp>
      <p:sp>
        <p:nvSpPr>
          <p:cNvPr id="4" name="スライド番号プレースホルダー 3">
            <a:extLst>
              <a:ext uri="{FF2B5EF4-FFF2-40B4-BE49-F238E27FC236}">
                <a16:creationId xmlns:a16="http://schemas.microsoft.com/office/drawing/2014/main" id="{0DFE0F01-F772-E650-BA2C-134B0557F0CA}"/>
              </a:ext>
            </a:extLst>
          </p:cNvPr>
          <p:cNvSpPr>
            <a:spLocks noGrp="1"/>
          </p:cNvSpPr>
          <p:nvPr>
            <p:ph type="sldNum" sz="quarter" idx="5"/>
          </p:nvPr>
        </p:nvSpPr>
        <p:spPr/>
        <p:txBody>
          <a:bodyPr/>
          <a:lstStyle/>
          <a:p>
            <a:fld id="{3B23DD25-B0A1-4FFF-884C-E4F75D94EA09}" type="slidenum">
              <a:rPr kumimoji="1" lang="ja-JP" altLang="en-US" smtClean="0"/>
              <a:t>2</a:t>
            </a:fld>
            <a:endParaRPr kumimoji="1" lang="ja-JP" altLang="en-US"/>
          </a:p>
        </p:txBody>
      </p:sp>
    </p:spTree>
    <p:extLst>
      <p:ext uri="{BB962C8B-B14F-4D97-AF65-F5344CB8AC3E}">
        <p14:creationId xmlns:p14="http://schemas.microsoft.com/office/powerpoint/2010/main" val="70495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0">
              <a:defRPr/>
            </a:pPr>
            <a:r>
              <a:rPr kumimoji="1" lang="en-US" altLang="ja-JP"/>
              <a:t>【</a:t>
            </a:r>
            <a:r>
              <a:rPr kumimoji="1" lang="ja-JP" altLang="en-US"/>
              <a:t>「救急です！」と連絡する</a:t>
            </a:r>
            <a:r>
              <a:rPr kumimoji="1" lang="en-US" altLang="ja-JP"/>
              <a:t>】</a:t>
            </a:r>
          </a:p>
          <a:p>
            <a:pPr defTabSz="914180">
              <a:defRPr/>
            </a:pPr>
            <a:r>
              <a:rPr kumimoji="1" lang="ja-JP" altLang="en-US">
                <a:solidFill>
                  <a:srgbClr val="FF0000"/>
                </a:solidFill>
              </a:rPr>
              <a:t>協力者を集め、かけつけた人にカードを渡し、職員室などへ連絡を依頼します。</a:t>
            </a:r>
            <a:endParaRPr kumimoji="1" lang="en-US" altLang="ja-JP">
              <a:solidFill>
                <a:srgbClr val="FF0000"/>
              </a:solidFill>
            </a:endParaRPr>
          </a:p>
          <a:p>
            <a:pPr defTabSz="914180">
              <a:defRPr/>
            </a:pPr>
            <a:endParaRPr kumimoji="1" lang="en-US" altLang="ja-JP">
              <a:solidFill>
                <a:srgbClr val="FF0000"/>
              </a:solidFill>
            </a:endParaRPr>
          </a:p>
          <a:p>
            <a:pPr defTabSz="914180">
              <a:defRPr/>
            </a:pPr>
            <a:r>
              <a:rPr kumimoji="1" lang="ja-JP" altLang="en-US"/>
              <a:t>持ち物の依頼</a:t>
            </a:r>
            <a:endParaRPr kumimoji="1" lang="en-US" altLang="ja-JP"/>
          </a:p>
          <a:p>
            <a:pPr defTabSz="914180">
              <a:defRPr/>
            </a:pPr>
            <a:r>
              <a:rPr kumimoji="1" lang="ja-JP" altLang="en-US"/>
              <a:t>①スマホ２台</a:t>
            </a:r>
            <a:r>
              <a:rPr kumimoji="1" lang="en-US" altLang="ja-JP"/>
              <a:t>(  1⃣119</a:t>
            </a:r>
            <a:r>
              <a:rPr kumimoji="1" lang="ja-JP" altLang="en-US"/>
              <a:t>用</a:t>
            </a:r>
            <a:r>
              <a:rPr kumimoji="1" lang="en-US" altLang="ja-JP"/>
              <a:t>:</a:t>
            </a:r>
            <a:r>
              <a:rPr kumimoji="1" lang="ja-JP" altLang="en-US"/>
              <a:t>救急隊到着まで通話継続、　</a:t>
            </a:r>
            <a:r>
              <a:rPr kumimoji="1" lang="en-US" altLang="ja-JP"/>
              <a:t>2⃣</a:t>
            </a:r>
            <a:r>
              <a:rPr kumimoji="1" lang="ja-JP" altLang="en-US"/>
              <a:t>保護者・職員室等連絡用</a:t>
            </a:r>
            <a:r>
              <a:rPr kumimoji="1" lang="en-US" altLang="ja-JP"/>
              <a:t>)</a:t>
            </a:r>
          </a:p>
          <a:p>
            <a:pPr defTabSz="914180">
              <a:defRPr/>
            </a:pPr>
            <a:r>
              <a:rPr kumimoji="1" lang="ja-JP" altLang="en-US"/>
              <a:t>②</a:t>
            </a:r>
            <a:r>
              <a:rPr kumimoji="1" lang="en-US" altLang="ja-JP"/>
              <a:t>AED</a:t>
            </a:r>
            <a:r>
              <a:rPr kumimoji="1" lang="ja-JP" altLang="en-US"/>
              <a:t>＊場所を記載する</a:t>
            </a:r>
            <a:endParaRPr kumimoji="1" lang="en-US" altLang="ja-JP"/>
          </a:p>
          <a:p>
            <a:pPr defTabSz="914180">
              <a:defRPr/>
            </a:pPr>
            <a:r>
              <a:rPr kumimoji="1" lang="ja-JP" altLang="en-US"/>
              <a:t>③保健調査票＊場所を記載する</a:t>
            </a:r>
            <a:endParaRPr kumimoji="1" lang="en-US" altLang="ja-JP"/>
          </a:p>
          <a:p>
            <a:pPr defTabSz="914180">
              <a:defRPr/>
            </a:pPr>
            <a:r>
              <a:rPr kumimoji="1" lang="ja-JP" altLang="en-US"/>
              <a:t>④救急用品（担架・タオル・オムツなど）</a:t>
            </a:r>
            <a:endParaRPr kumimoji="1" lang="en-US" altLang="ja-JP"/>
          </a:p>
          <a:p>
            <a:pPr defTabSz="914180">
              <a:defRPr/>
            </a:pPr>
            <a:r>
              <a:rPr kumimoji="1" lang="ja-JP" altLang="en-US"/>
              <a:t>＊場所を記載する</a:t>
            </a:r>
            <a:endParaRPr kumimoji="1" lang="en-US" altLang="ja-JP"/>
          </a:p>
          <a:p>
            <a:pPr defTabSz="914180">
              <a:defRPr/>
            </a:pPr>
            <a:r>
              <a:rPr kumimoji="1" lang="ja-JP" altLang="en-US"/>
              <a:t>＊必要がある場合、薬・ｴﾋﾟﾍﾟﾝなど</a:t>
            </a:r>
            <a:endParaRPr kumimoji="1" lang="en-US" altLang="ja-JP"/>
          </a:p>
          <a:p>
            <a:pPr defTabSz="914180">
              <a:defRPr/>
            </a:pPr>
            <a:r>
              <a:rPr kumimoji="1" lang="ja-JP" altLang="en-US"/>
              <a:t>＊救急時にエピペンや内服薬の服用が必要な児童生徒は全職員で共有しておく</a:t>
            </a:r>
            <a:endParaRPr kumimoji="1" lang="en-US" altLang="ja-JP"/>
          </a:p>
          <a:p>
            <a:pPr defTabSz="914180">
              <a:defRPr/>
            </a:pPr>
            <a:endParaRPr kumimoji="1" lang="en-US" altLang="ja-JP"/>
          </a:p>
          <a:p>
            <a:pPr defTabSz="914180">
              <a:defRPr/>
            </a:pPr>
            <a:r>
              <a:rPr kumimoji="1" lang="ja-JP" altLang="en-US"/>
              <a:t>＊名刺の大きさで印刷し、ネームプレートなどに入れて各自携帯する</a:t>
            </a:r>
          </a:p>
        </p:txBody>
      </p:sp>
      <p:sp>
        <p:nvSpPr>
          <p:cNvPr id="4" name="スライド番号プレースホルダー 3"/>
          <p:cNvSpPr>
            <a:spLocks noGrp="1"/>
          </p:cNvSpPr>
          <p:nvPr>
            <p:ph type="sldNum" sz="quarter" idx="5"/>
          </p:nvPr>
        </p:nvSpPr>
        <p:spPr/>
        <p:txBody>
          <a:bodyPr/>
          <a:lstStyle/>
          <a:p>
            <a:fld id="{3B23DD25-B0A1-4FFF-884C-E4F75D94EA09}" type="slidenum">
              <a:rPr kumimoji="1" lang="ja-JP" altLang="en-US" smtClean="0"/>
              <a:t>3</a:t>
            </a:fld>
            <a:endParaRPr kumimoji="1" lang="ja-JP" altLang="en-US"/>
          </a:p>
        </p:txBody>
      </p:sp>
    </p:spTree>
    <p:extLst>
      <p:ext uri="{BB962C8B-B14F-4D97-AF65-F5344CB8AC3E}">
        <p14:creationId xmlns:p14="http://schemas.microsoft.com/office/powerpoint/2010/main" val="54941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7B762-629C-0062-D93D-3EE47DC37E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62D3FA-D289-69A2-5D65-CB80366BC1B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09FDD33-15A8-5138-A046-BC479B8B6177}"/>
              </a:ext>
            </a:extLst>
          </p:cNvPr>
          <p:cNvSpPr>
            <a:spLocks noGrp="1"/>
          </p:cNvSpPr>
          <p:nvPr>
            <p:ph type="body" idx="1"/>
          </p:nvPr>
        </p:nvSpPr>
        <p:spPr/>
        <p:txBody>
          <a:bodyPr/>
          <a:lstStyle/>
          <a:p>
            <a:r>
              <a:rPr kumimoji="1" lang="en-US" altLang="ja-JP"/>
              <a:t>【119</a:t>
            </a:r>
            <a:r>
              <a:rPr kumimoji="1" lang="ja-JP" altLang="en-US"/>
              <a:t>通報（スマホスピーカー設定）</a:t>
            </a:r>
            <a:r>
              <a:rPr kumimoji="1" lang="en-US" altLang="ja-JP"/>
              <a:t>】</a:t>
            </a:r>
            <a:r>
              <a:rPr kumimoji="1" lang="ja-JP" altLang="en-US"/>
              <a:t>＊学校名・住所を記載する</a:t>
            </a:r>
            <a:endParaRPr kumimoji="1" lang="en-US" altLang="ja-JP"/>
          </a:p>
          <a:p>
            <a:r>
              <a:rPr kumimoji="1" lang="en-US" altLang="ja-JP"/>
              <a:t>119</a:t>
            </a:r>
            <a:r>
              <a:rPr kumimoji="1" lang="ja-JP" altLang="en-US"/>
              <a:t>番の通報についてです。</a:t>
            </a:r>
            <a:endParaRPr kumimoji="1" lang="en-US" altLang="ja-JP"/>
          </a:p>
          <a:p>
            <a:endParaRPr kumimoji="1" lang="en-US" altLang="ja-JP"/>
          </a:p>
          <a:p>
            <a:r>
              <a:rPr kumimoji="1" lang="ja-JP" altLang="en-US"/>
              <a:t>スマホで通報し、場所を移動しながら、傷病者の状態を伝える。会話例を参考にする。</a:t>
            </a:r>
            <a:endParaRPr kumimoji="1" lang="en-US" altLang="ja-JP"/>
          </a:p>
          <a:p>
            <a:r>
              <a:rPr kumimoji="1" lang="ja-JP" altLang="en-US"/>
              <a:t>スピーカー設定で音量を上げると、周りの協力者へも状況を共有することができ、連携や救急処置にも有効。</a:t>
            </a:r>
            <a:endParaRPr kumimoji="1" lang="en-US" altLang="ja-JP"/>
          </a:p>
          <a:p>
            <a:r>
              <a:rPr kumimoji="1" lang="ja-JP" altLang="en-US"/>
              <a:t>通報の電話は切らず、救急隊の到着まで、電話での救護指導</a:t>
            </a:r>
            <a:r>
              <a:rPr kumimoji="1" lang="en-US" altLang="ja-JP"/>
              <a:t>(</a:t>
            </a:r>
            <a:r>
              <a:rPr kumimoji="1" lang="ja-JP" altLang="en-US"/>
              <a:t>口頭指導</a:t>
            </a:r>
            <a:r>
              <a:rPr kumimoji="1" lang="en-US" altLang="ja-JP"/>
              <a:t>)</a:t>
            </a:r>
            <a:r>
              <a:rPr kumimoji="1" lang="ja-JP" altLang="en-US"/>
              <a:t>を依頼する。</a:t>
            </a:r>
            <a:endParaRPr kumimoji="1" lang="en-US" altLang="ja-JP"/>
          </a:p>
          <a:p>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＊名刺の大きさで印刷し、ネームプレートなどに入れて各自携帯する</a:t>
            </a:r>
          </a:p>
        </p:txBody>
      </p:sp>
      <p:sp>
        <p:nvSpPr>
          <p:cNvPr id="4" name="スライド番号プレースホルダー 3">
            <a:extLst>
              <a:ext uri="{FF2B5EF4-FFF2-40B4-BE49-F238E27FC236}">
                <a16:creationId xmlns:a16="http://schemas.microsoft.com/office/drawing/2014/main" id="{D722E38B-31B5-EAF0-8B30-C8C09FA8AF52}"/>
              </a:ext>
            </a:extLst>
          </p:cNvPr>
          <p:cNvSpPr>
            <a:spLocks noGrp="1"/>
          </p:cNvSpPr>
          <p:nvPr>
            <p:ph type="sldNum" sz="quarter" idx="5"/>
          </p:nvPr>
        </p:nvSpPr>
        <p:spPr/>
        <p:txBody>
          <a:bodyPr/>
          <a:lstStyle/>
          <a:p>
            <a:fld id="{3B23DD25-B0A1-4FFF-884C-E4F75D94EA09}" type="slidenum">
              <a:rPr kumimoji="1" lang="ja-JP" altLang="en-US" smtClean="0"/>
              <a:t>4</a:t>
            </a:fld>
            <a:endParaRPr kumimoji="1" lang="ja-JP" altLang="en-US"/>
          </a:p>
        </p:txBody>
      </p:sp>
    </p:spTree>
    <p:extLst>
      <p:ext uri="{BB962C8B-B14F-4D97-AF65-F5344CB8AC3E}">
        <p14:creationId xmlns:p14="http://schemas.microsoft.com/office/powerpoint/2010/main" val="232668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実際の場面で、対応を急ぐあまり各職員がバラバラに行動してしまうと、必要な対応が漏れてしまうことや、リーダーが状況を把握することが難しくなります。</a:t>
            </a:r>
          </a:p>
          <a:p>
            <a:r>
              <a:rPr kumimoji="1" lang="ja-JP" altLang="en-US"/>
              <a:t>リーダーを中心に、情報を集め、学校職員全体のチームワークで対応することが重要です。</a:t>
            </a:r>
            <a:endParaRPr kumimoji="1" lang="en-US" altLang="ja-JP"/>
          </a:p>
          <a:p>
            <a:endParaRPr kumimoji="1" lang="en-US" altLang="ja-JP"/>
          </a:p>
          <a:p>
            <a:r>
              <a:rPr kumimoji="1" lang="en-US" altLang="ja-JP"/>
              <a:t>【</a:t>
            </a:r>
            <a:r>
              <a:rPr kumimoji="1" lang="ja-JP" altLang="en-US"/>
              <a:t>１　管理職・現場リーダー</a:t>
            </a:r>
            <a:r>
              <a:rPr kumimoji="1" lang="en-US" altLang="ja-JP"/>
              <a:t>】</a:t>
            </a:r>
          </a:p>
          <a:p>
            <a:r>
              <a:rPr kumimoji="1" lang="ja-JP" altLang="en-US"/>
              <a:t>協力者を集める</a:t>
            </a:r>
            <a:endParaRPr kumimoji="1" lang="en-US" altLang="ja-JP"/>
          </a:p>
          <a:p>
            <a:r>
              <a:rPr kumimoji="1" lang="ja-JP" altLang="en-US"/>
              <a:t>①自分がリーダーと伝える。全体の協力を図る。</a:t>
            </a:r>
            <a:endParaRPr kumimoji="1" lang="en-US" altLang="ja-JP"/>
          </a:p>
          <a:p>
            <a:r>
              <a:rPr kumimoji="1" lang="ja-JP" altLang="en-US"/>
              <a:t>②救急処置担当を指名する。</a:t>
            </a:r>
            <a:endParaRPr kumimoji="1" lang="en-US" altLang="ja-JP"/>
          </a:p>
          <a:p>
            <a:r>
              <a:rPr kumimoji="1" lang="ja-JP" altLang="en-US"/>
              <a:t>③アクションカードを配布する→配付カード２救急処置３記録は優先して担当を決め、すぐに対応を依頼する。また、人数に応じて兼任を依頼する。「リーダーは</a:t>
            </a:r>
            <a:r>
              <a:rPr kumimoji="1" lang="en-US" altLang="ja-JP"/>
              <a:t>【</a:t>
            </a:r>
            <a:r>
              <a:rPr kumimoji="1" lang="ja-JP" altLang="en-US"/>
              <a:t>４　</a:t>
            </a:r>
            <a:r>
              <a:rPr kumimoji="1" lang="en-US" altLang="ja-JP"/>
              <a:t>119</a:t>
            </a:r>
            <a:r>
              <a:rPr kumimoji="1" lang="ja-JP" altLang="en-US"/>
              <a:t>通報</a:t>
            </a:r>
            <a:r>
              <a:rPr kumimoji="1" lang="en-US" altLang="ja-JP"/>
              <a:t>】</a:t>
            </a:r>
            <a:r>
              <a:rPr kumimoji="1" lang="ja-JP" altLang="en-US"/>
              <a:t>を兼ねる」、「</a:t>
            </a:r>
            <a:r>
              <a:rPr kumimoji="1" lang="en-US" altLang="ja-JP"/>
              <a:t>【</a:t>
            </a:r>
            <a:r>
              <a:rPr kumimoji="1" lang="ja-JP" altLang="en-US"/>
              <a:t>６誘導・管理</a:t>
            </a:r>
            <a:r>
              <a:rPr kumimoji="1" lang="en-US" altLang="ja-JP"/>
              <a:t>】</a:t>
            </a:r>
            <a:r>
              <a:rPr kumimoji="1" lang="ja-JP" altLang="en-US"/>
              <a:t>と</a:t>
            </a:r>
            <a:r>
              <a:rPr kumimoji="1" lang="en-US" altLang="ja-JP"/>
              <a:t>【</a:t>
            </a:r>
            <a:r>
              <a:rPr kumimoji="1" lang="ja-JP" altLang="en-US"/>
              <a:t>７救急車誘導</a:t>
            </a:r>
            <a:r>
              <a:rPr kumimoji="1" lang="en-US" altLang="ja-JP"/>
              <a:t>】</a:t>
            </a:r>
            <a:r>
              <a:rPr kumimoji="1" lang="ja-JP" altLang="en-US"/>
              <a:t>を兼ねる」</a:t>
            </a:r>
            <a:endParaRPr kumimoji="1" lang="en-US" altLang="ja-JP"/>
          </a:p>
          <a:p>
            <a:r>
              <a:rPr kumimoji="1" lang="ja-JP" altLang="en-US"/>
              <a:t>④記録担当は発見者から状況を聞き取り記録しておく。</a:t>
            </a:r>
            <a:endParaRPr kumimoji="1" lang="en-US" altLang="ja-JP"/>
          </a:p>
          <a:p>
            <a:r>
              <a:rPr kumimoji="1" lang="ja-JP" altLang="en-US"/>
              <a:t>⑤リーダーは、協力者全員の動きを把握し、役割や進行の調整を行う。</a:t>
            </a:r>
            <a:r>
              <a:rPr kumimoji="1" lang="en-US" altLang="ja-JP"/>
              <a:t>(</a:t>
            </a:r>
            <a:r>
              <a:rPr kumimoji="1" lang="ja-JP" altLang="en-US"/>
              <a:t>職員室との情報共有、救急処置の増員など）</a:t>
            </a:r>
            <a:endParaRPr kumimoji="1" lang="en-US" altLang="ja-JP"/>
          </a:p>
          <a:p>
            <a:endParaRPr kumimoji="1" lang="en-US" altLang="ja-JP"/>
          </a:p>
          <a:p>
            <a:r>
              <a:rPr kumimoji="1" lang="ja-JP" altLang="en-US"/>
              <a:t>＊</a:t>
            </a:r>
            <a:r>
              <a:rPr kumimoji="1" lang="en-US" altLang="ja-JP"/>
              <a:t>A3</a:t>
            </a:r>
            <a:r>
              <a:rPr kumimoji="1" lang="ja-JP" altLang="en-US"/>
              <a:t>で印刷し、中心を半分に折り、</a:t>
            </a:r>
            <a:r>
              <a:rPr kumimoji="1" lang="en-US" altLang="ja-JP"/>
              <a:t>A</a:t>
            </a:r>
            <a:r>
              <a:rPr kumimoji="1" lang="ja-JP" altLang="en-US"/>
              <a:t>４ラミネート作成</a:t>
            </a:r>
          </a:p>
          <a:p>
            <a:endParaRPr kumimoji="1" lang="ja-JP" altLang="en-US"/>
          </a:p>
        </p:txBody>
      </p:sp>
      <p:sp>
        <p:nvSpPr>
          <p:cNvPr id="4" name="スライド番号プレースホルダー 3"/>
          <p:cNvSpPr>
            <a:spLocks noGrp="1"/>
          </p:cNvSpPr>
          <p:nvPr>
            <p:ph type="sldNum" sz="quarter" idx="5"/>
          </p:nvPr>
        </p:nvSpPr>
        <p:spPr/>
        <p:txBody>
          <a:bodyPr/>
          <a:lstStyle/>
          <a:p>
            <a:fld id="{3B23DD25-B0A1-4FFF-884C-E4F75D94EA09}" type="slidenum">
              <a:rPr kumimoji="1" lang="ja-JP" altLang="en-US" smtClean="0"/>
              <a:t>5</a:t>
            </a:fld>
            <a:endParaRPr kumimoji="1" lang="ja-JP" altLang="en-US"/>
          </a:p>
        </p:txBody>
      </p:sp>
    </p:spTree>
    <p:extLst>
      <p:ext uri="{BB962C8B-B14F-4D97-AF65-F5344CB8AC3E}">
        <p14:creationId xmlns:p14="http://schemas.microsoft.com/office/powerpoint/2010/main" val="191591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２　救急処置</a:t>
            </a:r>
            <a:r>
              <a:rPr kumimoji="1" lang="en-US" altLang="ja-JP"/>
              <a:t>】</a:t>
            </a:r>
          </a:p>
          <a:p>
            <a:r>
              <a:rPr kumimoji="1" lang="ja-JP" altLang="en-US"/>
              <a:t>救急処置についてです。</a:t>
            </a:r>
            <a:endParaRPr kumimoji="1" lang="en-US" altLang="ja-JP"/>
          </a:p>
          <a:p>
            <a:endParaRPr kumimoji="1" lang="en-US" altLang="ja-JP"/>
          </a:p>
          <a:p>
            <a:r>
              <a:rPr kumimoji="1" lang="ja-JP" altLang="en-US"/>
              <a:t>①リーダーと状況を共有して対応する。</a:t>
            </a:r>
            <a:endParaRPr kumimoji="1" lang="en-US" altLang="ja-JP"/>
          </a:p>
          <a:p>
            <a:r>
              <a:rPr kumimoji="1" lang="ja-JP" altLang="en-US"/>
              <a:t>②傷病者を常に観察しながら救急処置を行う。</a:t>
            </a:r>
            <a:endParaRPr kumimoji="1" lang="en-US" altLang="ja-JP"/>
          </a:p>
          <a:p>
            <a:endParaRPr kumimoji="1" lang="en-US" altLang="ja-JP"/>
          </a:p>
          <a:p>
            <a:r>
              <a:rPr kumimoji="1" lang="ja-JP" altLang="en-US"/>
              <a:t>危険な場所や炎天下等は、安全な場所へ移動する。</a:t>
            </a:r>
            <a:endParaRPr kumimoji="1" lang="en-US" altLang="ja-JP"/>
          </a:p>
          <a:p>
            <a:r>
              <a:rPr kumimoji="1" lang="ja-JP" altLang="en-US"/>
              <a:t>＊症状によっては、立位をとらず、寝た状態で担架に乗せて移動する</a:t>
            </a:r>
            <a:endParaRPr kumimoji="1" lang="en-US" altLang="ja-JP"/>
          </a:p>
          <a:p>
            <a:endParaRPr kumimoji="1" lang="en-US" altLang="ja-JP"/>
          </a:p>
          <a:p>
            <a:r>
              <a:rPr kumimoji="1" lang="ja-JP" altLang="en-US"/>
              <a:t>食物アレルギー、窒息、熱中症 の対応は裏面を参考に処置に当たる。</a:t>
            </a:r>
            <a:endParaRPr kumimoji="1" lang="en-US" altLang="ja-JP"/>
          </a:p>
          <a:p>
            <a:endParaRPr kumimoji="1" lang="en-US" altLang="ja-JP"/>
          </a:p>
          <a:p>
            <a:r>
              <a:rPr kumimoji="1" lang="ja-JP" altLang="en-US"/>
              <a:t>心肺蘇生は、</a:t>
            </a:r>
            <a:r>
              <a:rPr kumimoji="1" lang="en-US" altLang="ja-JP"/>
              <a:t>1</a:t>
            </a:r>
            <a:r>
              <a:rPr kumimoji="1" lang="ja-JP" altLang="en-US"/>
              <a:t>・</a:t>
            </a:r>
            <a:r>
              <a:rPr kumimoji="1" lang="en-US" altLang="ja-JP"/>
              <a:t>2</a:t>
            </a:r>
            <a:r>
              <a:rPr kumimoji="1" lang="ja-JP" altLang="en-US"/>
              <a:t>分で交代</a:t>
            </a:r>
            <a:r>
              <a:rPr kumimoji="1" lang="en-US" altLang="ja-JP"/>
              <a:t>(</a:t>
            </a:r>
            <a:r>
              <a:rPr kumimoji="1" lang="ja-JP" altLang="en-US"/>
              <a:t>疲れる前に</a:t>
            </a:r>
            <a:r>
              <a:rPr kumimoji="1" lang="en-US" altLang="ja-JP"/>
              <a:t>)</a:t>
            </a:r>
            <a:r>
              <a:rPr kumimoji="1" lang="ja-JP" altLang="en-US"/>
              <a:t>担当がない職員やリーダーと交代する。</a:t>
            </a:r>
            <a:endParaRPr kumimoji="1" lang="en-US" altLang="ja-JP"/>
          </a:p>
          <a:p>
            <a:r>
              <a:rPr kumimoji="1" lang="ja-JP" altLang="en-US"/>
              <a:t>心臓マッサージは、胸の中央、早く</a:t>
            </a:r>
            <a:r>
              <a:rPr kumimoji="1" lang="en-US" altLang="ja-JP"/>
              <a:t>(100-120</a:t>
            </a:r>
            <a:r>
              <a:rPr kumimoji="1" lang="ja-JP" altLang="en-US"/>
              <a:t>回</a:t>
            </a:r>
            <a:r>
              <a:rPr kumimoji="1" lang="en-US" altLang="ja-JP"/>
              <a:t>/</a:t>
            </a:r>
            <a:r>
              <a:rPr kumimoji="1" lang="ja-JP" altLang="en-US"/>
              <a:t>分</a:t>
            </a:r>
            <a:r>
              <a:rPr kumimoji="1" lang="en-US" altLang="ja-JP"/>
              <a:t>)</a:t>
            </a:r>
            <a:r>
              <a:rPr kumimoji="1" lang="ja-JP" altLang="en-US"/>
              <a:t>、深く</a:t>
            </a:r>
            <a:r>
              <a:rPr kumimoji="1" lang="en-US" altLang="ja-JP"/>
              <a:t>(5</a:t>
            </a:r>
            <a:r>
              <a:rPr kumimoji="1" lang="ja-JP" altLang="en-US"/>
              <a:t>㎝</a:t>
            </a:r>
            <a:r>
              <a:rPr kumimoji="1" lang="en-US" altLang="ja-JP"/>
              <a:t>)</a:t>
            </a:r>
            <a:r>
              <a:rPr kumimoji="1" lang="ja-JP" altLang="en-US"/>
              <a:t>、絶え間なく行う。</a:t>
            </a:r>
            <a:endParaRPr kumimoji="1" lang="en-US" altLang="ja-JP"/>
          </a:p>
          <a:p>
            <a:r>
              <a:rPr kumimoji="1" lang="ja-JP" altLang="en-US"/>
              <a:t>人工呼吸：できる場合は、感染防止にハンカチやポケットマスクなどを使用して行う。</a:t>
            </a:r>
            <a:endParaRPr kumimoji="1" lang="en-US" altLang="ja-JP"/>
          </a:p>
          <a:p>
            <a:r>
              <a:rPr kumimoji="1" lang="ja-JP" altLang="en-US"/>
              <a:t>　　　　　　　　気道確保</a:t>
            </a:r>
            <a:r>
              <a:rPr kumimoji="1" lang="en-US" altLang="ja-JP"/>
              <a:t>(</a:t>
            </a:r>
            <a:r>
              <a:rPr kumimoji="1" lang="ja-JP" altLang="en-US"/>
              <a:t>顎先を挙上</a:t>
            </a:r>
            <a:r>
              <a:rPr kumimoji="1" lang="en-US" altLang="ja-JP"/>
              <a:t>)</a:t>
            </a:r>
            <a:r>
              <a:rPr kumimoji="1" lang="ja-JP" altLang="en-US"/>
              <a:t>→鼻をつまみ口を覆う→</a:t>
            </a:r>
            <a:r>
              <a:rPr kumimoji="1" lang="en-US" altLang="ja-JP"/>
              <a:t>2</a:t>
            </a:r>
            <a:r>
              <a:rPr kumimoji="1" lang="ja-JP" altLang="en-US"/>
              <a:t>秒吹き込み</a:t>
            </a:r>
            <a:endParaRPr kumimoji="1" lang="en-US" altLang="ja-JP"/>
          </a:p>
          <a:p>
            <a:r>
              <a:rPr kumimoji="1" lang="ja-JP" altLang="en-US"/>
              <a:t>心臓マッサージと人工呼吸を組み合わせる場合は、　</a:t>
            </a:r>
            <a:r>
              <a:rPr kumimoji="1" lang="en-US" altLang="ja-JP"/>
              <a:t>2</a:t>
            </a:r>
            <a:r>
              <a:rPr kumimoji="1" lang="ja-JP" altLang="en-US"/>
              <a:t>回人工呼吸に</a:t>
            </a:r>
            <a:r>
              <a:rPr kumimoji="1" lang="en-US" altLang="ja-JP"/>
              <a:t>30</a:t>
            </a:r>
            <a:r>
              <a:rPr kumimoji="1" lang="ja-JP" altLang="en-US"/>
              <a:t>回心臓マッサージを行う。　</a:t>
            </a:r>
            <a:endParaRPr kumimoji="1" lang="en-US" altLang="ja-JP"/>
          </a:p>
          <a:p>
            <a:endParaRPr kumimoji="1" lang="en-US" altLang="ja-JP"/>
          </a:p>
          <a:p>
            <a:r>
              <a:rPr kumimoji="1" lang="en-US" altLang="ja-JP"/>
              <a:t>AED</a:t>
            </a:r>
            <a:r>
              <a:rPr kumimoji="1" lang="ja-JP" altLang="en-US"/>
              <a:t>：音声ガイドの通りに使用し、ショックの回数を記録する。</a:t>
            </a:r>
            <a:endParaRPr kumimoji="1" lang="en-US" altLang="ja-JP"/>
          </a:p>
          <a:p>
            <a:endParaRPr kumimoji="1" lang="en-US" altLang="ja-JP"/>
          </a:p>
          <a:p>
            <a:r>
              <a:rPr kumimoji="1" lang="ja-JP" altLang="en-US"/>
              <a:t>＊</a:t>
            </a:r>
            <a:r>
              <a:rPr kumimoji="1" lang="en-US" altLang="ja-JP"/>
              <a:t>A3</a:t>
            </a:r>
            <a:r>
              <a:rPr kumimoji="1" lang="ja-JP" altLang="en-US"/>
              <a:t>で印刷し、中心を半分に折り、</a:t>
            </a:r>
            <a:r>
              <a:rPr kumimoji="1" lang="en-US" altLang="ja-JP"/>
              <a:t>A</a:t>
            </a:r>
            <a:r>
              <a:rPr kumimoji="1" lang="ja-JP" altLang="en-US"/>
              <a:t>４ラミネート作成</a:t>
            </a:r>
          </a:p>
        </p:txBody>
      </p:sp>
      <p:sp>
        <p:nvSpPr>
          <p:cNvPr id="4" name="スライド番号プレースホルダー 3"/>
          <p:cNvSpPr>
            <a:spLocks noGrp="1"/>
          </p:cNvSpPr>
          <p:nvPr>
            <p:ph type="sldNum" sz="quarter" idx="5"/>
          </p:nvPr>
        </p:nvSpPr>
        <p:spPr/>
        <p:txBody>
          <a:bodyPr/>
          <a:lstStyle/>
          <a:p>
            <a:fld id="{3B23DD25-B0A1-4FFF-884C-E4F75D94EA09}" type="slidenum">
              <a:rPr kumimoji="1" lang="ja-JP" altLang="en-US" smtClean="0"/>
              <a:t>6</a:t>
            </a:fld>
            <a:endParaRPr kumimoji="1" lang="ja-JP" altLang="en-US"/>
          </a:p>
        </p:txBody>
      </p:sp>
    </p:spTree>
    <p:extLst>
      <p:ext uri="{BB962C8B-B14F-4D97-AF65-F5344CB8AC3E}">
        <p14:creationId xmlns:p14="http://schemas.microsoft.com/office/powerpoint/2010/main" val="412080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A760F-1F7E-8626-40EF-41C5EAF806B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FCF93A-ABAD-FA7F-0253-02A36CC225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841F84-19A2-380B-B7A3-D184A7CFEB5B}"/>
              </a:ext>
            </a:extLst>
          </p:cNvPr>
          <p:cNvSpPr>
            <a:spLocks noGrp="1"/>
          </p:cNvSpPr>
          <p:nvPr>
            <p:ph type="body" idx="1"/>
          </p:nvPr>
        </p:nvSpPr>
        <p:spPr/>
        <p:txBody>
          <a:bodyPr/>
          <a:lstStyle/>
          <a:p>
            <a:r>
              <a:rPr kumimoji="1" lang="en-US" altLang="ja-JP"/>
              <a:t>【</a:t>
            </a:r>
            <a:r>
              <a:rPr kumimoji="1" lang="ja-JP" altLang="en-US"/>
              <a:t>３　記録カード</a:t>
            </a:r>
            <a:r>
              <a:rPr kumimoji="1" lang="en-US" altLang="ja-JP"/>
              <a:t>】</a:t>
            </a:r>
          </a:p>
          <a:p>
            <a:r>
              <a:rPr kumimoji="1" lang="ja-JP" altLang="en-US"/>
              <a:t>記録カードの活用についてです。</a:t>
            </a:r>
            <a:endParaRPr kumimoji="1" lang="en-US" altLang="ja-JP"/>
          </a:p>
          <a:p>
            <a:endParaRPr kumimoji="1" lang="en-US" altLang="ja-JP"/>
          </a:p>
          <a:p>
            <a:r>
              <a:rPr kumimoji="1" lang="ja-JP" altLang="en-US"/>
              <a:t>「②救急処置」係と協力して、傷病者を観察し、時系列に記録を行う。</a:t>
            </a:r>
            <a:endParaRPr kumimoji="1" lang="en-US" altLang="ja-JP"/>
          </a:p>
          <a:p>
            <a:r>
              <a:rPr kumimoji="1" lang="ja-JP" altLang="en-US"/>
              <a:t>リーダーと経過を確認し合い、状況を共有する。</a:t>
            </a:r>
            <a:endParaRPr kumimoji="1" lang="en-US" altLang="ja-JP"/>
          </a:p>
          <a:p>
            <a:endParaRPr kumimoji="1" lang="en-US" altLang="ja-JP"/>
          </a:p>
          <a:p>
            <a:r>
              <a:rPr kumimoji="1" lang="ja-JP" altLang="en-US"/>
              <a:t>記録をもとに、医療機関への情報提供、保護者・教育委員会への連絡に使用する。</a:t>
            </a:r>
            <a:endParaRPr kumimoji="1" lang="en-US" altLang="ja-JP"/>
          </a:p>
          <a:p>
            <a:r>
              <a:rPr kumimoji="1" lang="ja-JP" altLang="en-US"/>
              <a:t>救急隊到着時に、記録のカードを渡し情報提供する。学校にも記録が残るよう、カメラ撮影などで保管しておく。</a:t>
            </a:r>
          </a:p>
          <a:p>
            <a:endParaRPr kumimoji="1" lang="en-US" altLang="ja-JP"/>
          </a:p>
          <a:p>
            <a:r>
              <a:rPr kumimoji="1" lang="ja-JP" altLang="en-US"/>
              <a:t>＊</a:t>
            </a:r>
            <a:r>
              <a:rPr kumimoji="1" lang="en-US" altLang="ja-JP"/>
              <a:t>A3</a:t>
            </a:r>
            <a:r>
              <a:rPr kumimoji="1" lang="ja-JP" altLang="en-US"/>
              <a:t>で印刷し、中心を半分に折り、</a:t>
            </a:r>
            <a:r>
              <a:rPr kumimoji="1" lang="en-US" altLang="ja-JP"/>
              <a:t>A</a:t>
            </a:r>
            <a:r>
              <a:rPr kumimoji="1" lang="ja-JP" altLang="en-US"/>
              <a:t>４ラミネート作成</a:t>
            </a:r>
          </a:p>
          <a:p>
            <a:endParaRPr kumimoji="1" lang="ja-JP" altLang="en-US"/>
          </a:p>
        </p:txBody>
      </p:sp>
      <p:sp>
        <p:nvSpPr>
          <p:cNvPr id="4" name="スライド番号プレースホルダー 3">
            <a:extLst>
              <a:ext uri="{FF2B5EF4-FFF2-40B4-BE49-F238E27FC236}">
                <a16:creationId xmlns:a16="http://schemas.microsoft.com/office/drawing/2014/main" id="{4D5A7105-2E6A-857E-8840-C149D9A056EA}"/>
              </a:ext>
            </a:extLst>
          </p:cNvPr>
          <p:cNvSpPr>
            <a:spLocks noGrp="1"/>
          </p:cNvSpPr>
          <p:nvPr>
            <p:ph type="sldNum" sz="quarter" idx="5"/>
          </p:nvPr>
        </p:nvSpPr>
        <p:spPr/>
        <p:txBody>
          <a:bodyPr/>
          <a:lstStyle/>
          <a:p>
            <a:fld id="{3B23DD25-B0A1-4FFF-884C-E4F75D94EA09}" type="slidenum">
              <a:rPr kumimoji="1" lang="ja-JP" altLang="en-US" smtClean="0"/>
              <a:t>7</a:t>
            </a:fld>
            <a:endParaRPr kumimoji="1" lang="ja-JP" altLang="en-US"/>
          </a:p>
        </p:txBody>
      </p:sp>
    </p:spTree>
    <p:extLst>
      <p:ext uri="{BB962C8B-B14F-4D97-AF65-F5344CB8AC3E}">
        <p14:creationId xmlns:p14="http://schemas.microsoft.com/office/powerpoint/2010/main" val="73016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3C42-952F-87EB-BA93-23FA58E6FB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62D3AB-81C2-22A1-7F1C-FC08C273EEF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98F8BA-B0FA-939A-F96B-EB35EE182A1A}"/>
              </a:ext>
            </a:extLst>
          </p:cNvPr>
          <p:cNvSpPr>
            <a:spLocks noGrp="1"/>
          </p:cNvSpPr>
          <p:nvPr>
            <p:ph type="body" idx="1"/>
          </p:nvPr>
        </p:nvSpPr>
        <p:spPr/>
        <p:txBody>
          <a:bodyPr/>
          <a:lstStyle/>
          <a:p>
            <a:r>
              <a:rPr kumimoji="1" lang="en-US" altLang="ja-JP"/>
              <a:t>【</a:t>
            </a:r>
            <a:r>
              <a:rPr kumimoji="1" lang="ja-JP" altLang="en-US"/>
              <a:t>４　</a:t>
            </a:r>
            <a:r>
              <a:rPr kumimoji="1" lang="en-US" altLang="ja-JP"/>
              <a:t>119</a:t>
            </a:r>
            <a:r>
              <a:rPr kumimoji="1" lang="ja-JP" altLang="en-US"/>
              <a:t>通報</a:t>
            </a:r>
            <a:r>
              <a:rPr kumimoji="1" lang="en-US" altLang="ja-JP"/>
              <a:t>】</a:t>
            </a:r>
          </a:p>
          <a:p>
            <a:r>
              <a:rPr kumimoji="1" lang="en-US" altLang="ja-JP"/>
              <a:t>119</a:t>
            </a:r>
            <a:r>
              <a:rPr kumimoji="1" lang="ja-JP" altLang="en-US"/>
              <a:t>番通報についてです。会話例を参考にします。</a:t>
            </a:r>
            <a:endParaRPr kumimoji="1" lang="en-US" altLang="ja-JP"/>
          </a:p>
          <a:p>
            <a:endParaRPr kumimoji="1" lang="en-US" altLang="ja-JP"/>
          </a:p>
          <a:p>
            <a:r>
              <a:rPr kumimoji="1" lang="ja-JP" altLang="en-US"/>
              <a:t>スマホで通報し、通話を続けながら傷病者の状態を伝える。会話例を参考にする。</a:t>
            </a:r>
            <a:endParaRPr kumimoji="1" lang="en-US" altLang="ja-JP"/>
          </a:p>
          <a:p>
            <a:r>
              <a:rPr kumimoji="1" lang="ja-JP" altLang="en-US"/>
              <a:t>スピーカー設定で音量を上げると、周りの協力者へも状況を共有することができる。</a:t>
            </a:r>
            <a:endParaRPr kumimoji="1" lang="en-US" altLang="ja-JP"/>
          </a:p>
          <a:p>
            <a:r>
              <a:rPr kumimoji="1" lang="ja-JP" altLang="en-US"/>
              <a:t>通報したら救護指導を依頼し、救急隊が到着するまで、通話で指導を受けながら救急処置係と活動する。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状況については、リーダーへ適宜報告する。</a:t>
            </a:r>
            <a:endParaRPr kumimoji="1" lang="en-US" altLang="ja-JP"/>
          </a:p>
          <a:p>
            <a:endParaRPr kumimoji="1" lang="en-US" altLang="ja-JP"/>
          </a:p>
          <a:p>
            <a:r>
              <a:rPr kumimoji="1" lang="ja-JP" altLang="en-US"/>
              <a:t>裏面</a:t>
            </a:r>
            <a:endParaRPr kumimoji="1" lang="en-US" altLang="ja-JP"/>
          </a:p>
          <a:p>
            <a:r>
              <a:rPr kumimoji="1" lang="ja-JP" altLang="en-US"/>
              <a:t>スマホでの映像通報システム「</a:t>
            </a:r>
            <a:r>
              <a:rPr kumimoji="1" lang="en-US" altLang="ja-JP"/>
              <a:t>Live119</a:t>
            </a:r>
            <a:r>
              <a:rPr kumimoji="1" lang="ja-JP" altLang="en-US"/>
              <a:t>」は、スマホからの通報時、現場の映像を管制センターが把握できるシステム。映像を見ながら応急手当の指導を受けることもできる。</a:t>
            </a:r>
          </a:p>
          <a:p>
            <a:r>
              <a:rPr kumimoji="1" lang="ja-JP" altLang="en-US"/>
              <a:t>管制センターへ映像として状況を伝えることで、実態に応じたサポートを受けることができ、根拠に基づいた対応につながる。</a:t>
            </a:r>
          </a:p>
          <a:p>
            <a:endParaRPr kumimoji="1" lang="en-US" altLang="ja-JP"/>
          </a:p>
          <a:p>
            <a:pPr defTabSz="632856">
              <a:defRPr/>
            </a:pPr>
            <a:r>
              <a:rPr kumimoji="1" lang="ja-JP" altLang="en-US"/>
              <a:t>＊</a:t>
            </a:r>
            <a:r>
              <a:rPr kumimoji="1" lang="en-US" altLang="ja-JP"/>
              <a:t>A3</a:t>
            </a:r>
            <a:r>
              <a:rPr kumimoji="1" lang="ja-JP" altLang="en-US"/>
              <a:t>で印刷し、中心を半分に折り、</a:t>
            </a:r>
            <a:r>
              <a:rPr kumimoji="1" lang="en-US" altLang="ja-JP"/>
              <a:t>A</a:t>
            </a:r>
            <a:r>
              <a:rPr kumimoji="1" lang="ja-JP" altLang="en-US"/>
              <a:t>４ラミネート作成</a:t>
            </a:r>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63E0A2B9-89E1-FA23-52F7-8A5FD9768167}"/>
              </a:ext>
            </a:extLst>
          </p:cNvPr>
          <p:cNvSpPr>
            <a:spLocks noGrp="1"/>
          </p:cNvSpPr>
          <p:nvPr>
            <p:ph type="sldNum" sz="quarter" idx="5"/>
          </p:nvPr>
        </p:nvSpPr>
        <p:spPr/>
        <p:txBody>
          <a:bodyPr/>
          <a:lstStyle/>
          <a:p>
            <a:fld id="{3B23DD25-B0A1-4FFF-884C-E4F75D94EA09}" type="slidenum">
              <a:rPr kumimoji="1" lang="ja-JP" altLang="en-US" smtClean="0"/>
              <a:t>8</a:t>
            </a:fld>
            <a:endParaRPr kumimoji="1" lang="ja-JP" altLang="en-US"/>
          </a:p>
        </p:txBody>
      </p:sp>
    </p:spTree>
    <p:extLst>
      <p:ext uri="{BB962C8B-B14F-4D97-AF65-F5344CB8AC3E}">
        <p14:creationId xmlns:p14="http://schemas.microsoft.com/office/powerpoint/2010/main" val="262172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AAA29-586E-237D-1447-D3321EE95C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57DE7F-E674-10F7-00B2-626F0E8F5FA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E76299-7A9C-5CFD-B881-384273EA7FB6}"/>
              </a:ext>
            </a:extLst>
          </p:cNvPr>
          <p:cNvSpPr>
            <a:spLocks noGrp="1"/>
          </p:cNvSpPr>
          <p:nvPr>
            <p:ph type="body" idx="1"/>
          </p:nvPr>
        </p:nvSpPr>
        <p:spPr/>
        <p:txBody>
          <a:bodyPr/>
          <a:lstStyle/>
          <a:p>
            <a:r>
              <a:rPr kumimoji="1" lang="en-US" altLang="ja-JP"/>
              <a:t>【</a:t>
            </a:r>
            <a:r>
              <a:rPr kumimoji="1" lang="ja-JP" altLang="en-US"/>
              <a:t>５　保護者連絡</a:t>
            </a:r>
            <a:r>
              <a:rPr kumimoji="1" lang="en-US" altLang="ja-JP"/>
              <a:t>】</a:t>
            </a:r>
          </a:p>
          <a:p>
            <a:r>
              <a:rPr kumimoji="1" lang="ja-JP" altLang="en-US"/>
              <a:t>保護者への連絡の仕方です。</a:t>
            </a:r>
            <a:endParaRPr kumimoji="1" lang="en-US" altLang="ja-JP"/>
          </a:p>
          <a:p>
            <a:endParaRPr kumimoji="1" lang="en-US" altLang="ja-JP"/>
          </a:p>
          <a:p>
            <a:r>
              <a:rPr kumimoji="1" lang="ja-JP" altLang="en-US"/>
              <a:t>リーダーと救急処置係と状況を確認し、現時点で分かっていることを正確に伝え、来校</a:t>
            </a:r>
            <a:r>
              <a:rPr kumimoji="1" lang="en-US" altLang="ja-JP"/>
              <a:t>(</a:t>
            </a:r>
            <a:r>
              <a:rPr kumimoji="1" lang="ja-JP" altLang="en-US"/>
              <a:t>状況により搬送先へ</a:t>
            </a:r>
            <a:r>
              <a:rPr kumimoji="1" lang="en-US" altLang="ja-JP"/>
              <a:t>)</a:t>
            </a:r>
            <a:r>
              <a:rPr kumimoji="1" lang="ja-JP" altLang="en-US"/>
              <a:t>を依頼する。</a:t>
            </a:r>
            <a:endParaRPr kumimoji="1" lang="en-US" altLang="ja-JP"/>
          </a:p>
          <a:p>
            <a:r>
              <a:rPr kumimoji="1" lang="ja-JP" altLang="en-US"/>
              <a:t>結果はリーダーへ報告後、保護者などからの問い合わせに備え、職員室にも共有する。</a:t>
            </a:r>
          </a:p>
          <a:p>
            <a:endParaRPr kumimoji="1" lang="en-US" altLang="ja-JP"/>
          </a:p>
          <a:p>
            <a:r>
              <a:rPr kumimoji="1" lang="ja-JP" altLang="en-US"/>
              <a:t>＊</a:t>
            </a:r>
            <a:r>
              <a:rPr kumimoji="1" lang="en-US" altLang="ja-JP"/>
              <a:t>A3</a:t>
            </a:r>
            <a:r>
              <a:rPr kumimoji="1" lang="ja-JP" altLang="en-US"/>
              <a:t>で印刷し、中心を半分に折り、</a:t>
            </a:r>
            <a:r>
              <a:rPr kumimoji="1" lang="en-US" altLang="ja-JP"/>
              <a:t>A</a:t>
            </a:r>
            <a:r>
              <a:rPr kumimoji="1" lang="ja-JP" altLang="en-US"/>
              <a:t>４ラミネート作成</a:t>
            </a:r>
          </a:p>
        </p:txBody>
      </p:sp>
      <p:sp>
        <p:nvSpPr>
          <p:cNvPr id="4" name="スライド番号プレースホルダー 3">
            <a:extLst>
              <a:ext uri="{FF2B5EF4-FFF2-40B4-BE49-F238E27FC236}">
                <a16:creationId xmlns:a16="http://schemas.microsoft.com/office/drawing/2014/main" id="{00A1FF93-DF99-B6A0-0E28-246D6BA2BA58}"/>
              </a:ext>
            </a:extLst>
          </p:cNvPr>
          <p:cNvSpPr>
            <a:spLocks noGrp="1"/>
          </p:cNvSpPr>
          <p:nvPr>
            <p:ph type="sldNum" sz="quarter" idx="5"/>
          </p:nvPr>
        </p:nvSpPr>
        <p:spPr/>
        <p:txBody>
          <a:bodyPr/>
          <a:lstStyle/>
          <a:p>
            <a:fld id="{3B23DD25-B0A1-4FFF-884C-E4F75D94EA09}" type="slidenum">
              <a:rPr kumimoji="1" lang="ja-JP" altLang="en-US" smtClean="0"/>
              <a:t>9</a:t>
            </a:fld>
            <a:endParaRPr kumimoji="1" lang="ja-JP" altLang="en-US"/>
          </a:p>
        </p:txBody>
      </p:sp>
    </p:spTree>
    <p:extLst>
      <p:ext uri="{BB962C8B-B14F-4D97-AF65-F5344CB8AC3E}">
        <p14:creationId xmlns:p14="http://schemas.microsoft.com/office/powerpoint/2010/main" val="282378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7ECEAC-6769-B0B5-23AB-788ACAADE40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F53611C-0030-216E-5B94-88FF2A44A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BE4AD3E-1AEE-BA74-08A1-6EFC36354B6C}"/>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BD9A4A88-59D4-7897-8CBC-01425CD281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5A1034-3706-26D1-F8C8-10BE3A7CFF86}"/>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123353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7402E5-5B44-900A-C712-8839C26A458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FA086C-68FC-1A55-3707-F4182318F6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AD4923-60CD-604D-C4E3-EFAA67CC3B63}"/>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032C47CA-FCBE-AFE1-87D2-E2066C5459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2C81F4-B223-3D80-A657-61315D9B2BBC}"/>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264157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D4E32E2-9BF7-B3B1-0F03-AECCA364314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AEC8E17-1DC2-7883-ED59-27326F5A3A7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8BB2DE-414A-49E2-F516-CAE3E2146E63}"/>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C7128992-2113-9500-AB5C-8037AA0AD4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9C33E3-D6FA-5980-8F8F-05D0847EFF48}"/>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331287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D54943-F43E-C8CB-A699-8A10EFE234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818FE9-FB52-F831-E8F1-F9E69BE2964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BBA8C6-D81F-42A5-B6AE-E8EAE1C45A21}"/>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038F4B91-19E4-ABC1-4BA9-DD75DF13F7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530831-CF16-9275-AE61-1D51346256AE}"/>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77594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5DEB2-DBBD-579A-CCD3-4002D5B3E5F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69C4D7-D4B8-D410-1DE5-8DDF52BB82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399981A-1706-7F24-4719-BCE5D6D94083}"/>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9AB45B17-D879-C96D-B31E-E5FFA6B374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01B6F6-CC56-ED8E-78B3-387DC5D3246D}"/>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237887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4F6649-15F7-039D-AB4D-DE5708B1D5F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68F0D2-E3F3-E121-D067-712D8C492F6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9556D00-2420-C60C-6A6D-948C6FAF8F4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3DD483-4D17-EF44-58D4-14100A8764B5}"/>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2598B9B9-E9CE-C82D-B886-BD5EE6F131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4F7C06-94FD-63DD-F635-55BECB1C8595}"/>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41132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686D9-50D0-91AF-D637-B6142E49E7D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D13958-D707-A28A-CDC8-EDEB31DE0F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6E4F3CF-8DB6-5563-C249-71443E4B7E8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5BA9ED8-4693-F886-988F-6A4AF968C3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19E3A19-AB92-9916-20C3-4D6C8591264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2D56DD5-D506-0CC9-77A8-CDB430C0C8E9}"/>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8" name="フッター プレースホルダー 7">
            <a:extLst>
              <a:ext uri="{FF2B5EF4-FFF2-40B4-BE49-F238E27FC236}">
                <a16:creationId xmlns:a16="http://schemas.microsoft.com/office/drawing/2014/main" id="{56F7AF39-76A0-1035-7AF2-7C27BEED6B2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2679B4-0107-5840-9100-4EFCD5ADFE04}"/>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133452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99536-7B70-6072-729F-DDB2125367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C19876-4FD9-B590-84CB-CB6F0E2DFBA6}"/>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4" name="フッター プレースホルダー 3">
            <a:extLst>
              <a:ext uri="{FF2B5EF4-FFF2-40B4-BE49-F238E27FC236}">
                <a16:creationId xmlns:a16="http://schemas.microsoft.com/office/drawing/2014/main" id="{53A572B8-A6ED-731C-94FE-DAC403EC56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3B0287-D645-A406-AFB7-2BF16878A7B6}"/>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410878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8CC29F-A093-351F-B015-30FEA25CB796}"/>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3" name="フッター プレースホルダー 2">
            <a:extLst>
              <a:ext uri="{FF2B5EF4-FFF2-40B4-BE49-F238E27FC236}">
                <a16:creationId xmlns:a16="http://schemas.microsoft.com/office/drawing/2014/main" id="{F804632C-7ADF-FAB2-E4B0-0560B32EED5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713E10-EAE3-59C3-6DD8-FEB211AC19E4}"/>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333057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3E26B-4275-9D9D-0E7E-AEB32D2DA31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9FADE5-EA7F-D246-6165-5F8D553FF7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7F3E45-B2F7-7650-F307-9E3FD9A91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A33680-B904-4562-AEBA-551963A1F0DB}"/>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4F8485BC-E7A4-D48A-FE91-5A779EB17E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2B47B3-57E2-B808-9312-CA05C3A639E7}"/>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171736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563CE-9847-0374-AE1D-243B7E4B15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10BC563-683B-61C5-31B1-D598BE8DF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97BA33-1922-AA64-084A-382F2A409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E0FC7DC-9E60-ABC3-AC23-BD656642E26A}"/>
              </a:ext>
            </a:extLst>
          </p:cNvPr>
          <p:cNvSpPr>
            <a:spLocks noGrp="1"/>
          </p:cNvSpPr>
          <p:nvPr>
            <p:ph type="dt" sz="half" idx="10"/>
          </p:nvPr>
        </p:nvSpPr>
        <p:spPr/>
        <p:txBody>
          <a:bodyPr/>
          <a:lstStyle/>
          <a:p>
            <a:fld id="{31D82F29-E8BB-47A2-AFCC-9BAE68A5C76D}"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D1BD52A6-97EB-4B03-94B5-B73E108726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898E7B-6251-0A36-513A-4445103C7C69}"/>
              </a:ext>
            </a:extLst>
          </p:cNvPr>
          <p:cNvSpPr>
            <a:spLocks noGrp="1"/>
          </p:cNvSpPr>
          <p:nvPr>
            <p:ph type="sldNum" sz="quarter" idx="12"/>
          </p:nvPr>
        </p:nvSpPr>
        <p:spPr/>
        <p:txBody>
          <a:body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276963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06F7F66-8AC8-3B69-3D76-D85555730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C2A824-7249-4E39-BC94-AD1CD9234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FD2F4D-6E06-7BB3-BF68-D701FB483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D82F29-E8BB-47A2-AFCC-9BAE68A5C76D}"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248D354F-867B-1228-5589-1C9670A0EB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60287EA-3AC7-8C7D-9557-A994C3B0F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B3FF11-0C8A-444F-9C96-F3207A27F8A6}" type="slidenum">
              <a:rPr kumimoji="1" lang="ja-JP" altLang="en-US" smtClean="0"/>
              <a:t>‹#›</a:t>
            </a:fld>
            <a:endParaRPr kumimoji="1" lang="ja-JP" altLang="en-US"/>
          </a:p>
        </p:txBody>
      </p:sp>
    </p:spTree>
    <p:extLst>
      <p:ext uri="{BB962C8B-B14F-4D97-AF65-F5344CB8AC3E}">
        <p14:creationId xmlns:p14="http://schemas.microsoft.com/office/powerpoint/2010/main" val="2142770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B39B63-2284-4C94-37A9-DE49B7C915A8}"/>
              </a:ext>
            </a:extLst>
          </p:cNvPr>
          <p:cNvSpPr>
            <a:spLocks noGrp="1"/>
          </p:cNvSpPr>
          <p:nvPr>
            <p:ph type="title"/>
          </p:nvPr>
        </p:nvSpPr>
        <p:spPr>
          <a:xfrm>
            <a:off x="311328" y="129994"/>
            <a:ext cx="10772505" cy="1193710"/>
          </a:xfrm>
        </p:spPr>
        <p:txBody>
          <a:bodyPr>
            <a:normAutofit/>
          </a:bodyPr>
          <a:lstStyle/>
          <a:p>
            <a:r>
              <a:rPr kumimoji="1" lang="ja-JP" altLang="en-US" b="1"/>
              <a:t>職員研修２「アクションカードの活用」</a:t>
            </a:r>
          </a:p>
        </p:txBody>
      </p:sp>
      <p:sp>
        <p:nvSpPr>
          <p:cNvPr id="3" name="コンテンツ プレースホルダー 2">
            <a:extLst>
              <a:ext uri="{FF2B5EF4-FFF2-40B4-BE49-F238E27FC236}">
                <a16:creationId xmlns:a16="http://schemas.microsoft.com/office/drawing/2014/main" id="{855104D9-338E-33E5-6E32-4ADEC51B7927}"/>
              </a:ext>
            </a:extLst>
          </p:cNvPr>
          <p:cNvSpPr>
            <a:spLocks noGrp="1"/>
          </p:cNvSpPr>
          <p:nvPr>
            <p:ph idx="1"/>
          </p:nvPr>
        </p:nvSpPr>
        <p:spPr>
          <a:xfrm>
            <a:off x="333101" y="1201782"/>
            <a:ext cx="11749408" cy="1280161"/>
          </a:xfrm>
          <a:ln>
            <a:solidFill>
              <a:srgbClr val="0070C0"/>
            </a:solidFill>
          </a:ln>
        </p:spPr>
        <p:txBody>
          <a:bodyPr anchor="ctr">
            <a:normAutofit lnSpcReduction="10000"/>
          </a:bodyPr>
          <a:lstStyle/>
          <a:p>
            <a:pPr marL="0" indent="0">
              <a:buNone/>
            </a:pPr>
            <a:r>
              <a:rPr kumimoji="1" lang="ja-JP" altLang="en-US" sz="2400"/>
              <a:t>アクションカードは、</a:t>
            </a:r>
            <a:r>
              <a:rPr lang="ja-JP" altLang="en-US" sz="2400"/>
              <a:t>緊急時</a:t>
            </a:r>
            <a:r>
              <a:rPr kumimoji="1" lang="ja-JP" altLang="en-US" sz="2400"/>
              <a:t>の対応を、分担別にまとめたもの</a:t>
            </a:r>
            <a:endParaRPr kumimoji="1" lang="en-US" altLang="ja-JP" sz="2400"/>
          </a:p>
          <a:p>
            <a:pPr marL="0" indent="0">
              <a:buNone/>
            </a:pPr>
            <a:r>
              <a:rPr lang="ja-JP" altLang="en-US" sz="2400"/>
              <a:t>　　　　　　　　　　</a:t>
            </a:r>
            <a:r>
              <a:rPr kumimoji="1" lang="ja-JP" altLang="en-US" sz="2400"/>
              <a:t>誰でも 、落ち着いて、適切な対応につながる</a:t>
            </a:r>
            <a:endParaRPr kumimoji="1" lang="ja-JP" altLang="en-US" sz="2000"/>
          </a:p>
          <a:p>
            <a:pPr marL="0" indent="0">
              <a:buNone/>
            </a:pPr>
            <a:r>
              <a:rPr lang="ja-JP" altLang="en-US" sz="2000"/>
              <a:t>　　　　　　　　　　　　</a:t>
            </a:r>
            <a:r>
              <a:rPr lang="ja-JP" altLang="en-US" sz="2100"/>
              <a:t>＊管理職や養護教諭 等の不在時や、対応漏れ防止のリスク管理に有効</a:t>
            </a:r>
            <a:endParaRPr kumimoji="1" lang="ja-JP" altLang="en-US" sz="2400"/>
          </a:p>
        </p:txBody>
      </p:sp>
      <p:sp>
        <p:nvSpPr>
          <p:cNvPr id="4" name="コンテンツ プレースホルダー 2">
            <a:extLst>
              <a:ext uri="{FF2B5EF4-FFF2-40B4-BE49-F238E27FC236}">
                <a16:creationId xmlns:a16="http://schemas.microsoft.com/office/drawing/2014/main" id="{944BEFD2-8E6F-6E7B-DCBE-3939CE60738D}"/>
              </a:ext>
            </a:extLst>
          </p:cNvPr>
          <p:cNvSpPr txBox="1">
            <a:spLocks/>
          </p:cNvSpPr>
          <p:nvPr/>
        </p:nvSpPr>
        <p:spPr>
          <a:xfrm>
            <a:off x="311328" y="2709091"/>
            <a:ext cx="11780057" cy="4123509"/>
          </a:xfrm>
          <a:prstGeom prst="rect">
            <a:avLst/>
          </a:prstGeom>
          <a:ln>
            <a:solidFill>
              <a:srgbClr val="0070C0"/>
            </a:solidFill>
          </a:ln>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a:t>準備  </a:t>
            </a:r>
            <a:r>
              <a:rPr lang="ja-JP" altLang="en-US" sz="2600"/>
              <a:t>①</a:t>
            </a:r>
            <a:r>
              <a:rPr lang="en-US" altLang="ja-JP" sz="2600"/>
              <a:t>2~</a:t>
            </a:r>
            <a:r>
              <a:rPr lang="ja-JP" altLang="en-US" sz="2600"/>
              <a:t>４・</a:t>
            </a:r>
            <a:r>
              <a:rPr lang="en-US" altLang="ja-JP" sz="2600"/>
              <a:t>11</a:t>
            </a:r>
            <a:r>
              <a:rPr lang="ja-JP" altLang="en-US" sz="2600"/>
              <a:t>ページの</a:t>
            </a:r>
            <a:r>
              <a:rPr lang="ja-JP" altLang="en-US" sz="2600">
                <a:solidFill>
                  <a:srgbClr val="FF0000"/>
                </a:solidFill>
              </a:rPr>
              <a:t>赤字記載欄</a:t>
            </a:r>
            <a:r>
              <a:rPr lang="ja-JP" altLang="en-US" sz="2600"/>
              <a:t>を入力し、アクションカードを自校化する</a:t>
            </a:r>
            <a:endParaRPr lang="en-US" altLang="ja-JP" sz="2600"/>
          </a:p>
          <a:p>
            <a:pPr marL="0" indent="0">
              <a:buFont typeface="Arial" panose="020B0604020202020204" pitchFamily="34" charset="0"/>
              <a:buNone/>
            </a:pPr>
            <a:r>
              <a:rPr lang="ja-JP" altLang="en-US"/>
              <a:t>　　    </a:t>
            </a:r>
            <a:r>
              <a:rPr lang="en-US" altLang="ja-JP" sz="1900"/>
              <a:t>(2p</a:t>
            </a:r>
            <a:r>
              <a:rPr lang="ja-JP" altLang="en-US" sz="1900">
                <a:solidFill>
                  <a:srgbClr val="FF0000"/>
                </a:solidFill>
              </a:rPr>
              <a:t>協力者の集め方</a:t>
            </a:r>
            <a:r>
              <a:rPr lang="ja-JP" altLang="en-US" sz="1500"/>
              <a:t>、</a:t>
            </a:r>
            <a:r>
              <a:rPr lang="en-US" altLang="ja-JP" sz="1900"/>
              <a:t>3p</a:t>
            </a:r>
            <a:r>
              <a:rPr lang="en-US" altLang="ja-JP" sz="1900">
                <a:solidFill>
                  <a:srgbClr val="FF0000"/>
                </a:solidFill>
              </a:rPr>
              <a:t>AED</a:t>
            </a:r>
            <a:r>
              <a:rPr lang="ja-JP" altLang="en-US" sz="1300">
                <a:solidFill>
                  <a:srgbClr val="FF0000"/>
                </a:solidFill>
              </a:rPr>
              <a:t>・</a:t>
            </a:r>
            <a:r>
              <a:rPr lang="ja-JP" altLang="en-US" sz="1900">
                <a:solidFill>
                  <a:srgbClr val="FF0000"/>
                </a:solidFill>
              </a:rPr>
              <a:t>保健調査票等の場所</a:t>
            </a:r>
            <a:r>
              <a:rPr lang="ja-JP" altLang="en-US" sz="1500"/>
              <a:t>、</a:t>
            </a:r>
            <a:r>
              <a:rPr lang="en-US" altLang="ja-JP" sz="1900"/>
              <a:t>4p</a:t>
            </a:r>
            <a:r>
              <a:rPr lang="ja-JP" altLang="en-US" sz="1900">
                <a:solidFill>
                  <a:srgbClr val="FF0000"/>
                </a:solidFill>
              </a:rPr>
              <a:t>学校名</a:t>
            </a:r>
            <a:r>
              <a:rPr lang="ja-JP" altLang="en-US" sz="1500">
                <a:solidFill>
                  <a:srgbClr val="FF0000"/>
                </a:solidFill>
              </a:rPr>
              <a:t>・</a:t>
            </a:r>
            <a:r>
              <a:rPr lang="ja-JP" altLang="en-US" sz="1900">
                <a:solidFill>
                  <a:srgbClr val="FF0000"/>
                </a:solidFill>
              </a:rPr>
              <a:t>住所</a:t>
            </a:r>
            <a:r>
              <a:rPr lang="ja-JP" altLang="en-US" sz="1500"/>
              <a:t>、</a:t>
            </a:r>
            <a:r>
              <a:rPr lang="en-US" altLang="ja-JP" sz="1900"/>
              <a:t>11p</a:t>
            </a:r>
            <a:r>
              <a:rPr lang="ja-JP" altLang="en-US" sz="1900">
                <a:solidFill>
                  <a:srgbClr val="FF0000"/>
                </a:solidFill>
              </a:rPr>
              <a:t>救急車停車場所</a:t>
            </a:r>
            <a:r>
              <a:rPr lang="en-US" altLang="ja-JP" sz="1900"/>
              <a:t>)</a:t>
            </a:r>
          </a:p>
          <a:p>
            <a:pPr marL="0" indent="0">
              <a:buFont typeface="Arial" panose="020B0604020202020204" pitchFamily="34" charset="0"/>
              <a:buNone/>
            </a:pPr>
            <a:r>
              <a:rPr lang="ja-JP" altLang="en-US" sz="1300"/>
              <a:t>　　　　　　</a:t>
            </a:r>
            <a:r>
              <a:rPr lang="ja-JP" altLang="en-US" sz="1700"/>
              <a:t>＊他にも実態に応じて、適宜変更してご活用ください</a:t>
            </a:r>
            <a:endParaRPr lang="ja-JP" altLang="en-US" sz="1200"/>
          </a:p>
          <a:p>
            <a:pPr marL="0" indent="0">
              <a:buNone/>
            </a:pPr>
            <a:r>
              <a:rPr lang="ja-JP" altLang="en-US"/>
              <a:t>　</a:t>
            </a:r>
            <a:r>
              <a:rPr lang="ja-JP" altLang="en-US" sz="2600"/>
              <a:t>②</a:t>
            </a:r>
            <a:r>
              <a:rPr lang="en-US" altLang="ja-JP" sz="2600"/>
              <a:t>2~4</a:t>
            </a:r>
            <a:r>
              <a:rPr lang="ja-JP" altLang="en-US" sz="2600"/>
              <a:t>ページは、名刺の大きさで印刷し、ネームプレートなどに入れて全職員が　　</a:t>
            </a:r>
            <a:endParaRPr lang="en-US" altLang="ja-JP" sz="2600"/>
          </a:p>
          <a:p>
            <a:pPr marL="0" indent="0">
              <a:buNone/>
            </a:pPr>
            <a:r>
              <a:rPr lang="ja-JP" altLang="en-US" sz="2600"/>
              <a:t>　　携帯する </a:t>
            </a:r>
            <a:r>
              <a:rPr lang="en-US" altLang="ja-JP" sz="2000"/>
              <a:t>(2p</a:t>
            </a:r>
            <a:r>
              <a:rPr lang="ja-JP" altLang="en-US" sz="1800"/>
              <a:t>発見者の行動、</a:t>
            </a:r>
            <a:r>
              <a:rPr lang="en-US" altLang="ja-JP" sz="1800"/>
              <a:t>3p</a:t>
            </a:r>
            <a:r>
              <a:rPr lang="ja-JP" altLang="en-US" sz="1800"/>
              <a:t>「救急です！」と連絡する、</a:t>
            </a:r>
            <a:r>
              <a:rPr lang="en-US" altLang="ja-JP" sz="1800"/>
              <a:t>4p</a:t>
            </a:r>
            <a:r>
              <a:rPr lang="ja-JP" altLang="en-US" sz="1800"/>
              <a:t>「</a:t>
            </a:r>
            <a:r>
              <a:rPr lang="en-US" altLang="ja-JP" sz="1800"/>
              <a:t>119</a:t>
            </a:r>
            <a:r>
              <a:rPr lang="ja-JP" altLang="en-US" sz="1800"/>
              <a:t>通報」</a:t>
            </a:r>
            <a:r>
              <a:rPr lang="en-US" altLang="ja-JP" sz="1800"/>
              <a:t>)</a:t>
            </a:r>
          </a:p>
          <a:p>
            <a:pPr marL="0" indent="0">
              <a:buNone/>
            </a:pPr>
            <a:r>
              <a:rPr lang="ja-JP" altLang="en-US" sz="2400"/>
              <a:t>　</a:t>
            </a:r>
            <a:r>
              <a:rPr lang="ja-JP" altLang="en-US" sz="2600"/>
              <a:t>③</a:t>
            </a:r>
            <a:r>
              <a:rPr lang="en-US" altLang="ja-JP" sz="2600"/>
              <a:t>5</a:t>
            </a:r>
            <a:r>
              <a:rPr lang="ja-JP" altLang="en-US" sz="2600"/>
              <a:t>ページ以降は、</a:t>
            </a:r>
            <a:r>
              <a:rPr lang="en-US" altLang="ja-JP" sz="2600"/>
              <a:t>A3</a:t>
            </a:r>
            <a:r>
              <a:rPr lang="ja-JP" altLang="en-US" sz="2600"/>
              <a:t>で印刷し、中心を半分に折り、</a:t>
            </a:r>
            <a:r>
              <a:rPr lang="en-US" altLang="ja-JP" sz="2600"/>
              <a:t>A4</a:t>
            </a:r>
            <a:r>
              <a:rPr lang="ja-JP" altLang="en-US" sz="2600"/>
              <a:t>両面でラミネートする</a:t>
            </a:r>
            <a:endParaRPr lang="en-US" altLang="ja-JP" sz="2600"/>
          </a:p>
          <a:p>
            <a:pPr marL="0" indent="0">
              <a:buNone/>
            </a:pPr>
            <a:r>
              <a:rPr lang="ja-JP" altLang="en-US" sz="2600"/>
              <a:t>　④記録用に、右上にネームペンをセロテープ等で張り付ける</a:t>
            </a:r>
            <a:endParaRPr lang="en-US" altLang="ja-JP" sz="2600"/>
          </a:p>
          <a:p>
            <a:pPr marL="0" indent="0">
              <a:buNone/>
            </a:pPr>
            <a:r>
              <a:rPr lang="ja-JP" altLang="en-US" sz="2600"/>
              <a:t>　⑤誰でも使いやすい場所に設置する</a:t>
            </a:r>
            <a:r>
              <a:rPr lang="en-US" altLang="ja-JP" sz="1900"/>
              <a:t>(</a:t>
            </a:r>
            <a:r>
              <a:rPr lang="ja-JP" altLang="en-US" sz="1900"/>
              <a:t>職員室入り口など</a:t>
            </a:r>
            <a:r>
              <a:rPr lang="en-US" altLang="ja-JP" sz="1900"/>
              <a:t>)</a:t>
            </a:r>
          </a:p>
          <a:p>
            <a:pPr marL="0" indent="0">
              <a:buNone/>
            </a:pPr>
            <a:r>
              <a:rPr lang="ja-JP" altLang="en-US" sz="2400"/>
              <a:t>　＊定期的に救急法研修</a:t>
            </a:r>
            <a:r>
              <a:rPr lang="en-US" altLang="ja-JP" sz="2400"/>
              <a:t>+</a:t>
            </a:r>
            <a:r>
              <a:rPr lang="ja-JP" altLang="en-US" sz="2400"/>
              <a:t>シミュレーション研修で、緊急時に誰でも対応できるよう備える</a:t>
            </a:r>
            <a:endParaRPr lang="ja-JP" altLang="en-US"/>
          </a:p>
        </p:txBody>
      </p:sp>
      <p:pic>
        <p:nvPicPr>
          <p:cNvPr id="5" name="図 4">
            <a:extLst>
              <a:ext uri="{FF2B5EF4-FFF2-40B4-BE49-F238E27FC236}">
                <a16:creationId xmlns:a16="http://schemas.microsoft.com/office/drawing/2014/main" id="{F2DD0F72-2FDD-75B4-A9E1-BE18212A12C6}"/>
              </a:ext>
            </a:extLst>
          </p:cNvPr>
          <p:cNvPicPr>
            <a:picLocks noChangeAspect="1"/>
          </p:cNvPicPr>
          <p:nvPr/>
        </p:nvPicPr>
        <p:blipFill>
          <a:blip r:embed="rId3"/>
          <a:stretch>
            <a:fillRect/>
          </a:stretch>
        </p:blipFill>
        <p:spPr>
          <a:xfrm>
            <a:off x="9987021" y="84044"/>
            <a:ext cx="1114541" cy="1288236"/>
          </a:xfrm>
          <a:prstGeom prst="rect">
            <a:avLst/>
          </a:prstGeom>
        </p:spPr>
      </p:pic>
      <p:pic>
        <p:nvPicPr>
          <p:cNvPr id="6" name="図 5">
            <a:extLst>
              <a:ext uri="{FF2B5EF4-FFF2-40B4-BE49-F238E27FC236}">
                <a16:creationId xmlns:a16="http://schemas.microsoft.com/office/drawing/2014/main" id="{97AB5A3C-DCB3-B049-ACC4-E169E6B45EC5}"/>
              </a:ext>
            </a:extLst>
          </p:cNvPr>
          <p:cNvPicPr>
            <a:picLocks noChangeAspect="1"/>
          </p:cNvPicPr>
          <p:nvPr/>
        </p:nvPicPr>
        <p:blipFill>
          <a:blip r:embed="rId4"/>
          <a:stretch>
            <a:fillRect/>
          </a:stretch>
        </p:blipFill>
        <p:spPr>
          <a:xfrm>
            <a:off x="10943579" y="156269"/>
            <a:ext cx="1103472" cy="1146147"/>
          </a:xfrm>
          <a:prstGeom prst="rect">
            <a:avLst/>
          </a:prstGeom>
        </p:spPr>
      </p:pic>
      <p:pic>
        <p:nvPicPr>
          <p:cNvPr id="27" name="図 26">
            <a:extLst>
              <a:ext uri="{FF2B5EF4-FFF2-40B4-BE49-F238E27FC236}">
                <a16:creationId xmlns:a16="http://schemas.microsoft.com/office/drawing/2014/main" id="{69ACFCCD-C952-7EDB-B848-018BFEC2D31B}"/>
              </a:ext>
            </a:extLst>
          </p:cNvPr>
          <p:cNvPicPr>
            <a:picLocks noChangeAspect="1"/>
          </p:cNvPicPr>
          <p:nvPr/>
        </p:nvPicPr>
        <p:blipFill>
          <a:blip r:embed="rId5"/>
          <a:srcRect l="36435" t="7126" r="49824" b="84154"/>
          <a:stretch>
            <a:fillRect/>
          </a:stretch>
        </p:blipFill>
        <p:spPr>
          <a:xfrm rot="21011405">
            <a:off x="435935" y="1695893"/>
            <a:ext cx="138223" cy="63795"/>
          </a:xfrm>
          <a:prstGeom prst="rect">
            <a:avLst/>
          </a:prstGeom>
        </p:spPr>
      </p:pic>
      <p:pic>
        <p:nvPicPr>
          <p:cNvPr id="28" name="図 27">
            <a:extLst>
              <a:ext uri="{FF2B5EF4-FFF2-40B4-BE49-F238E27FC236}">
                <a16:creationId xmlns:a16="http://schemas.microsoft.com/office/drawing/2014/main" id="{0128908C-5DE0-80B6-DA63-357EF85A985C}"/>
              </a:ext>
            </a:extLst>
          </p:cNvPr>
          <p:cNvPicPr>
            <a:picLocks noChangeAspect="1"/>
          </p:cNvPicPr>
          <p:nvPr/>
        </p:nvPicPr>
        <p:blipFill>
          <a:blip r:embed="rId6"/>
          <a:stretch>
            <a:fillRect/>
          </a:stretch>
        </p:blipFill>
        <p:spPr>
          <a:xfrm>
            <a:off x="703514" y="1671434"/>
            <a:ext cx="152413" cy="91448"/>
          </a:xfrm>
          <a:prstGeom prst="rect">
            <a:avLst/>
          </a:prstGeom>
        </p:spPr>
      </p:pic>
      <p:pic>
        <p:nvPicPr>
          <p:cNvPr id="9" name="図 8">
            <a:extLst>
              <a:ext uri="{FF2B5EF4-FFF2-40B4-BE49-F238E27FC236}">
                <a16:creationId xmlns:a16="http://schemas.microsoft.com/office/drawing/2014/main" id="{6A9B728F-A51D-5CA4-4C69-4FA96788C7B6}"/>
              </a:ext>
            </a:extLst>
          </p:cNvPr>
          <p:cNvPicPr>
            <a:picLocks noChangeAspect="1"/>
          </p:cNvPicPr>
          <p:nvPr/>
        </p:nvPicPr>
        <p:blipFill>
          <a:blip r:embed="rId7"/>
          <a:stretch>
            <a:fillRect/>
          </a:stretch>
        </p:blipFill>
        <p:spPr>
          <a:xfrm>
            <a:off x="2430159" y="2039045"/>
            <a:ext cx="297138" cy="180179"/>
          </a:xfrm>
          <a:prstGeom prst="rect">
            <a:avLst/>
          </a:prstGeom>
        </p:spPr>
      </p:pic>
      <p:pic>
        <p:nvPicPr>
          <p:cNvPr id="11" name="図 10">
            <a:extLst>
              <a:ext uri="{FF2B5EF4-FFF2-40B4-BE49-F238E27FC236}">
                <a16:creationId xmlns:a16="http://schemas.microsoft.com/office/drawing/2014/main" id="{500C6F8A-4E21-1C2D-F924-6D032E0E1B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855" y="1656272"/>
            <a:ext cx="1025365" cy="819772"/>
          </a:xfrm>
          <a:prstGeom prst="rect">
            <a:avLst/>
          </a:prstGeom>
        </p:spPr>
      </p:pic>
      <p:pic>
        <p:nvPicPr>
          <p:cNvPr id="14" name="図 13" descr="テキスト が含まれている画像&#10;&#10;AI 生成コンテンツは誤りを含む可能性があります。">
            <a:extLst>
              <a:ext uri="{FF2B5EF4-FFF2-40B4-BE49-F238E27FC236}">
                <a16:creationId xmlns:a16="http://schemas.microsoft.com/office/drawing/2014/main" id="{605366A7-C915-CAE4-762A-8014DEB02E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2331" y="1732948"/>
            <a:ext cx="912077" cy="775989"/>
          </a:xfrm>
          <a:prstGeom prst="rect">
            <a:avLst/>
          </a:prstGeom>
        </p:spPr>
      </p:pic>
      <p:pic>
        <p:nvPicPr>
          <p:cNvPr id="18" name="図 17">
            <a:extLst>
              <a:ext uri="{FF2B5EF4-FFF2-40B4-BE49-F238E27FC236}">
                <a16:creationId xmlns:a16="http://schemas.microsoft.com/office/drawing/2014/main" id="{C00FBD35-5720-1185-8DEB-283491BEC5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62045" y="1778271"/>
            <a:ext cx="779276" cy="663003"/>
          </a:xfrm>
          <a:prstGeom prst="rect">
            <a:avLst/>
          </a:prstGeom>
        </p:spPr>
      </p:pic>
    </p:spTree>
    <p:extLst>
      <p:ext uri="{BB962C8B-B14F-4D97-AF65-F5344CB8AC3E}">
        <p14:creationId xmlns:p14="http://schemas.microsoft.com/office/powerpoint/2010/main" val="337527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7F3C9-87F0-404C-1933-6F7EFAAD92D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3ADCBB-AA17-D63B-B8DE-4D0FBC73F8B6}"/>
              </a:ext>
            </a:extLst>
          </p:cNvPr>
          <p:cNvSpPr>
            <a:spLocks noGrp="1"/>
          </p:cNvSpPr>
          <p:nvPr>
            <p:ph type="ctrTitle"/>
          </p:nvPr>
        </p:nvSpPr>
        <p:spPr>
          <a:xfrm>
            <a:off x="0" y="0"/>
            <a:ext cx="12192000" cy="1140390"/>
          </a:xfrm>
          <a:solidFill>
            <a:srgbClr val="FFC000"/>
          </a:solidFill>
        </p:spPr>
        <p:txBody>
          <a:bodyPr numCol="2">
            <a:normAutofit fontScale="90000"/>
          </a:bodyPr>
          <a:lstStyle/>
          <a:p>
            <a:pPr algn="l">
              <a:lnSpc>
                <a:spcPct val="150000"/>
              </a:lnSpc>
            </a:pPr>
            <a:r>
              <a:rPr lang="ja-JP" altLang="en-US" sz="4000">
                <a:latin typeface="HGP創英角ｺﾞｼｯｸUB" panose="020B0900000000000000" pitchFamily="50" charset="-128"/>
                <a:ea typeface="HGP創英角ｺﾞｼｯｸUB" panose="020B0900000000000000" pitchFamily="50" charset="-128"/>
              </a:rPr>
              <a:t>　６　他の児童生徒誘導・管理　　　　</a:t>
            </a:r>
            <a:r>
              <a:rPr kumimoji="1" lang="ja-JP" altLang="en-US" sz="4000">
                <a:latin typeface="HGP創英角ｺﾞｼｯｸUB" panose="020B0900000000000000" pitchFamily="50" charset="-128"/>
                <a:ea typeface="HGP創英角ｺﾞｼｯｸUB" panose="020B0900000000000000" pitchFamily="50" charset="-128"/>
              </a:rPr>
              <a:t> 　　　　　　　　　　　　　　　　　　　　　</a:t>
            </a:r>
            <a:br>
              <a:rPr kumimoji="1" lang="en-US" altLang="ja-JP" sz="4000">
                <a:latin typeface="HGP創英角ｺﾞｼｯｸUB" panose="020B0900000000000000" pitchFamily="50" charset="-128"/>
                <a:ea typeface="HGP創英角ｺﾞｼｯｸUB" panose="020B0900000000000000" pitchFamily="50" charset="-128"/>
              </a:rPr>
            </a:br>
            <a:r>
              <a:rPr kumimoji="1" lang="ja-JP" altLang="en-US" sz="4000">
                <a:latin typeface="HGP創英角ｺﾞｼｯｸUB" panose="020B0900000000000000" pitchFamily="50" charset="-128"/>
                <a:ea typeface="HGP創英角ｺﾞｼｯｸUB" panose="020B0900000000000000" pitchFamily="50" charset="-128"/>
              </a:rPr>
              <a:t>　</a:t>
            </a:r>
            <a:r>
              <a:rPr lang="ja-JP" altLang="en-US" sz="4000">
                <a:latin typeface="HGP創英角ｺﾞｼｯｸUB" panose="020B0900000000000000" pitchFamily="50" charset="-128"/>
                <a:ea typeface="HGP創英角ｺﾞｼｯｸUB" panose="020B0900000000000000" pitchFamily="50" charset="-128"/>
              </a:rPr>
              <a:t> ６　他の児童生徒誘導・管理</a:t>
            </a:r>
            <a:endParaRPr kumimoji="1" lang="ja-JP" altLang="en-US" sz="4000">
              <a:latin typeface="HGP創英角ｺﾞｼｯｸUB" panose="020B0900000000000000" pitchFamily="50" charset="-128"/>
              <a:ea typeface="HGP創英角ｺﾞｼｯｸUB" panose="020B0900000000000000" pitchFamily="50" charset="-128"/>
            </a:endParaRPr>
          </a:p>
        </p:txBody>
      </p:sp>
      <p:sp>
        <p:nvSpPr>
          <p:cNvPr id="3" name="字幕 2">
            <a:extLst>
              <a:ext uri="{FF2B5EF4-FFF2-40B4-BE49-F238E27FC236}">
                <a16:creationId xmlns:a16="http://schemas.microsoft.com/office/drawing/2014/main" id="{2A5E1B66-9B6C-00C0-E9C4-4B1D9B6C499A}"/>
              </a:ext>
            </a:extLst>
          </p:cNvPr>
          <p:cNvSpPr>
            <a:spLocks noGrp="1"/>
          </p:cNvSpPr>
          <p:nvPr>
            <p:ph type="subTitle" idx="1"/>
          </p:nvPr>
        </p:nvSpPr>
        <p:spPr>
          <a:xfrm>
            <a:off x="76742" y="1286650"/>
            <a:ext cx="5714457" cy="3076344"/>
          </a:xfrm>
        </p:spPr>
        <p:txBody>
          <a:bodyPr>
            <a:normAutofit fontScale="70000" lnSpcReduction="20000"/>
          </a:bodyPr>
          <a:lstStyle/>
          <a:p>
            <a:pPr algn="l">
              <a:lnSpc>
                <a:spcPct val="170000"/>
              </a:lnSpc>
            </a:pPr>
            <a:r>
              <a:rPr lang="ja-JP" altLang="en-US" sz="3200">
                <a:latin typeface="HGP創英角ｺﾞｼｯｸUB" panose="020B0900000000000000" pitchFamily="50" charset="-128"/>
                <a:ea typeface="HGP創英角ｺﾞｼｯｸUB" panose="020B0900000000000000" pitchFamily="50" charset="-128"/>
              </a:rPr>
              <a:t>現場が見えない、安全な場所へ移動させる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pPr>
            <a:r>
              <a:rPr lang="ja-JP" altLang="en-US" sz="3200">
                <a:latin typeface="HGP創英角ｺﾞｼｯｸUB" panose="020B0900000000000000" pitchFamily="50" charset="-128"/>
                <a:ea typeface="HGP創英角ｺﾞｼｯｸUB" panose="020B0900000000000000" pitchFamily="50" charset="-128"/>
              </a:rPr>
              <a:t>個人情報に配慮し、伝えられる範囲で説明する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pPr>
            <a:r>
              <a:rPr lang="ja-JP" altLang="en-US" sz="3200">
                <a:latin typeface="HGP創英角ｺﾞｼｯｸUB" panose="020B0900000000000000" pitchFamily="50" charset="-128"/>
                <a:ea typeface="HGP創英角ｺﾞｼｯｸUB" panose="020B0900000000000000" pitchFamily="50" charset="-128"/>
              </a:rPr>
              <a:t>気分</a:t>
            </a:r>
            <a:r>
              <a:rPr lang="ja-JP" altLang="en-US" sz="3400">
                <a:latin typeface="HGP創英角ｺﾞｼｯｸUB" panose="020B0900000000000000" pitchFamily="50" charset="-128"/>
                <a:ea typeface="HGP創英角ｺﾞｼｯｸUB" panose="020B0900000000000000" pitchFamily="50" charset="-128"/>
              </a:rPr>
              <a:t>や</a:t>
            </a:r>
            <a:r>
              <a:rPr lang="ja-JP" altLang="en-US" sz="3200">
                <a:latin typeface="HGP創英角ｺﾞｼｯｸUB" panose="020B0900000000000000" pitchFamily="50" charset="-128"/>
                <a:ea typeface="HGP創英角ｺﾞｼｯｸUB" panose="020B0900000000000000" pitchFamily="50" charset="-128"/>
              </a:rPr>
              <a:t>体調不良の有無を確認し、対応する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pPr>
            <a:r>
              <a:rPr lang="ja-JP" altLang="en-US" sz="3200">
                <a:latin typeface="HGP創英角ｺﾞｼｯｸUB" panose="020B0900000000000000" pitchFamily="50" charset="-128"/>
                <a:ea typeface="HGP創英角ｺﾞｼｯｸUB" panose="020B0900000000000000" pitchFamily="50" charset="-128"/>
              </a:rPr>
              <a:t>児童生徒の状況を、リーダーへ報告する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pP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10" name="字幕 2">
            <a:extLst>
              <a:ext uri="{FF2B5EF4-FFF2-40B4-BE49-F238E27FC236}">
                <a16:creationId xmlns:a16="http://schemas.microsoft.com/office/drawing/2014/main" id="{06E833EE-9CD2-EBD2-A0F3-79F1F59BD492}"/>
              </a:ext>
            </a:extLst>
          </p:cNvPr>
          <p:cNvSpPr txBox="1">
            <a:spLocks/>
          </p:cNvSpPr>
          <p:nvPr/>
        </p:nvSpPr>
        <p:spPr>
          <a:xfrm>
            <a:off x="11313164" y="14786"/>
            <a:ext cx="878836" cy="42799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＊裏面</a:t>
            </a:r>
          </a:p>
        </p:txBody>
      </p:sp>
      <p:sp>
        <p:nvSpPr>
          <p:cNvPr id="12" name="字幕 2">
            <a:extLst>
              <a:ext uri="{FF2B5EF4-FFF2-40B4-BE49-F238E27FC236}">
                <a16:creationId xmlns:a16="http://schemas.microsoft.com/office/drawing/2014/main" id="{F65349B0-0731-8982-CEA7-053E67817C86}"/>
              </a:ext>
            </a:extLst>
          </p:cNvPr>
          <p:cNvSpPr txBox="1">
            <a:spLocks/>
          </p:cNvSpPr>
          <p:nvPr/>
        </p:nvSpPr>
        <p:spPr>
          <a:xfrm>
            <a:off x="5213356" y="50981"/>
            <a:ext cx="844543" cy="355600"/>
          </a:xfrm>
          <a:prstGeom prst="rect">
            <a:avLst/>
          </a:prstGeom>
          <a:solidFill>
            <a:schemeClr val="bg1"/>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＊表面</a:t>
            </a:r>
          </a:p>
        </p:txBody>
      </p:sp>
      <p:sp>
        <p:nvSpPr>
          <p:cNvPr id="19" name="字幕 2">
            <a:extLst>
              <a:ext uri="{FF2B5EF4-FFF2-40B4-BE49-F238E27FC236}">
                <a16:creationId xmlns:a16="http://schemas.microsoft.com/office/drawing/2014/main" id="{57A6DFF1-A385-FA20-774A-7A154974A866}"/>
              </a:ext>
            </a:extLst>
          </p:cNvPr>
          <p:cNvSpPr txBox="1">
            <a:spLocks/>
          </p:cNvSpPr>
          <p:nvPr/>
        </p:nvSpPr>
        <p:spPr>
          <a:xfrm>
            <a:off x="118653" y="3875314"/>
            <a:ext cx="5794468" cy="2812322"/>
          </a:xfrm>
          <a:prstGeom prst="rect">
            <a:avLst/>
          </a:prstGeom>
          <a:ln w="3810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6000" b="1">
                <a:latin typeface="+mj-ea"/>
                <a:ea typeface="+mj-ea"/>
              </a:rPr>
              <a:t>　　</a:t>
            </a: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p:txBody>
      </p:sp>
      <p:sp>
        <p:nvSpPr>
          <p:cNvPr id="5" name="字幕 2">
            <a:extLst>
              <a:ext uri="{FF2B5EF4-FFF2-40B4-BE49-F238E27FC236}">
                <a16:creationId xmlns:a16="http://schemas.microsoft.com/office/drawing/2014/main" id="{E313F122-7863-67D7-A758-E4C26A978EF3}"/>
              </a:ext>
            </a:extLst>
          </p:cNvPr>
          <p:cNvSpPr txBox="1">
            <a:spLocks/>
          </p:cNvSpPr>
          <p:nvPr/>
        </p:nvSpPr>
        <p:spPr>
          <a:xfrm>
            <a:off x="5589767" y="1213758"/>
            <a:ext cx="394652" cy="2459746"/>
          </a:xfrm>
          <a:prstGeom prst="rect">
            <a:avLst/>
          </a:prstGeom>
          <a:solidFill>
            <a:schemeClr val="bg1"/>
          </a:solidFill>
          <a:ln>
            <a:solidFill>
              <a:schemeClr val="tx1"/>
            </a:solidFill>
            <a:prstDash val="dash"/>
          </a:ln>
        </p:spPr>
        <p:txBody>
          <a:bodyPr vert="eaVert"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100" b="1">
                <a:solidFill>
                  <a:srgbClr val="FF0000"/>
                </a:solidFill>
                <a:latin typeface="+mj-ea"/>
                <a:ea typeface="+mj-ea"/>
              </a:rPr>
              <a:t>＊ネームペンをセロテープで貼付け</a:t>
            </a:r>
          </a:p>
        </p:txBody>
      </p:sp>
      <p:sp>
        <p:nvSpPr>
          <p:cNvPr id="25" name="字幕 2">
            <a:extLst>
              <a:ext uri="{FF2B5EF4-FFF2-40B4-BE49-F238E27FC236}">
                <a16:creationId xmlns:a16="http://schemas.microsoft.com/office/drawing/2014/main" id="{B36BBC94-6E5A-DCEC-B8AF-DB7A6D4D6156}"/>
              </a:ext>
            </a:extLst>
          </p:cNvPr>
          <p:cNvSpPr txBox="1">
            <a:spLocks/>
          </p:cNvSpPr>
          <p:nvPr/>
        </p:nvSpPr>
        <p:spPr>
          <a:xfrm>
            <a:off x="6306091" y="3849190"/>
            <a:ext cx="5685611" cy="2830284"/>
          </a:xfrm>
          <a:prstGeom prst="rect">
            <a:avLst/>
          </a:prstGeom>
          <a:ln w="3810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6000" b="1">
                <a:latin typeface="+mj-ea"/>
                <a:ea typeface="+mj-ea"/>
              </a:rPr>
              <a:t>　　</a:t>
            </a: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p:txBody>
      </p:sp>
      <p:sp>
        <p:nvSpPr>
          <p:cNvPr id="8" name="テキスト ボックス 7">
            <a:extLst>
              <a:ext uri="{FF2B5EF4-FFF2-40B4-BE49-F238E27FC236}">
                <a16:creationId xmlns:a16="http://schemas.microsoft.com/office/drawing/2014/main" id="{F0FBDD87-FD1E-DD79-14E5-A28CB81BA95C}"/>
              </a:ext>
            </a:extLst>
          </p:cNvPr>
          <p:cNvSpPr txBox="1"/>
          <p:nvPr/>
        </p:nvSpPr>
        <p:spPr>
          <a:xfrm>
            <a:off x="130628" y="3944982"/>
            <a:ext cx="992777" cy="261610"/>
          </a:xfrm>
          <a:prstGeom prst="rect">
            <a:avLst/>
          </a:prstGeom>
          <a:noFill/>
        </p:spPr>
        <p:txBody>
          <a:bodyPr wrap="square" rtlCol="0">
            <a:spAutoFit/>
          </a:bodyPr>
          <a:lstStyle/>
          <a:p>
            <a:r>
              <a:rPr kumimoji="1" lang="ja-JP" altLang="en-US" sz="1100"/>
              <a:t>記録メモ</a:t>
            </a:r>
          </a:p>
        </p:txBody>
      </p:sp>
      <p:sp>
        <p:nvSpPr>
          <p:cNvPr id="13" name="テキスト ボックス 12">
            <a:extLst>
              <a:ext uri="{FF2B5EF4-FFF2-40B4-BE49-F238E27FC236}">
                <a16:creationId xmlns:a16="http://schemas.microsoft.com/office/drawing/2014/main" id="{A5786E7A-8259-9798-4820-2BFE52C4A2F4}"/>
              </a:ext>
            </a:extLst>
          </p:cNvPr>
          <p:cNvSpPr txBox="1"/>
          <p:nvPr/>
        </p:nvSpPr>
        <p:spPr>
          <a:xfrm>
            <a:off x="6300652" y="3888374"/>
            <a:ext cx="992777" cy="261610"/>
          </a:xfrm>
          <a:prstGeom prst="rect">
            <a:avLst/>
          </a:prstGeom>
          <a:noFill/>
        </p:spPr>
        <p:txBody>
          <a:bodyPr wrap="square" rtlCol="0">
            <a:spAutoFit/>
          </a:bodyPr>
          <a:lstStyle/>
          <a:p>
            <a:r>
              <a:rPr kumimoji="1" lang="ja-JP" altLang="en-US" sz="1100"/>
              <a:t>記録メモ</a:t>
            </a:r>
          </a:p>
        </p:txBody>
      </p:sp>
      <p:sp>
        <p:nvSpPr>
          <p:cNvPr id="6" name="字幕 2">
            <a:extLst>
              <a:ext uri="{FF2B5EF4-FFF2-40B4-BE49-F238E27FC236}">
                <a16:creationId xmlns:a16="http://schemas.microsoft.com/office/drawing/2014/main" id="{938ECDF7-4FA8-9576-B883-E2E09862C7DD}"/>
              </a:ext>
            </a:extLst>
          </p:cNvPr>
          <p:cNvSpPr txBox="1">
            <a:spLocks/>
          </p:cNvSpPr>
          <p:nvPr/>
        </p:nvSpPr>
        <p:spPr>
          <a:xfrm>
            <a:off x="6342559" y="1273587"/>
            <a:ext cx="5714457" cy="269752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70000"/>
              </a:lnSpc>
            </a:pPr>
            <a:r>
              <a:rPr lang="ja-JP" altLang="en-US" sz="3200">
                <a:latin typeface="HGP創英角ｺﾞｼｯｸUB" panose="020B0900000000000000" pitchFamily="50" charset="-128"/>
                <a:ea typeface="HGP創英角ｺﾞｼｯｸUB" panose="020B0900000000000000" pitchFamily="50" charset="-128"/>
              </a:rPr>
              <a:t>現場が見えない、安全な場所へ移動させる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pPr>
            <a:r>
              <a:rPr lang="ja-JP" altLang="en-US" sz="3200">
                <a:latin typeface="HGP創英角ｺﾞｼｯｸUB" panose="020B0900000000000000" pitchFamily="50" charset="-128"/>
                <a:ea typeface="HGP創英角ｺﾞｼｯｸUB" panose="020B0900000000000000" pitchFamily="50" charset="-128"/>
              </a:rPr>
              <a:t>個人情報に配慮し、伝えられる範囲で説明する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pPr>
            <a:r>
              <a:rPr lang="ja-JP" altLang="en-US" sz="3200">
                <a:latin typeface="HGP創英角ｺﾞｼｯｸUB" panose="020B0900000000000000" pitchFamily="50" charset="-128"/>
                <a:ea typeface="HGP創英角ｺﾞｼｯｸUB" panose="020B0900000000000000" pitchFamily="50" charset="-128"/>
              </a:rPr>
              <a:t>気分や体調不良の有無を確認し、対応する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pPr>
            <a:r>
              <a:rPr lang="ja-JP" altLang="en-US" sz="3200">
                <a:latin typeface="HGP創英角ｺﾞｼｯｸUB" panose="020B0900000000000000" pitchFamily="50" charset="-128"/>
                <a:ea typeface="HGP創英角ｺﾞｼｯｸUB" panose="020B0900000000000000" pitchFamily="50" charset="-128"/>
              </a:rPr>
              <a:t>児童生徒の状況を、リーダーへ報告する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pPr>
            <a:endParaRPr lang="en-US" altLang="ja-JP" sz="3200">
              <a:latin typeface="HGP創英角ｺﾞｼｯｸUB" panose="020B0900000000000000" pitchFamily="50" charset="-128"/>
              <a:ea typeface="HGP創英角ｺﾞｼｯｸUB" panose="020B0900000000000000" pitchFamily="50" charset="-128"/>
            </a:endParaRPr>
          </a:p>
        </p:txBody>
      </p:sp>
      <p:cxnSp>
        <p:nvCxnSpPr>
          <p:cNvPr id="4" name="直線コネクタ 3">
            <a:extLst>
              <a:ext uri="{FF2B5EF4-FFF2-40B4-BE49-F238E27FC236}">
                <a16:creationId xmlns:a16="http://schemas.microsoft.com/office/drawing/2014/main" id="{EE722C40-CD43-C394-DDEB-1FA75FFBC142}"/>
              </a:ext>
            </a:extLst>
          </p:cNvPr>
          <p:cNvCxnSpPr>
            <a:cxnSpLocks/>
          </p:cNvCxnSpPr>
          <p:nvPr/>
        </p:nvCxnSpPr>
        <p:spPr>
          <a:xfrm>
            <a:off x="6079672" y="44048"/>
            <a:ext cx="0" cy="679268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74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8170-8FC2-1F1F-824B-332A6E4BC0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5BA992-CCA1-C5CC-B330-EEA0643E6149}"/>
              </a:ext>
            </a:extLst>
          </p:cNvPr>
          <p:cNvSpPr>
            <a:spLocks noGrp="1"/>
          </p:cNvSpPr>
          <p:nvPr>
            <p:ph type="ctrTitle"/>
          </p:nvPr>
        </p:nvSpPr>
        <p:spPr>
          <a:xfrm>
            <a:off x="0" y="0"/>
            <a:ext cx="12192000" cy="1140390"/>
          </a:xfrm>
          <a:solidFill>
            <a:srgbClr val="FFC000"/>
          </a:solidFill>
        </p:spPr>
        <p:txBody>
          <a:bodyPr numCol="2">
            <a:normAutofit/>
          </a:bodyPr>
          <a:lstStyle/>
          <a:p>
            <a:pPr>
              <a:lnSpc>
                <a:spcPct val="150000"/>
              </a:lnSpc>
            </a:pPr>
            <a:r>
              <a:rPr lang="ja-JP" altLang="en-US" sz="4000">
                <a:latin typeface="HGP創英角ｺﾞｼｯｸUB" panose="020B0900000000000000" pitchFamily="50" charset="-128"/>
                <a:ea typeface="HGP創英角ｺﾞｼｯｸUB" panose="020B0900000000000000" pitchFamily="50" charset="-128"/>
              </a:rPr>
              <a:t>７　物品確認・救急車誘導</a:t>
            </a:r>
            <a:r>
              <a:rPr lang="ja-JP" altLang="en-US" sz="2800">
                <a:latin typeface="HGP創英角ｺﾞｼｯｸUB" panose="020B0900000000000000" pitchFamily="50" charset="-128"/>
                <a:ea typeface="HGP創英角ｺﾞｼｯｸUB" panose="020B0900000000000000" pitchFamily="50" charset="-128"/>
              </a:rPr>
              <a:t>　</a:t>
            </a:r>
            <a:r>
              <a:rPr kumimoji="1" lang="ja-JP" altLang="en-US" sz="2800">
                <a:latin typeface="HGP創英角ｺﾞｼｯｸUB" panose="020B0900000000000000" pitchFamily="50" charset="-128"/>
                <a:ea typeface="HGP創英角ｺﾞｼｯｸUB" panose="020B0900000000000000" pitchFamily="50" charset="-128"/>
              </a:rPr>
              <a:t> 　　　　　　　　　　　　　　　　　　　</a:t>
            </a:r>
            <a:r>
              <a:rPr kumimoji="1" lang="ja-JP" altLang="en-US" sz="4000">
                <a:latin typeface="HGP創英角ｺﾞｼｯｸUB" panose="020B0900000000000000" pitchFamily="50" charset="-128"/>
                <a:ea typeface="HGP創英角ｺﾞｼｯｸUB" panose="020B0900000000000000" pitchFamily="50" charset="-128"/>
              </a:rPr>
              <a:t>７　物品確認</a:t>
            </a:r>
            <a:r>
              <a:rPr lang="ja-JP" altLang="en-US" sz="4000">
                <a:latin typeface="HGP創英角ｺﾞｼｯｸUB" panose="020B0900000000000000" pitchFamily="50" charset="-128"/>
                <a:ea typeface="HGP創英角ｺﾞｼｯｸUB" panose="020B0900000000000000" pitchFamily="50" charset="-128"/>
              </a:rPr>
              <a:t>救急車誘導</a:t>
            </a:r>
            <a:endParaRPr kumimoji="1" lang="ja-JP" altLang="en-US" sz="2700">
              <a:latin typeface="HGP創英角ｺﾞｼｯｸUB" panose="020B0900000000000000" pitchFamily="50" charset="-128"/>
              <a:ea typeface="HGP創英角ｺﾞｼｯｸUB" panose="020B0900000000000000" pitchFamily="50" charset="-128"/>
            </a:endParaRPr>
          </a:p>
        </p:txBody>
      </p:sp>
      <p:sp>
        <p:nvSpPr>
          <p:cNvPr id="3" name="字幕 2">
            <a:extLst>
              <a:ext uri="{FF2B5EF4-FFF2-40B4-BE49-F238E27FC236}">
                <a16:creationId xmlns:a16="http://schemas.microsoft.com/office/drawing/2014/main" id="{52CD9F7E-FE0C-A12B-0531-AB4D6D7FC5E7}"/>
              </a:ext>
            </a:extLst>
          </p:cNvPr>
          <p:cNvSpPr>
            <a:spLocks noGrp="1"/>
          </p:cNvSpPr>
          <p:nvPr>
            <p:ph type="subTitle" idx="1"/>
          </p:nvPr>
        </p:nvSpPr>
        <p:spPr>
          <a:xfrm>
            <a:off x="236399" y="1282294"/>
            <a:ext cx="5818957" cy="3963764"/>
          </a:xfrm>
        </p:spPr>
        <p:txBody>
          <a:bodyPr>
            <a:normAutofit fontScale="92500"/>
          </a:bodyPr>
          <a:lstStyle/>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①必要物品の有無を確認する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2200">
                <a:latin typeface="HGP創英角ｺﾞｼｯｸUB" panose="020B0900000000000000" pitchFamily="50" charset="-128"/>
                <a:ea typeface="HGP創英角ｺﾞｼｯｸUB" panose="020B0900000000000000" pitchFamily="50" charset="-128"/>
              </a:rPr>
              <a:t>　　スマホ２台　　 </a:t>
            </a:r>
            <a:r>
              <a:rPr lang="en-US" altLang="ja-JP" sz="2200">
                <a:latin typeface="HGP創英角ｺﾞｼｯｸUB" panose="020B0900000000000000" pitchFamily="50" charset="-128"/>
                <a:ea typeface="HGP創英角ｺﾞｼｯｸUB" panose="020B0900000000000000" pitchFamily="50" charset="-128"/>
              </a:rPr>
              <a:t>AED</a:t>
            </a:r>
            <a:r>
              <a:rPr lang="ja-JP" altLang="en-US" sz="2200">
                <a:latin typeface="HGP創英角ｺﾞｼｯｸUB" panose="020B0900000000000000" pitchFamily="50" charset="-128"/>
                <a:ea typeface="HGP創英角ｺﾞｼｯｸUB" panose="020B0900000000000000" pitchFamily="50" charset="-128"/>
              </a:rPr>
              <a:t>　　 保健調査票　　 担架</a:t>
            </a:r>
            <a:endParaRPr lang="en-US" altLang="ja-JP" sz="2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2200">
                <a:latin typeface="HGP創英角ｺﾞｼｯｸUB" panose="020B0900000000000000" pitchFamily="50" charset="-128"/>
                <a:ea typeface="HGP創英角ｺﾞｼｯｸUB" panose="020B0900000000000000" pitchFamily="50" charset="-128"/>
              </a:rPr>
              <a:t>　　タオル　</a:t>
            </a:r>
            <a:r>
              <a:rPr lang="en-US" altLang="ja-JP" sz="2200">
                <a:latin typeface="HGP創英角ｺﾞｼｯｸUB" panose="020B0900000000000000" pitchFamily="50" charset="-128"/>
                <a:ea typeface="HGP創英角ｺﾞｼｯｸUB" panose="020B0900000000000000" pitchFamily="50" charset="-128"/>
              </a:rPr>
              <a:t>(</a:t>
            </a:r>
            <a:r>
              <a:rPr lang="ja-JP" altLang="en-US" sz="2200">
                <a:latin typeface="HGP創英角ｺﾞｼｯｸUB" panose="020B0900000000000000" pitchFamily="50" charset="-128"/>
                <a:ea typeface="HGP創英角ｺﾞｼｯｸUB" panose="020B0900000000000000" pitchFamily="50" charset="-128"/>
              </a:rPr>
              <a:t>必要な場合：　 薬　  エピペン　 ｵﾑﾂ</a:t>
            </a:r>
            <a:r>
              <a:rPr lang="en-US" altLang="ja-JP" sz="2200">
                <a:latin typeface="HGP創英角ｺﾞｼｯｸUB" panose="020B0900000000000000" pitchFamily="50" charset="-128"/>
                <a:ea typeface="HGP創英角ｺﾞｼｯｸUB" panose="020B0900000000000000" pitchFamily="50" charset="-128"/>
              </a:rPr>
              <a:t>)</a:t>
            </a:r>
            <a:r>
              <a:rPr lang="ja-JP" altLang="en-US" sz="2200">
                <a:latin typeface="HGP創英角ｺﾞｼｯｸUB" panose="020B0900000000000000" pitchFamily="50" charset="-128"/>
                <a:ea typeface="HGP創英角ｺﾞｼｯｸUB" panose="020B0900000000000000" pitchFamily="50" charset="-128"/>
              </a:rPr>
              <a:t>　　</a:t>
            </a:r>
            <a:endParaRPr lang="en-US" altLang="ja-JP" sz="2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→なければ現場に持参する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ts val="800"/>
              </a:lnSpc>
            </a:pPr>
            <a:r>
              <a:rPr lang="ja-JP" altLang="en-US" sz="3200">
                <a:latin typeface="HGP創英角ｺﾞｼｯｸUB" panose="020B0900000000000000" pitchFamily="50" charset="-128"/>
                <a:ea typeface="HGP創英角ｺﾞｼｯｸUB" panose="020B0900000000000000" pitchFamily="50" charset="-128"/>
              </a:rPr>
              <a:t>　</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②救急車の誘導場所（　　　　　　）を</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　 リーダーに確認し、誘導に向かう</a:t>
            </a: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10" name="字幕 2">
            <a:extLst>
              <a:ext uri="{FF2B5EF4-FFF2-40B4-BE49-F238E27FC236}">
                <a16:creationId xmlns:a16="http://schemas.microsoft.com/office/drawing/2014/main" id="{A8071158-39F3-D7E1-EEBE-7CA79DD7C8D2}"/>
              </a:ext>
            </a:extLst>
          </p:cNvPr>
          <p:cNvSpPr txBox="1">
            <a:spLocks/>
          </p:cNvSpPr>
          <p:nvPr/>
        </p:nvSpPr>
        <p:spPr>
          <a:xfrm>
            <a:off x="11244109" y="33059"/>
            <a:ext cx="942531" cy="326571"/>
          </a:xfrm>
          <a:prstGeom prst="rect">
            <a:avLst/>
          </a:prstGeom>
          <a:solidFill>
            <a:schemeClr val="bg1"/>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＊裏面</a:t>
            </a:r>
          </a:p>
        </p:txBody>
      </p:sp>
      <p:sp>
        <p:nvSpPr>
          <p:cNvPr id="8" name="字幕 2">
            <a:extLst>
              <a:ext uri="{FF2B5EF4-FFF2-40B4-BE49-F238E27FC236}">
                <a16:creationId xmlns:a16="http://schemas.microsoft.com/office/drawing/2014/main" id="{D4C79F7F-EC99-B8F8-86A1-58A1E9994CFE}"/>
              </a:ext>
            </a:extLst>
          </p:cNvPr>
          <p:cNvSpPr txBox="1">
            <a:spLocks/>
          </p:cNvSpPr>
          <p:nvPr/>
        </p:nvSpPr>
        <p:spPr>
          <a:xfrm>
            <a:off x="5051216" y="11019"/>
            <a:ext cx="1042104" cy="348611"/>
          </a:xfrm>
          <a:prstGeom prst="rect">
            <a:avLst/>
          </a:prstGeom>
          <a:solidFill>
            <a:schemeClr val="bg1"/>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＊表面</a:t>
            </a:r>
          </a:p>
        </p:txBody>
      </p:sp>
      <p:sp>
        <p:nvSpPr>
          <p:cNvPr id="4" name="字幕 2">
            <a:extLst>
              <a:ext uri="{FF2B5EF4-FFF2-40B4-BE49-F238E27FC236}">
                <a16:creationId xmlns:a16="http://schemas.microsoft.com/office/drawing/2014/main" id="{5E916923-66DE-53DA-21A5-13E8458D5EA3}"/>
              </a:ext>
            </a:extLst>
          </p:cNvPr>
          <p:cNvSpPr txBox="1">
            <a:spLocks/>
          </p:cNvSpPr>
          <p:nvPr/>
        </p:nvSpPr>
        <p:spPr>
          <a:xfrm>
            <a:off x="5605670" y="1213757"/>
            <a:ext cx="378749" cy="2372281"/>
          </a:xfrm>
          <a:prstGeom prst="rect">
            <a:avLst/>
          </a:prstGeom>
          <a:solidFill>
            <a:schemeClr val="bg1"/>
          </a:solidFill>
          <a:ln>
            <a:solidFill>
              <a:schemeClr val="tx1"/>
            </a:solidFill>
            <a:prstDash val="dash"/>
          </a:ln>
        </p:spPr>
        <p:txBody>
          <a:bodyPr vert="eaVert"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100" b="1">
                <a:solidFill>
                  <a:srgbClr val="FF0000"/>
                </a:solidFill>
                <a:latin typeface="+mj-ea"/>
                <a:ea typeface="+mj-ea"/>
              </a:rPr>
              <a:t>＊ネームペンをセロテープで貼付け</a:t>
            </a:r>
          </a:p>
        </p:txBody>
      </p:sp>
      <p:sp>
        <p:nvSpPr>
          <p:cNvPr id="5" name="字幕 2">
            <a:extLst>
              <a:ext uri="{FF2B5EF4-FFF2-40B4-BE49-F238E27FC236}">
                <a16:creationId xmlns:a16="http://schemas.microsoft.com/office/drawing/2014/main" id="{4B2DB9D4-1371-43B9-C1B2-F286C6596C28}"/>
              </a:ext>
            </a:extLst>
          </p:cNvPr>
          <p:cNvSpPr txBox="1">
            <a:spLocks/>
          </p:cNvSpPr>
          <p:nvPr/>
        </p:nvSpPr>
        <p:spPr>
          <a:xfrm>
            <a:off x="118653" y="5434821"/>
            <a:ext cx="5815422" cy="1346978"/>
          </a:xfrm>
          <a:prstGeom prst="rect">
            <a:avLst/>
          </a:prstGeom>
          <a:ln w="3810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6000" b="1">
                <a:latin typeface="+mj-ea"/>
                <a:ea typeface="+mj-ea"/>
              </a:rPr>
              <a:t>　　</a:t>
            </a: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p:txBody>
      </p:sp>
      <p:sp>
        <p:nvSpPr>
          <p:cNvPr id="6" name="テキスト ボックス 5">
            <a:extLst>
              <a:ext uri="{FF2B5EF4-FFF2-40B4-BE49-F238E27FC236}">
                <a16:creationId xmlns:a16="http://schemas.microsoft.com/office/drawing/2014/main" id="{F0CD34B3-2C40-56C3-8F3A-3B12FC794E04}"/>
              </a:ext>
            </a:extLst>
          </p:cNvPr>
          <p:cNvSpPr txBox="1"/>
          <p:nvPr/>
        </p:nvSpPr>
        <p:spPr>
          <a:xfrm>
            <a:off x="179613" y="5466576"/>
            <a:ext cx="992777" cy="261610"/>
          </a:xfrm>
          <a:prstGeom prst="rect">
            <a:avLst/>
          </a:prstGeom>
          <a:noFill/>
        </p:spPr>
        <p:txBody>
          <a:bodyPr wrap="square" rtlCol="0">
            <a:spAutoFit/>
          </a:bodyPr>
          <a:lstStyle/>
          <a:p>
            <a:r>
              <a:rPr kumimoji="1" lang="ja-JP" altLang="en-US" sz="1100"/>
              <a:t>記録メモ</a:t>
            </a:r>
          </a:p>
        </p:txBody>
      </p:sp>
      <p:sp>
        <p:nvSpPr>
          <p:cNvPr id="7" name="字幕 2">
            <a:extLst>
              <a:ext uri="{FF2B5EF4-FFF2-40B4-BE49-F238E27FC236}">
                <a16:creationId xmlns:a16="http://schemas.microsoft.com/office/drawing/2014/main" id="{33151838-4EBB-E31F-0E2F-AB2D9F05261C}"/>
              </a:ext>
            </a:extLst>
          </p:cNvPr>
          <p:cNvSpPr txBox="1">
            <a:spLocks/>
          </p:cNvSpPr>
          <p:nvPr/>
        </p:nvSpPr>
        <p:spPr>
          <a:xfrm>
            <a:off x="6223271" y="1418727"/>
            <a:ext cx="5962652" cy="536307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〇救急車の動線を確認し、</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　進路をふさぐものがあれば撤去する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〇救急車を誘導後、現場まで救急隊を誘導する。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〇救急車が学校を出発する際も、</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   安全に通行できるよう、通路を確保する。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〇救急車の同乗者・同行者を確認する。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20000"/>
              </a:lnSpc>
            </a:pPr>
            <a:r>
              <a:rPr lang="ja-JP" altLang="en-US" sz="3200">
                <a:latin typeface="HGP創英角ｺﾞｼｯｸUB" panose="020B0900000000000000" pitchFamily="50" charset="-128"/>
                <a:ea typeface="HGP創英角ｺﾞｼｯｸUB" panose="020B0900000000000000" pitchFamily="50" charset="-128"/>
              </a:rPr>
              <a:t>　　</a:t>
            </a:r>
            <a:r>
              <a:rPr lang="ja-JP" altLang="en-US" sz="2900">
                <a:latin typeface="HGP創英角ｺﾞｼｯｸUB" panose="020B0900000000000000" pitchFamily="50" charset="-128"/>
                <a:ea typeface="HGP創英角ｺﾞｼｯｸUB" panose="020B0900000000000000" pitchFamily="50" charset="-128"/>
              </a:rPr>
              <a:t>担任　　養護教諭　　校長　　教頭　　他（　　　　　　）</a:t>
            </a:r>
            <a:endParaRPr lang="en-US" altLang="ja-JP" sz="2900">
              <a:latin typeface="HGP創英角ｺﾞｼｯｸUB" panose="020B0900000000000000" pitchFamily="50" charset="-128"/>
              <a:ea typeface="HGP創英角ｺﾞｼｯｸUB" panose="020B0900000000000000" pitchFamily="50" charset="-128"/>
            </a:endParaRPr>
          </a:p>
          <a:p>
            <a:pPr algn="l">
              <a:lnSpc>
                <a:spcPct val="120000"/>
              </a:lnSpc>
            </a:pPr>
            <a:r>
              <a:rPr lang="ja-JP" altLang="en-US" sz="2900">
                <a:latin typeface="HGP創英角ｺﾞｼｯｸUB" panose="020B0900000000000000" pitchFamily="50" charset="-128"/>
                <a:ea typeface="HGP創英角ｺﾞｼｯｸUB" panose="020B0900000000000000" pitchFamily="50" charset="-128"/>
              </a:rPr>
              <a:t>　　保護者（父・母・祖父・祖母・他　　　　　　）　</a:t>
            </a:r>
            <a:endParaRPr lang="en-US" altLang="ja-JP" sz="2900">
              <a:latin typeface="HGP創英角ｺﾞｼｯｸUB" panose="020B0900000000000000" pitchFamily="50" charset="-128"/>
              <a:ea typeface="HGP創英角ｺﾞｼｯｸUB" panose="020B0900000000000000" pitchFamily="50" charset="-128"/>
            </a:endParaRPr>
          </a:p>
        </p:txBody>
      </p:sp>
      <p:cxnSp>
        <p:nvCxnSpPr>
          <p:cNvPr id="9" name="直線コネクタ 8">
            <a:extLst>
              <a:ext uri="{FF2B5EF4-FFF2-40B4-BE49-F238E27FC236}">
                <a16:creationId xmlns:a16="http://schemas.microsoft.com/office/drawing/2014/main" id="{EE5DDED6-E5FB-EC75-6EEF-C119BCE7857A}"/>
              </a:ext>
            </a:extLst>
          </p:cNvPr>
          <p:cNvCxnSpPr>
            <a:cxnSpLocks/>
          </p:cNvCxnSpPr>
          <p:nvPr/>
        </p:nvCxnSpPr>
        <p:spPr>
          <a:xfrm>
            <a:off x="6093320" y="0"/>
            <a:ext cx="0" cy="6792686"/>
          </a:xfrm>
          <a:prstGeom prst="line">
            <a:avLst/>
          </a:prstGeom>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544FE3AA-2075-376A-1CB9-41736789932A}"/>
              </a:ext>
            </a:extLst>
          </p:cNvPr>
          <p:cNvSpPr txBox="1"/>
          <p:nvPr/>
        </p:nvSpPr>
        <p:spPr>
          <a:xfrm>
            <a:off x="3975051" y="3738171"/>
            <a:ext cx="1484814" cy="477054"/>
          </a:xfrm>
          <a:prstGeom prst="rect">
            <a:avLst/>
          </a:prstGeom>
          <a:noFill/>
        </p:spPr>
        <p:txBody>
          <a:bodyPr wrap="square" rtlCol="0">
            <a:spAutoFit/>
          </a:bodyPr>
          <a:lstStyle/>
          <a:p>
            <a:r>
              <a:rPr kumimoji="1" lang="ja-JP" altLang="en-US" sz="1400" b="1">
                <a:solidFill>
                  <a:srgbClr val="FF0000"/>
                </a:solidFill>
              </a:rPr>
              <a:t>←</a:t>
            </a:r>
            <a:r>
              <a:rPr kumimoji="1" lang="ja-JP" altLang="en-US" sz="1100">
                <a:solidFill>
                  <a:srgbClr val="FF0000"/>
                </a:solidFill>
              </a:rPr>
              <a:t>決まっている</a:t>
            </a:r>
            <a:endParaRPr kumimoji="1" lang="en-US" altLang="ja-JP" sz="1100">
              <a:solidFill>
                <a:srgbClr val="FF0000"/>
              </a:solidFill>
            </a:endParaRPr>
          </a:p>
          <a:p>
            <a:r>
              <a:rPr lang="ja-JP" altLang="en-US" sz="1100">
                <a:solidFill>
                  <a:srgbClr val="FF0000"/>
                </a:solidFill>
              </a:rPr>
              <a:t>　</a:t>
            </a:r>
            <a:r>
              <a:rPr kumimoji="1" lang="ja-JP" altLang="en-US" sz="1100">
                <a:solidFill>
                  <a:srgbClr val="FF0000"/>
                </a:solidFill>
              </a:rPr>
              <a:t>場合</a:t>
            </a:r>
            <a:r>
              <a:rPr lang="ja-JP" altLang="en-US" sz="1100">
                <a:solidFill>
                  <a:srgbClr val="FF0000"/>
                </a:solidFill>
              </a:rPr>
              <a:t>は記載する</a:t>
            </a:r>
            <a:endParaRPr kumimoji="1" lang="ja-JP" altLang="en-US" sz="1100">
              <a:solidFill>
                <a:srgbClr val="FF0000"/>
              </a:solidFill>
            </a:endParaRPr>
          </a:p>
        </p:txBody>
      </p:sp>
      <p:sp>
        <p:nvSpPr>
          <p:cNvPr id="22" name="字幕 2">
            <a:extLst>
              <a:ext uri="{FF2B5EF4-FFF2-40B4-BE49-F238E27FC236}">
                <a16:creationId xmlns:a16="http://schemas.microsoft.com/office/drawing/2014/main" id="{A4C89FC2-9299-3726-CD95-FCA81320FB30}"/>
              </a:ext>
            </a:extLst>
          </p:cNvPr>
          <p:cNvSpPr txBox="1">
            <a:spLocks/>
          </p:cNvSpPr>
          <p:nvPr/>
        </p:nvSpPr>
        <p:spPr>
          <a:xfrm>
            <a:off x="3487240" y="4965467"/>
            <a:ext cx="1983396" cy="449034"/>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800" b="1">
                <a:latin typeface="+mj-ea"/>
                <a:ea typeface="+mj-ea"/>
              </a:rPr>
              <a:t>＊裏面でチェック</a:t>
            </a:r>
          </a:p>
        </p:txBody>
      </p:sp>
      <p:pic>
        <p:nvPicPr>
          <p:cNvPr id="12" name="Picture 2">
            <a:extLst>
              <a:ext uri="{FF2B5EF4-FFF2-40B4-BE49-F238E27FC236}">
                <a16:creationId xmlns:a16="http://schemas.microsoft.com/office/drawing/2014/main" id="{73B8CFF3-0003-5830-6C0E-11BD94994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07" y="1872917"/>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88D5A36-FFC8-3E35-1A43-108DB2F7E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718" y="1872917"/>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90D6D92C-590D-E181-C10C-BA62B9329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023" y="1860886"/>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FC889086-8AA4-D91A-9095-9E67A5A24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476" y="1872917"/>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EF7D624D-EC07-1DBC-BABF-8D8A4BA4C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39" y="2330117"/>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73CA94B4-3AFE-CFB6-BF49-1130D6C4F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529" y="2342149"/>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03019CB8-E024-2A11-E8E2-B7576EDDB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076" y="2342148"/>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B9C53754-5E5E-3269-A2FA-48668C3E5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076" y="2330117"/>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7B2C49AB-2D86-EA88-C1E3-14382BE8C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592" y="5277854"/>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A2C31500-D141-61A3-D140-348530E3D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5277853"/>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3C1607EE-9835-2992-B054-1EFB3352E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497" y="5710990"/>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BEF51A81-BE41-C3E5-515E-FB990E367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339" y="5289885"/>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47C0E15B-94B9-822A-0F7F-5699703DF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549" y="5289886"/>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F8D308F3-7D76-D773-3BB3-77B8601B9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760" y="5289885"/>
            <a:ext cx="481263" cy="48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55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CEEC5-C060-FAC0-41EB-26F2C46F32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EC1FB8-589D-B9E1-3051-FCA9FEF63FD9}"/>
              </a:ext>
            </a:extLst>
          </p:cNvPr>
          <p:cNvSpPr>
            <a:spLocks noGrp="1"/>
          </p:cNvSpPr>
          <p:nvPr>
            <p:ph type="ctrTitle"/>
          </p:nvPr>
        </p:nvSpPr>
        <p:spPr>
          <a:xfrm>
            <a:off x="1304924" y="788988"/>
            <a:ext cx="9725025" cy="3001962"/>
          </a:xfrm>
        </p:spPr>
        <p:txBody>
          <a:bodyPr>
            <a:normAutofit fontScale="90000"/>
          </a:bodyPr>
          <a:lstStyle/>
          <a:p>
            <a:r>
              <a:rPr lang="ja-JP" altLang="en-US" sz="7200"/>
              <a:t>救急法の研修 </a:t>
            </a:r>
            <a:br>
              <a:rPr lang="en-US" altLang="ja-JP" sz="7200"/>
            </a:br>
            <a:r>
              <a:rPr lang="en-US" altLang="ja-JP" sz="8000" b="1"/>
              <a:t>+ </a:t>
            </a:r>
            <a:br>
              <a:rPr lang="en-US" altLang="ja-JP" sz="8000" b="1"/>
            </a:br>
            <a:r>
              <a:rPr lang="ja-JP" altLang="en-US" sz="7200"/>
              <a:t>シミュレーション訓練</a:t>
            </a:r>
            <a:r>
              <a:rPr lang="ja-JP" altLang="en-US"/>
              <a:t>で</a:t>
            </a:r>
            <a:endParaRPr kumimoji="1" lang="ja-JP" altLang="en-US" sz="7200"/>
          </a:p>
        </p:txBody>
      </p:sp>
      <p:sp>
        <p:nvSpPr>
          <p:cNvPr id="3" name="字幕 2">
            <a:extLst>
              <a:ext uri="{FF2B5EF4-FFF2-40B4-BE49-F238E27FC236}">
                <a16:creationId xmlns:a16="http://schemas.microsoft.com/office/drawing/2014/main" id="{B4BB585C-5D0E-3AE9-B3F9-BBC3105A315C}"/>
              </a:ext>
            </a:extLst>
          </p:cNvPr>
          <p:cNvSpPr>
            <a:spLocks noGrp="1"/>
          </p:cNvSpPr>
          <p:nvPr>
            <p:ph type="subTitle" idx="1"/>
          </p:nvPr>
        </p:nvSpPr>
        <p:spPr>
          <a:xfrm>
            <a:off x="1246413" y="4629150"/>
            <a:ext cx="9998529" cy="2081893"/>
          </a:xfrm>
        </p:spPr>
        <p:txBody>
          <a:bodyPr>
            <a:normAutofit/>
          </a:bodyPr>
          <a:lstStyle/>
          <a:p>
            <a:r>
              <a:rPr lang="ja-JP" altLang="en-US" sz="4000"/>
              <a:t>児童生徒と職員の命と人生を守る</a:t>
            </a:r>
            <a:endParaRPr lang="en-US" altLang="ja-JP" sz="4000"/>
          </a:p>
          <a:p>
            <a:r>
              <a:rPr kumimoji="1" lang="ja-JP" altLang="en-US" sz="4000"/>
              <a:t>行動につなげていく</a:t>
            </a:r>
          </a:p>
        </p:txBody>
      </p:sp>
    </p:spTree>
    <p:extLst>
      <p:ext uri="{BB962C8B-B14F-4D97-AF65-F5344CB8AC3E}">
        <p14:creationId xmlns:p14="http://schemas.microsoft.com/office/powerpoint/2010/main" val="88799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9DA5D426-1E84-7F79-9E2F-3A23B0D79714}"/>
              </a:ext>
            </a:extLst>
          </p:cNvPr>
          <p:cNvSpPr txBox="1">
            <a:spLocks/>
          </p:cNvSpPr>
          <p:nvPr/>
        </p:nvSpPr>
        <p:spPr>
          <a:xfrm>
            <a:off x="483496" y="1237129"/>
            <a:ext cx="11274612" cy="5497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・緊急時の適切な対応のために～「救命アクションカード」を活用した危機管理</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Font typeface="Arial" panose="020B0604020202020204" pitchFamily="34" charse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　体制づくり～　東部・北部・気仙沼教育事務所管内小中学校 主幹教諭</a:t>
            </a:r>
            <a:r>
              <a:rPr lang="en-US" altLang="ja-JP" sz="2400">
                <a:solidFill>
                  <a:prstClr val="black"/>
                </a:solidFill>
                <a:latin typeface="ＭＳ ゴシック" panose="020B0609070205080204" pitchFamily="49" charset="-128"/>
                <a:ea typeface="ＭＳ ゴシック" panose="020B0609070205080204" pitchFamily="49" charset="-128"/>
                <a:cs typeface="+mj-cs"/>
              </a:rPr>
              <a:t>(</a:t>
            </a:r>
            <a:r>
              <a:rPr lang="ja-JP" altLang="en-US" sz="2400">
                <a:solidFill>
                  <a:prstClr val="black"/>
                </a:solidFill>
                <a:latin typeface="ＭＳ ゴシック" panose="020B0609070205080204" pitchFamily="49" charset="-128"/>
                <a:ea typeface="ＭＳ ゴシック" panose="020B0609070205080204" pitchFamily="49" charset="-128"/>
                <a:cs typeface="+mj-cs"/>
              </a:rPr>
              <a:t>養護）　　　　　</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Font typeface="Arial" panose="020B0604020202020204" pitchFamily="34" charse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　　</a:t>
            </a:r>
            <a:r>
              <a:rPr lang="en-US" altLang="ja-JP" sz="2400">
                <a:solidFill>
                  <a:prstClr val="black"/>
                </a:solidFill>
                <a:latin typeface="ＭＳ ゴシック" panose="020B0609070205080204" pitchFamily="49" charset="-128"/>
                <a:ea typeface="ＭＳ ゴシック" panose="020B0609070205080204" pitchFamily="49" charset="-128"/>
                <a:cs typeface="+mj-cs"/>
              </a:rPr>
              <a:t>https://www.pref.miyagi.jp/soshiki/et-kyoz/121212.html</a:t>
            </a:r>
          </a:p>
          <a:p>
            <a:pPr marL="0" indent="0">
              <a:buFont typeface="Arial" panose="020B0604020202020204" pitchFamily="34" charse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・救急事案発生時アクションカード　新潟県新潟市小学校教育研究会すこら</a:t>
            </a:r>
            <a:r>
              <a:rPr lang="en-US" altLang="ja-JP" sz="2400">
                <a:solidFill>
                  <a:prstClr val="black"/>
                </a:solidFill>
                <a:latin typeface="ＭＳ ゴシック" panose="020B0609070205080204" pitchFamily="49" charset="-128"/>
                <a:ea typeface="ＭＳ ゴシック" panose="020B0609070205080204" pitchFamily="49" charset="-128"/>
                <a:cs typeface="+mj-cs"/>
              </a:rPr>
              <a:t>e</a:t>
            </a:r>
            <a:r>
              <a:rPr lang="ja-JP" altLang="en-US" sz="2400">
                <a:solidFill>
                  <a:prstClr val="black"/>
                </a:solidFill>
                <a:latin typeface="ＭＳ ゴシック" panose="020B0609070205080204" pitchFamily="49" charset="-128"/>
                <a:ea typeface="ＭＳ ゴシック" panose="020B0609070205080204" pitchFamily="49" charset="-128"/>
                <a:cs typeface="+mj-cs"/>
              </a:rPr>
              <a:t>　　</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Font typeface="Arial" panose="020B0604020202020204" pitchFamily="34" charse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　　</a:t>
            </a:r>
            <a:r>
              <a:rPr lang="en-US" altLang="ja-JP" sz="2400">
                <a:solidFill>
                  <a:prstClr val="black"/>
                </a:solidFill>
                <a:latin typeface="ＭＳ ゴシック" panose="020B0609070205080204" pitchFamily="49" charset="-128"/>
                <a:ea typeface="ＭＳ ゴシック" panose="020B0609070205080204" pitchFamily="49" charset="-128"/>
                <a:cs typeface="+mj-cs"/>
              </a:rPr>
              <a:t>https://n-shokyoken.jp/contents/health/hoken.html</a:t>
            </a:r>
          </a:p>
          <a:p>
            <a:pPr marL="0" indent="0">
              <a:buFont typeface="Arial" panose="020B0604020202020204" pitchFamily="34" charse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・救急車利用リーフレット　総務省消防庁　　　　</a:t>
            </a: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Font typeface="Arial" panose="020B0604020202020204" pitchFamily="34" charset="0"/>
              <a:buNone/>
            </a:pPr>
            <a:r>
              <a:rPr lang="ja-JP" altLang="en-US" sz="2400">
                <a:solidFill>
                  <a:prstClr val="black"/>
                </a:solidFill>
                <a:latin typeface="ＭＳ ゴシック" panose="020B0609070205080204" pitchFamily="49" charset="-128"/>
                <a:ea typeface="ＭＳ ゴシック" panose="020B0609070205080204" pitchFamily="49" charset="-128"/>
                <a:cs typeface="+mj-cs"/>
              </a:rPr>
              <a:t>　　</a:t>
            </a:r>
            <a:r>
              <a:rPr lang="en-US" altLang="ja-JP" sz="2400">
                <a:solidFill>
                  <a:prstClr val="black"/>
                </a:solidFill>
                <a:latin typeface="ＭＳ ゴシック" panose="020B0609070205080204" pitchFamily="49" charset="-128"/>
                <a:ea typeface="ＭＳ ゴシック" panose="020B0609070205080204" pitchFamily="49" charset="-128"/>
                <a:cs typeface="+mj-cs"/>
              </a:rPr>
              <a:t>https://www.fdma.go.jp/publication/portal/post9.html</a:t>
            </a:r>
          </a:p>
          <a:p>
            <a:pPr marL="0" indent="0">
              <a:buFont typeface="Arial" panose="020B0604020202020204" pitchFamily="34" charset="0"/>
              <a:buNone/>
            </a:pPr>
            <a:endParaRPr lang="en-US" altLang="ja-JP" sz="2400">
              <a:solidFill>
                <a:prstClr val="black"/>
              </a:solidFill>
              <a:latin typeface="ＭＳ ゴシック" panose="020B0609070205080204" pitchFamily="49" charset="-128"/>
              <a:ea typeface="ＭＳ ゴシック" panose="020B0609070205080204" pitchFamily="49" charset="-128"/>
              <a:cs typeface="+mj-cs"/>
            </a:endParaRPr>
          </a:p>
          <a:p>
            <a:pPr marL="0" indent="0">
              <a:buFont typeface="Arial" panose="020B0604020202020204" pitchFamily="34" charset="0"/>
              <a:buNone/>
            </a:pPr>
            <a:endParaRPr lang="en-US" altLang="ja-JP" sz="2400">
              <a:latin typeface="ＭＳ ゴシック" panose="020B0609070205080204" pitchFamily="49" charset="-128"/>
              <a:ea typeface="ＭＳ ゴシック" panose="020B0609070205080204" pitchFamily="49" charset="-128"/>
            </a:endParaRPr>
          </a:p>
        </p:txBody>
      </p:sp>
      <p:sp>
        <p:nvSpPr>
          <p:cNvPr id="9" name="タイトル 1">
            <a:extLst>
              <a:ext uri="{FF2B5EF4-FFF2-40B4-BE49-F238E27FC236}">
                <a16:creationId xmlns:a16="http://schemas.microsoft.com/office/drawing/2014/main" id="{A1B75EC0-C326-A0C8-AEC2-78126772B4CE}"/>
              </a:ext>
            </a:extLst>
          </p:cNvPr>
          <p:cNvSpPr>
            <a:spLocks noGrp="1"/>
          </p:cNvSpPr>
          <p:nvPr>
            <p:ph type="title"/>
          </p:nvPr>
        </p:nvSpPr>
        <p:spPr>
          <a:xfrm>
            <a:off x="967292" y="461944"/>
            <a:ext cx="10515600" cy="488315"/>
          </a:xfrm>
        </p:spPr>
        <p:txBody>
          <a:bodyPr>
            <a:normAutofit fontScale="90000"/>
          </a:bodyPr>
          <a:lstStyle/>
          <a:p>
            <a:r>
              <a:rPr lang="ja-JP" altLang="en-US"/>
              <a:t>参考文献</a:t>
            </a:r>
            <a:endParaRPr kumimoji="1" lang="ja-JP" altLang="en-US"/>
          </a:p>
        </p:txBody>
      </p:sp>
    </p:spTree>
    <p:extLst>
      <p:ext uri="{BB962C8B-B14F-4D97-AF65-F5344CB8AC3E}">
        <p14:creationId xmlns:p14="http://schemas.microsoft.com/office/powerpoint/2010/main" val="259875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61681-CF6D-2599-E46E-510F4554A14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DCFC25C-7654-F8F4-F49A-55DD197FFDF4}"/>
              </a:ext>
            </a:extLst>
          </p:cNvPr>
          <p:cNvSpPr>
            <a:spLocks noGrp="1"/>
          </p:cNvSpPr>
          <p:nvPr>
            <p:ph type="ctrTitle"/>
          </p:nvPr>
        </p:nvSpPr>
        <p:spPr>
          <a:xfrm>
            <a:off x="8706" y="-1138"/>
            <a:ext cx="12192000" cy="1140390"/>
          </a:xfrm>
          <a:solidFill>
            <a:srgbClr val="FF0000"/>
          </a:solidFill>
        </p:spPr>
        <p:txBody>
          <a:bodyPr/>
          <a:lstStyle/>
          <a:p>
            <a:r>
              <a:rPr kumimoji="1" lang="ja-JP" altLang="en-US">
                <a:solidFill>
                  <a:schemeClr val="bg1"/>
                </a:solidFill>
                <a:latin typeface="HGP創英角ｺﾞｼｯｸUB" panose="020B0900000000000000" pitchFamily="50" charset="-128"/>
                <a:ea typeface="HGP創英角ｺﾞｼｯｸUB" panose="020B0900000000000000" pitchFamily="50" charset="-128"/>
              </a:rPr>
              <a:t>発見者の行動 </a:t>
            </a:r>
          </a:p>
        </p:txBody>
      </p:sp>
      <p:sp>
        <p:nvSpPr>
          <p:cNvPr id="3" name="字幕 2">
            <a:extLst>
              <a:ext uri="{FF2B5EF4-FFF2-40B4-BE49-F238E27FC236}">
                <a16:creationId xmlns:a16="http://schemas.microsoft.com/office/drawing/2014/main" id="{461AD328-3821-9927-4B00-17D666977BFD}"/>
              </a:ext>
            </a:extLst>
          </p:cNvPr>
          <p:cNvSpPr>
            <a:spLocks noGrp="1"/>
          </p:cNvSpPr>
          <p:nvPr>
            <p:ph type="subTitle" idx="1"/>
          </p:nvPr>
        </p:nvSpPr>
        <p:spPr>
          <a:xfrm>
            <a:off x="711974" y="3376902"/>
            <a:ext cx="8933778" cy="3360593"/>
          </a:xfrm>
        </p:spPr>
        <p:txBody>
          <a:bodyPr>
            <a:normAutofit/>
          </a:bodyPr>
          <a:lstStyle/>
          <a:p>
            <a:pPr algn="l">
              <a:lnSpc>
                <a:spcPts val="8100"/>
              </a:lnSpc>
            </a:pPr>
            <a:r>
              <a:rPr kumimoji="1" lang="ja-JP" altLang="en-US" sz="4400">
                <a:latin typeface="HGP創英角ｺﾞｼｯｸUB" panose="020B0900000000000000" pitchFamily="50" charset="-128"/>
                <a:ea typeface="HGP創英角ｺﾞｼｯｸUB" panose="020B0900000000000000" pitchFamily="50" charset="-128"/>
              </a:rPr>
              <a:t>①協力者をあつめる　</a:t>
            </a:r>
            <a:endParaRPr kumimoji="1" lang="en-US" altLang="ja-JP" sz="4400">
              <a:latin typeface="HGP創英角ｺﾞｼｯｸUB" panose="020B0900000000000000" pitchFamily="50" charset="-128"/>
              <a:ea typeface="HGP創英角ｺﾞｼｯｸUB" panose="020B0900000000000000" pitchFamily="50" charset="-128"/>
            </a:endParaRPr>
          </a:p>
          <a:p>
            <a:pPr algn="l">
              <a:lnSpc>
                <a:spcPts val="8100"/>
              </a:lnSpc>
            </a:pPr>
            <a:r>
              <a:rPr lang="ja-JP" altLang="en-US" sz="4400">
                <a:latin typeface="HGP創英角ｺﾞｼｯｸUB" panose="020B0900000000000000" pitchFamily="50" charset="-128"/>
                <a:ea typeface="HGP創英角ｺﾞｼｯｸUB" panose="020B0900000000000000" pitchFamily="50" charset="-128"/>
              </a:rPr>
              <a:t>②意識・呼吸を確認する</a:t>
            </a:r>
            <a:endParaRPr lang="en-US" altLang="ja-JP" sz="4400">
              <a:latin typeface="HGP創英角ｺﾞｼｯｸUB" panose="020B0900000000000000" pitchFamily="50" charset="-128"/>
              <a:ea typeface="HGP創英角ｺﾞｼｯｸUB" panose="020B0900000000000000" pitchFamily="50" charset="-128"/>
            </a:endParaRPr>
          </a:p>
          <a:p>
            <a:pPr algn="l">
              <a:lnSpc>
                <a:spcPts val="8100"/>
              </a:lnSpc>
            </a:pPr>
            <a:r>
              <a:rPr kumimoji="1" lang="ja-JP" altLang="en-US" sz="4400">
                <a:latin typeface="HGP創英角ｺﾞｼｯｸUB" panose="020B0900000000000000" pitchFamily="50" charset="-128"/>
                <a:ea typeface="HGP創英角ｺﾞｼｯｸUB" panose="020B0900000000000000" pitchFamily="50" charset="-128"/>
              </a:rPr>
              <a:t>③記録　</a:t>
            </a:r>
          </a:p>
        </p:txBody>
      </p:sp>
      <p:sp>
        <p:nvSpPr>
          <p:cNvPr id="6" name="字幕 2">
            <a:extLst>
              <a:ext uri="{FF2B5EF4-FFF2-40B4-BE49-F238E27FC236}">
                <a16:creationId xmlns:a16="http://schemas.microsoft.com/office/drawing/2014/main" id="{552F0D4F-80CC-BCEB-A902-414784D89472}"/>
              </a:ext>
            </a:extLst>
          </p:cNvPr>
          <p:cNvSpPr txBox="1">
            <a:spLocks/>
          </p:cNvSpPr>
          <p:nvPr/>
        </p:nvSpPr>
        <p:spPr>
          <a:xfrm>
            <a:off x="6757781" y="4335601"/>
            <a:ext cx="5233307" cy="2446562"/>
          </a:xfrm>
          <a:prstGeom prst="rect">
            <a:avLst/>
          </a:prstGeom>
          <a:ln w="38100">
            <a:solidFill>
              <a:srgbClr val="0070C0"/>
            </a:solidFill>
          </a:ln>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en-US" altLang="ja-JP" sz="4800" b="1">
                <a:latin typeface="+mj-ea"/>
                <a:ea typeface="+mj-ea"/>
              </a:rPr>
              <a:t>1⃣</a:t>
            </a:r>
            <a:r>
              <a:rPr lang="ja-JP" altLang="en-US" sz="4800" b="1">
                <a:latin typeface="+mj-ea"/>
                <a:ea typeface="+mj-ea"/>
              </a:rPr>
              <a:t>肩</a:t>
            </a:r>
            <a:r>
              <a:rPr lang="ja-JP" altLang="en-US" sz="4600" b="1">
                <a:latin typeface="+mj-ea"/>
                <a:ea typeface="+mj-ea"/>
              </a:rPr>
              <a:t>を</a:t>
            </a:r>
            <a:r>
              <a:rPr lang="ja-JP" altLang="en-US" sz="4800" b="1">
                <a:latin typeface="+mj-ea"/>
                <a:ea typeface="+mj-ea"/>
              </a:rPr>
              <a:t>叩</a:t>
            </a:r>
            <a:r>
              <a:rPr lang="ja-JP" altLang="en-US" sz="4600" b="1">
                <a:latin typeface="+mj-ea"/>
                <a:ea typeface="+mj-ea"/>
              </a:rPr>
              <a:t>き</a:t>
            </a:r>
            <a:r>
              <a:rPr lang="ja-JP" altLang="en-US" sz="4100" b="1">
                <a:latin typeface="+mj-ea"/>
                <a:ea typeface="+mj-ea"/>
              </a:rPr>
              <a:t>、</a:t>
            </a:r>
            <a:r>
              <a:rPr lang="ja-JP" altLang="en-US" sz="4800" b="1">
                <a:latin typeface="+mj-ea"/>
                <a:ea typeface="+mj-ea"/>
              </a:rPr>
              <a:t>声</a:t>
            </a:r>
            <a:r>
              <a:rPr lang="ja-JP" altLang="en-US" sz="4600" b="1">
                <a:latin typeface="+mj-ea"/>
                <a:ea typeface="+mj-ea"/>
              </a:rPr>
              <a:t>をかける</a:t>
            </a:r>
            <a:endParaRPr lang="en-US" altLang="ja-JP" sz="4800" b="1">
              <a:latin typeface="+mj-ea"/>
              <a:ea typeface="+mj-ea"/>
            </a:endParaRPr>
          </a:p>
          <a:p>
            <a:pPr algn="l">
              <a:lnSpc>
                <a:spcPct val="120000"/>
              </a:lnSpc>
            </a:pPr>
            <a:r>
              <a:rPr lang="en-US" altLang="ja-JP" sz="4800" b="1">
                <a:latin typeface="+mj-ea"/>
                <a:ea typeface="+mj-ea"/>
              </a:rPr>
              <a:t>2⃣</a:t>
            </a:r>
            <a:r>
              <a:rPr lang="ja-JP" altLang="en-US" sz="4800" b="1">
                <a:latin typeface="+mj-ea"/>
                <a:ea typeface="+mj-ea"/>
              </a:rPr>
              <a:t>胸</a:t>
            </a:r>
            <a:r>
              <a:rPr lang="ja-JP" altLang="en-US" sz="4600" b="1">
                <a:latin typeface="+mj-ea"/>
                <a:ea typeface="+mj-ea"/>
              </a:rPr>
              <a:t>と</a:t>
            </a:r>
            <a:r>
              <a:rPr lang="ja-JP" altLang="en-US" sz="4800" b="1">
                <a:latin typeface="+mj-ea"/>
                <a:ea typeface="+mj-ea"/>
              </a:rPr>
              <a:t>腹</a:t>
            </a:r>
            <a:r>
              <a:rPr lang="ja-JP" altLang="en-US" sz="4600" b="1">
                <a:latin typeface="+mj-ea"/>
                <a:ea typeface="+mj-ea"/>
              </a:rPr>
              <a:t>の</a:t>
            </a:r>
            <a:r>
              <a:rPr lang="ja-JP" altLang="en-US" sz="4800" b="1">
                <a:latin typeface="+mj-ea"/>
                <a:ea typeface="+mj-ea"/>
              </a:rPr>
              <a:t>動</a:t>
            </a:r>
            <a:r>
              <a:rPr lang="ja-JP" altLang="en-US" sz="4600" b="1">
                <a:latin typeface="+mj-ea"/>
                <a:ea typeface="+mj-ea"/>
              </a:rPr>
              <a:t>きを</a:t>
            </a:r>
            <a:r>
              <a:rPr lang="ja-JP" altLang="en-US" sz="4800" b="1">
                <a:latin typeface="+mj-ea"/>
                <a:ea typeface="+mj-ea"/>
              </a:rPr>
              <a:t>見</a:t>
            </a:r>
            <a:r>
              <a:rPr lang="ja-JP" altLang="en-US" sz="4600" b="1">
                <a:latin typeface="+mj-ea"/>
                <a:ea typeface="+mj-ea"/>
              </a:rPr>
              <a:t>る</a:t>
            </a:r>
            <a:endParaRPr lang="en-US" altLang="ja-JP" sz="4600" b="1">
              <a:latin typeface="+mj-ea"/>
              <a:ea typeface="+mj-ea"/>
            </a:endParaRPr>
          </a:p>
          <a:p>
            <a:pPr algn="l">
              <a:lnSpc>
                <a:spcPct val="120000"/>
              </a:lnSpc>
            </a:pPr>
            <a:r>
              <a:rPr lang="ja-JP" altLang="en-US" sz="4400" b="1">
                <a:latin typeface="+mj-ea"/>
                <a:ea typeface="+mj-ea"/>
              </a:rPr>
              <a:t>はっきりしなければ</a:t>
            </a:r>
            <a:r>
              <a:rPr lang="ja-JP" altLang="en-US" sz="3300" b="1">
                <a:latin typeface="+mj-ea"/>
                <a:ea typeface="+mj-ea"/>
              </a:rPr>
              <a:t>、</a:t>
            </a:r>
            <a:r>
              <a:rPr lang="ja-JP" altLang="en-US" sz="4400" b="1">
                <a:latin typeface="+mj-ea"/>
                <a:ea typeface="+mj-ea"/>
              </a:rPr>
              <a:t>心肺蘇生開始！</a:t>
            </a:r>
            <a:endParaRPr lang="en-US" altLang="ja-JP" sz="4400" b="1">
              <a:latin typeface="+mj-ea"/>
              <a:ea typeface="+mj-ea"/>
            </a:endParaRPr>
          </a:p>
          <a:p>
            <a:pPr algn="l">
              <a:lnSpc>
                <a:spcPct val="120000"/>
              </a:lnSpc>
            </a:pPr>
            <a:r>
              <a:rPr lang="ja-JP" altLang="en-US" sz="3600" b="1">
                <a:latin typeface="+mj-ea"/>
                <a:ea typeface="+mj-ea"/>
              </a:rPr>
              <a:t>胸の中央を、早く</a:t>
            </a:r>
            <a:r>
              <a:rPr lang="en-US" altLang="ja-JP" sz="3600">
                <a:latin typeface="+mj-ea"/>
                <a:ea typeface="+mj-ea"/>
              </a:rPr>
              <a:t>( </a:t>
            </a:r>
            <a:r>
              <a:rPr lang="ja-JP" altLang="en-US" sz="3600">
                <a:latin typeface="+mj-ea"/>
                <a:ea typeface="+mj-ea"/>
              </a:rPr>
              <a:t>　</a:t>
            </a:r>
            <a:r>
              <a:rPr lang="en-US" altLang="ja-JP" sz="3600">
                <a:latin typeface="+mj-ea"/>
                <a:ea typeface="+mj-ea"/>
              </a:rPr>
              <a:t>)</a:t>
            </a:r>
            <a:r>
              <a:rPr lang="ja-JP" altLang="en-US" sz="2000">
                <a:latin typeface="+mj-ea"/>
                <a:ea typeface="+mj-ea"/>
              </a:rPr>
              <a:t>、</a:t>
            </a:r>
            <a:r>
              <a:rPr lang="ja-JP" altLang="en-US" sz="3600" b="1">
                <a:latin typeface="+mj-ea"/>
                <a:ea typeface="+mj-ea"/>
              </a:rPr>
              <a:t>深く</a:t>
            </a:r>
            <a:r>
              <a:rPr lang="en-US" altLang="ja-JP" sz="2000">
                <a:latin typeface="+mj-ea"/>
                <a:ea typeface="+mj-ea"/>
              </a:rPr>
              <a:t>(5</a:t>
            </a:r>
            <a:r>
              <a:rPr lang="ja-JP" altLang="en-US" sz="2000">
                <a:latin typeface="+mj-ea"/>
                <a:ea typeface="+mj-ea"/>
              </a:rPr>
              <a:t>㎝</a:t>
            </a:r>
            <a:r>
              <a:rPr lang="en-US" altLang="ja-JP" sz="2000">
                <a:latin typeface="+mj-ea"/>
                <a:ea typeface="+mj-ea"/>
              </a:rPr>
              <a:t>)</a:t>
            </a:r>
            <a:r>
              <a:rPr lang="ja-JP" altLang="en-US" sz="2000">
                <a:latin typeface="+mj-ea"/>
                <a:ea typeface="+mj-ea"/>
              </a:rPr>
              <a:t>、</a:t>
            </a:r>
            <a:r>
              <a:rPr lang="ja-JP" altLang="en-US" sz="3600" b="1">
                <a:latin typeface="+mj-ea"/>
                <a:ea typeface="+mj-ea"/>
              </a:rPr>
              <a:t>絶え間なく</a:t>
            </a:r>
            <a:endParaRPr lang="en-US" altLang="ja-JP" sz="3600" b="1">
              <a:latin typeface="+mj-ea"/>
              <a:ea typeface="+mj-ea"/>
            </a:endParaRPr>
          </a:p>
          <a:p>
            <a:pPr algn="l">
              <a:lnSpc>
                <a:spcPct val="120000"/>
              </a:lnSpc>
            </a:pPr>
            <a:r>
              <a:rPr lang="ja-JP" altLang="en-US" sz="2900">
                <a:latin typeface="+mj-ea"/>
                <a:ea typeface="+mj-ea"/>
              </a:rPr>
              <a:t>＊</a:t>
            </a:r>
            <a:r>
              <a:rPr lang="ja-JP" altLang="en-US" sz="3400">
                <a:latin typeface="+mj-ea"/>
                <a:ea typeface="+mj-ea"/>
              </a:rPr>
              <a:t>人工呼吸</a:t>
            </a:r>
            <a:r>
              <a:rPr lang="ja-JP" altLang="en-US" sz="2900">
                <a:latin typeface="+mj-ea"/>
                <a:ea typeface="+mj-ea"/>
              </a:rPr>
              <a:t>は可能なら実施</a:t>
            </a:r>
            <a:r>
              <a:rPr lang="ja-JP" altLang="en-US" sz="2000">
                <a:latin typeface="+mj-ea"/>
                <a:ea typeface="+mj-ea"/>
              </a:rPr>
              <a:t>　</a:t>
            </a:r>
            <a:r>
              <a:rPr lang="ja-JP" altLang="en-US" sz="3400" b="1">
                <a:latin typeface="+mj-ea"/>
                <a:ea typeface="+mj-ea"/>
              </a:rPr>
              <a:t>２</a:t>
            </a:r>
            <a:r>
              <a:rPr lang="en-US" altLang="ja-JP" sz="2000">
                <a:latin typeface="+mj-ea"/>
                <a:ea typeface="+mj-ea"/>
              </a:rPr>
              <a:t>(</a:t>
            </a:r>
            <a:r>
              <a:rPr lang="ja-JP" altLang="en-US" sz="2000">
                <a:latin typeface="+mj-ea"/>
                <a:ea typeface="+mj-ea"/>
              </a:rPr>
              <a:t>人工呼吸</a:t>
            </a:r>
            <a:r>
              <a:rPr lang="en-US" altLang="ja-JP" sz="2000">
                <a:latin typeface="+mj-ea"/>
                <a:ea typeface="+mj-ea"/>
              </a:rPr>
              <a:t>)</a:t>
            </a:r>
            <a:r>
              <a:rPr lang="ja-JP" altLang="en-US" sz="2500">
                <a:latin typeface="+mj-ea"/>
                <a:ea typeface="+mj-ea"/>
              </a:rPr>
              <a:t>：</a:t>
            </a:r>
            <a:r>
              <a:rPr lang="en-US" altLang="ja-JP" sz="2900" b="1">
                <a:latin typeface="+mj-ea"/>
                <a:ea typeface="+mj-ea"/>
              </a:rPr>
              <a:t>30</a:t>
            </a:r>
            <a:r>
              <a:rPr lang="en-US" altLang="ja-JP" sz="2000">
                <a:latin typeface="+mj-ea"/>
                <a:ea typeface="+mj-ea"/>
              </a:rPr>
              <a:t>(</a:t>
            </a:r>
            <a:r>
              <a:rPr lang="ja-JP" altLang="en-US" sz="2000">
                <a:latin typeface="+mj-ea"/>
                <a:ea typeface="+mj-ea"/>
              </a:rPr>
              <a:t>心臓</a:t>
            </a:r>
            <a:r>
              <a:rPr lang="ja-JP" altLang="en-US" sz="1800">
                <a:latin typeface="+mj-ea"/>
                <a:ea typeface="+mj-ea"/>
              </a:rPr>
              <a:t>マッサージ</a:t>
            </a:r>
            <a:r>
              <a:rPr lang="en-US" altLang="ja-JP" sz="2000">
                <a:latin typeface="+mj-ea"/>
                <a:ea typeface="+mj-ea"/>
              </a:rPr>
              <a:t>)</a:t>
            </a:r>
            <a:endParaRPr lang="en-US" altLang="ja-JP" sz="3400">
              <a:latin typeface="+mj-ea"/>
              <a:ea typeface="+mj-ea"/>
            </a:endParaRPr>
          </a:p>
          <a:p>
            <a:pPr algn="l">
              <a:lnSpc>
                <a:spcPct val="120000"/>
              </a:lnSpc>
            </a:pPr>
            <a:endParaRPr lang="en-US" altLang="ja-JP" sz="4800">
              <a:latin typeface="+mj-ea"/>
              <a:ea typeface="+mj-ea"/>
            </a:endParaRPr>
          </a:p>
        </p:txBody>
      </p:sp>
      <p:sp>
        <p:nvSpPr>
          <p:cNvPr id="7" name="字幕 2">
            <a:extLst>
              <a:ext uri="{FF2B5EF4-FFF2-40B4-BE49-F238E27FC236}">
                <a16:creationId xmlns:a16="http://schemas.microsoft.com/office/drawing/2014/main" id="{9580C9D5-A722-2D1E-76A1-EBB7FC862A82}"/>
              </a:ext>
            </a:extLst>
          </p:cNvPr>
          <p:cNvSpPr txBox="1">
            <a:spLocks/>
          </p:cNvSpPr>
          <p:nvPr/>
        </p:nvSpPr>
        <p:spPr>
          <a:xfrm>
            <a:off x="6752335" y="2467969"/>
            <a:ext cx="5227178" cy="1733157"/>
          </a:xfrm>
          <a:prstGeom prst="rect">
            <a:avLst/>
          </a:prstGeom>
          <a:ln w="38100">
            <a:solidFill>
              <a:srgbClr val="0070C0"/>
            </a:solidFill>
          </a:ln>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2800">
                <a:latin typeface="+mj-ea"/>
                <a:ea typeface="+mj-ea"/>
              </a:rPr>
              <a:t>まずは大声などで人を集める</a:t>
            </a:r>
            <a:endParaRPr lang="en-US" altLang="ja-JP" sz="2800">
              <a:latin typeface="+mj-ea"/>
              <a:ea typeface="+mj-ea"/>
            </a:endParaRPr>
          </a:p>
          <a:p>
            <a:pPr algn="l">
              <a:lnSpc>
                <a:spcPct val="120000"/>
              </a:lnSpc>
            </a:pPr>
            <a:r>
              <a:rPr lang="ja-JP" altLang="en-US" sz="2800">
                <a:solidFill>
                  <a:srgbClr val="FF0000"/>
                </a:solidFill>
                <a:latin typeface="+mj-ea"/>
                <a:ea typeface="+mj-ea"/>
              </a:rPr>
              <a:t>「救急です</a:t>
            </a:r>
            <a:r>
              <a:rPr lang="en-US" altLang="ja-JP" sz="2800">
                <a:solidFill>
                  <a:srgbClr val="FF0000"/>
                </a:solidFill>
                <a:latin typeface="+mj-ea"/>
                <a:ea typeface="+mj-ea"/>
              </a:rPr>
              <a:t>!</a:t>
            </a:r>
            <a:r>
              <a:rPr lang="ja-JP" altLang="en-US" sz="2800">
                <a:solidFill>
                  <a:srgbClr val="FF0000"/>
                </a:solidFill>
                <a:latin typeface="+mj-ea"/>
                <a:ea typeface="+mj-ea"/>
              </a:rPr>
              <a:t>だれかきてください！」</a:t>
            </a:r>
            <a:endParaRPr lang="en-US" altLang="ja-JP" sz="2800">
              <a:solidFill>
                <a:srgbClr val="FF0000"/>
              </a:solidFill>
              <a:latin typeface="+mj-ea"/>
              <a:ea typeface="+mj-ea"/>
            </a:endParaRPr>
          </a:p>
          <a:p>
            <a:pPr algn="l">
              <a:lnSpc>
                <a:spcPct val="120000"/>
              </a:lnSpc>
            </a:pPr>
            <a:r>
              <a:rPr lang="en-US" altLang="ja-JP" sz="2800">
                <a:latin typeface="+mj-ea"/>
                <a:ea typeface="+mj-ea"/>
              </a:rPr>
              <a:t>〈</a:t>
            </a:r>
            <a:r>
              <a:rPr lang="ja-JP" altLang="en-US" sz="2800">
                <a:solidFill>
                  <a:srgbClr val="FF0000"/>
                </a:solidFill>
                <a:latin typeface="+mj-ea"/>
                <a:ea typeface="+mj-ea"/>
              </a:rPr>
              <a:t>その後の連絡方法をここに記載</a:t>
            </a:r>
            <a:r>
              <a:rPr lang="en-US" altLang="ja-JP" sz="2800">
                <a:latin typeface="+mj-ea"/>
                <a:ea typeface="+mj-ea"/>
              </a:rPr>
              <a:t>〉</a:t>
            </a:r>
          </a:p>
        </p:txBody>
      </p:sp>
      <p:sp>
        <p:nvSpPr>
          <p:cNvPr id="8" name="字幕 2">
            <a:extLst>
              <a:ext uri="{FF2B5EF4-FFF2-40B4-BE49-F238E27FC236}">
                <a16:creationId xmlns:a16="http://schemas.microsoft.com/office/drawing/2014/main" id="{30EA3B77-B9EE-987D-3D15-9B579A5DECA1}"/>
              </a:ext>
            </a:extLst>
          </p:cNvPr>
          <p:cNvSpPr txBox="1">
            <a:spLocks/>
          </p:cNvSpPr>
          <p:nvPr/>
        </p:nvSpPr>
        <p:spPr>
          <a:xfrm>
            <a:off x="2545828" y="6001715"/>
            <a:ext cx="4129335" cy="639768"/>
          </a:xfrm>
          <a:prstGeom prst="rect">
            <a:avLst/>
          </a:prstGeom>
          <a:ln w="3810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a:latin typeface="BIZ UDPゴシック" panose="020B0400000000000000" pitchFamily="50" charset="-128"/>
                <a:ea typeface="BIZ UDPゴシック" panose="020B0400000000000000" pitchFamily="50" charset="-128"/>
              </a:rPr>
              <a:t>時計を見る </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発生時刻確認</a:t>
            </a:r>
            <a:r>
              <a:rPr lang="en-US" altLang="ja-JP">
                <a:latin typeface="BIZ UDPゴシック" panose="020B0400000000000000" pitchFamily="50" charset="-128"/>
                <a:ea typeface="BIZ UDPゴシック" panose="020B0400000000000000" pitchFamily="50" charset="-128"/>
              </a:rPr>
              <a:t>〉</a:t>
            </a:r>
            <a:endParaRPr lang="ja-JP" altLang="en-US">
              <a:latin typeface="BIZ UDPゴシック" panose="020B0400000000000000" pitchFamily="50" charset="-128"/>
              <a:ea typeface="BIZ UDPゴシック" panose="020B0400000000000000" pitchFamily="50" charset="-128"/>
            </a:endParaRPr>
          </a:p>
        </p:txBody>
      </p:sp>
      <p:sp>
        <p:nvSpPr>
          <p:cNvPr id="9" name="字幕 2">
            <a:extLst>
              <a:ext uri="{FF2B5EF4-FFF2-40B4-BE49-F238E27FC236}">
                <a16:creationId xmlns:a16="http://schemas.microsoft.com/office/drawing/2014/main" id="{711FE9F7-FD69-BB1D-E13D-4B67B220F2D5}"/>
              </a:ext>
            </a:extLst>
          </p:cNvPr>
          <p:cNvSpPr txBox="1">
            <a:spLocks/>
          </p:cNvSpPr>
          <p:nvPr/>
        </p:nvSpPr>
        <p:spPr>
          <a:xfrm>
            <a:off x="8820260" y="5896186"/>
            <a:ext cx="1015092" cy="5007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1000"/>
              </a:lnSpc>
              <a:spcBef>
                <a:spcPts val="0"/>
              </a:spcBef>
            </a:pPr>
            <a:r>
              <a:rPr lang="en-US" altLang="ja-JP" sz="1050">
                <a:latin typeface="+mj-ea"/>
                <a:ea typeface="+mj-ea"/>
              </a:rPr>
              <a:t>100-</a:t>
            </a:r>
          </a:p>
          <a:p>
            <a:pPr algn="l">
              <a:lnSpc>
                <a:spcPts val="1000"/>
              </a:lnSpc>
              <a:spcBef>
                <a:spcPts val="0"/>
              </a:spcBef>
            </a:pPr>
            <a:r>
              <a:rPr lang="en-US" altLang="ja-JP" sz="1050">
                <a:latin typeface="+mj-ea"/>
                <a:ea typeface="+mj-ea"/>
              </a:rPr>
              <a:t>120/</a:t>
            </a:r>
            <a:r>
              <a:rPr lang="ja-JP" altLang="en-US" sz="1050">
                <a:latin typeface="+mj-ea"/>
                <a:ea typeface="+mj-ea"/>
              </a:rPr>
              <a:t>分</a:t>
            </a:r>
            <a:endParaRPr lang="en-US" altLang="ja-JP" sz="1050">
              <a:latin typeface="+mj-ea"/>
              <a:ea typeface="+mj-ea"/>
            </a:endParaRPr>
          </a:p>
          <a:p>
            <a:pPr algn="l">
              <a:lnSpc>
                <a:spcPct val="120000"/>
              </a:lnSpc>
            </a:pPr>
            <a:endParaRPr lang="ja-JP" altLang="en-US" sz="4800">
              <a:latin typeface="+mj-ea"/>
              <a:ea typeface="+mj-ea"/>
            </a:endParaRPr>
          </a:p>
        </p:txBody>
      </p:sp>
      <p:sp>
        <p:nvSpPr>
          <p:cNvPr id="10" name="字幕 2">
            <a:extLst>
              <a:ext uri="{FF2B5EF4-FFF2-40B4-BE49-F238E27FC236}">
                <a16:creationId xmlns:a16="http://schemas.microsoft.com/office/drawing/2014/main" id="{FC4B7A46-D1AA-3EFD-6854-6603BC56AF8C}"/>
              </a:ext>
            </a:extLst>
          </p:cNvPr>
          <p:cNvSpPr txBox="1">
            <a:spLocks/>
          </p:cNvSpPr>
          <p:nvPr/>
        </p:nvSpPr>
        <p:spPr>
          <a:xfrm>
            <a:off x="1499101" y="189484"/>
            <a:ext cx="2103664" cy="794657"/>
          </a:xfrm>
          <a:prstGeom prst="rect">
            <a:avLst/>
          </a:prstGeom>
          <a:solidFill>
            <a:schemeClr val="bg1"/>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800" b="1">
                <a:latin typeface="+mj-ea"/>
                <a:ea typeface="+mj-ea"/>
              </a:rPr>
              <a:t>　名刺大で名札</a:t>
            </a:r>
            <a:r>
              <a:rPr lang="ja-JP" altLang="en-US" sz="1500" b="1">
                <a:latin typeface="+mj-ea"/>
                <a:ea typeface="+mj-ea"/>
              </a:rPr>
              <a:t>等</a:t>
            </a:r>
            <a:r>
              <a:rPr lang="ja-JP" altLang="en-US" sz="1700" b="1">
                <a:latin typeface="+mj-ea"/>
                <a:ea typeface="+mj-ea"/>
              </a:rPr>
              <a:t>に</a:t>
            </a:r>
            <a:endParaRPr lang="en-US" altLang="ja-JP" sz="1800" b="1">
              <a:latin typeface="+mj-ea"/>
              <a:ea typeface="+mj-ea"/>
            </a:endParaRPr>
          </a:p>
          <a:p>
            <a:pPr algn="l">
              <a:lnSpc>
                <a:spcPct val="120000"/>
              </a:lnSpc>
            </a:pPr>
            <a:r>
              <a:rPr lang="ja-JP" altLang="en-US" sz="1800" b="1">
                <a:latin typeface="+mj-ea"/>
                <a:ea typeface="+mj-ea"/>
              </a:rPr>
              <a:t>　入れて各自携帯</a:t>
            </a:r>
          </a:p>
        </p:txBody>
      </p:sp>
      <p:sp>
        <p:nvSpPr>
          <p:cNvPr id="11" name="字幕 2">
            <a:extLst>
              <a:ext uri="{FF2B5EF4-FFF2-40B4-BE49-F238E27FC236}">
                <a16:creationId xmlns:a16="http://schemas.microsoft.com/office/drawing/2014/main" id="{741C89B0-FF09-4E75-7382-7EBCBB0E98F9}"/>
              </a:ext>
            </a:extLst>
          </p:cNvPr>
          <p:cNvSpPr txBox="1">
            <a:spLocks/>
          </p:cNvSpPr>
          <p:nvPr/>
        </p:nvSpPr>
        <p:spPr>
          <a:xfrm>
            <a:off x="-170688" y="1118587"/>
            <a:ext cx="12594336" cy="1215895"/>
          </a:xfrm>
          <a:prstGeom prst="rect">
            <a:avLst/>
          </a:prstGeom>
        </p:spPr>
        <p:txBody>
          <a:bodyPr vert="horz" lIns="91440" tIns="45720" rIns="91440" bIns="45720" rtlCol="0" anchor="t">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200000"/>
              </a:lnSpc>
            </a:pPr>
            <a:r>
              <a:rPr lang="ja-JP" altLang="en-US" sz="4200">
                <a:latin typeface="HGP創英角ｺﾞｼｯｸUB"/>
                <a:ea typeface="HGP創英角ｺﾞｼｯｸUB"/>
              </a:rPr>
              <a:t>   </a:t>
            </a:r>
            <a:r>
              <a:rPr lang="ja-JP" altLang="en-US" sz="5100">
                <a:latin typeface="BIZ UDPゴシック" panose="020B0400000000000000" pitchFamily="50" charset="-128"/>
                <a:ea typeface="BIZ UDPゴシック"/>
              </a:rPr>
              <a:t>意識障害</a:t>
            </a:r>
            <a:r>
              <a:rPr lang="ja-JP" altLang="en-US" sz="4200">
                <a:latin typeface="BIZ UDPゴシック" panose="020B0400000000000000" pitchFamily="50" charset="-128"/>
                <a:ea typeface="BIZ UDPゴシック"/>
              </a:rPr>
              <a:t>・</a:t>
            </a:r>
            <a:r>
              <a:rPr lang="ja-JP" altLang="en-US" sz="5100">
                <a:latin typeface="BIZ UDPゴシック" panose="020B0400000000000000" pitchFamily="50" charset="-128"/>
                <a:ea typeface="BIZ UDPゴシック"/>
              </a:rPr>
              <a:t>けいれん</a:t>
            </a:r>
            <a:r>
              <a:rPr lang="ja-JP" altLang="en-US" sz="4200">
                <a:latin typeface="BIZ UDPゴシック" panose="020B0400000000000000" pitchFamily="50" charset="-128"/>
                <a:ea typeface="BIZ UDPゴシック"/>
              </a:rPr>
              <a:t>・</a:t>
            </a:r>
            <a:r>
              <a:rPr lang="ja-JP" altLang="en-US" sz="5100">
                <a:latin typeface="BIZ UDPゴシック" panose="020B0400000000000000" pitchFamily="50" charset="-128"/>
                <a:ea typeface="BIZ UDPゴシック"/>
              </a:rPr>
              <a:t>しびれ   　呼吸・窒息   食物等アレルギー    出血が多い　 　強い痛み</a:t>
            </a:r>
          </a:p>
        </p:txBody>
      </p:sp>
      <p:sp>
        <p:nvSpPr>
          <p:cNvPr id="12" name="字幕 2">
            <a:extLst>
              <a:ext uri="{FF2B5EF4-FFF2-40B4-BE49-F238E27FC236}">
                <a16:creationId xmlns:a16="http://schemas.microsoft.com/office/drawing/2014/main" id="{8B4095B8-5B41-2983-E064-5961A60F9A81}"/>
              </a:ext>
            </a:extLst>
          </p:cNvPr>
          <p:cNvSpPr txBox="1">
            <a:spLocks/>
          </p:cNvSpPr>
          <p:nvPr/>
        </p:nvSpPr>
        <p:spPr>
          <a:xfrm>
            <a:off x="163177" y="1802276"/>
            <a:ext cx="11827911" cy="5155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1400">
                <a:latin typeface="ＭＳ Ｐゴシック" panose="020B0600070205080204" pitchFamily="50" charset="-128"/>
                <a:ea typeface="ＭＳ Ｐゴシック" panose="020B0600070205080204" pitchFamily="50" charset="-128"/>
              </a:rPr>
              <a:t>はっきりしない所がある、力が抜ける、顔のしびれ　   苦しい、顔色悪い</a:t>
            </a:r>
            <a:r>
              <a:rPr lang="en-US" altLang="ja-JP" sz="1400">
                <a:latin typeface="ＭＳ Ｐゴシック" panose="020B0600070205080204" pitchFamily="50" charset="-128"/>
                <a:ea typeface="ＭＳ Ｐゴシック" panose="020B0600070205080204" pitchFamily="50" charset="-128"/>
              </a:rPr>
              <a:t> </a:t>
            </a:r>
            <a:r>
              <a:rPr lang="ja-JP" altLang="en-US" sz="1400">
                <a:latin typeface="ＭＳ Ｐゴシック" panose="020B0600070205080204" pitchFamily="50" charset="-128"/>
                <a:ea typeface="ＭＳ Ｐゴシック" panose="020B0600070205080204" pitchFamily="50" charset="-128"/>
              </a:rPr>
              <a:t>　　　　　食事・食後体調不良は疑う　    　　　　 けが、転落、　　　　　　　突然の激痛　　　　</a:t>
            </a:r>
            <a:endParaRPr lang="en-US" altLang="ja-JP" sz="1400">
              <a:latin typeface="ＭＳ Ｐゴシック" panose="020B0600070205080204" pitchFamily="50" charset="-128"/>
              <a:ea typeface="ＭＳ Ｐゴシック" panose="020B0600070205080204" pitchFamily="50" charset="-128"/>
            </a:endParaRPr>
          </a:p>
          <a:p>
            <a:pPr algn="l">
              <a:lnSpc>
                <a:spcPct val="100000"/>
              </a:lnSpc>
              <a:spcBef>
                <a:spcPts val="0"/>
              </a:spcBef>
            </a:pPr>
            <a:r>
              <a:rPr lang="ja-JP" altLang="en-US" sz="1400">
                <a:latin typeface="ＭＳ Ｐゴシック" panose="020B0600070205080204" pitchFamily="50" charset="-128"/>
                <a:ea typeface="ＭＳ Ｐゴシック" panose="020B0600070205080204" pitchFamily="50" charset="-128"/>
              </a:rPr>
              <a:t>　　　　　　　　　　　　　　　　　　　　　　　　　　　　　　　　　　　　　　　　　　　　　　　　　　　　　  八チ、虫　等　　　　　　　　　　　　火傷</a:t>
            </a:r>
            <a:r>
              <a:rPr lang="en-US" altLang="ja-JP" sz="1400">
                <a:latin typeface="ＭＳ Ｐゴシック" panose="020B0600070205080204" pitchFamily="50" charset="-128"/>
                <a:ea typeface="ＭＳ Ｐゴシック" panose="020B0600070205080204" pitchFamily="50" charset="-128"/>
              </a:rPr>
              <a:t>(</a:t>
            </a:r>
            <a:r>
              <a:rPr lang="ja-JP" altLang="en-US" sz="1400">
                <a:latin typeface="ＭＳ Ｐゴシック" panose="020B0600070205080204" pitchFamily="50" charset="-128"/>
                <a:ea typeface="ＭＳ Ｐゴシック" panose="020B0600070205080204" pitchFamily="50" charset="-128"/>
              </a:rPr>
              <a:t>広さ深さ</a:t>
            </a:r>
            <a:r>
              <a:rPr lang="en-US" altLang="ja-JP" sz="1400">
                <a:latin typeface="ＭＳ Ｐゴシック" panose="020B0600070205080204" pitchFamily="50" charset="-128"/>
                <a:ea typeface="ＭＳ Ｐゴシック" panose="020B0600070205080204" pitchFamily="50" charset="-128"/>
              </a:rPr>
              <a:t>)</a:t>
            </a:r>
            <a:r>
              <a:rPr lang="ja-JP" altLang="en-US" sz="1400">
                <a:latin typeface="ＭＳ Ｐゴシック" panose="020B0600070205080204" pitchFamily="50" charset="-128"/>
                <a:ea typeface="ＭＳ Ｐゴシック" panose="020B0600070205080204" pitchFamily="50" charset="-128"/>
              </a:rPr>
              <a:t>　 </a:t>
            </a:r>
            <a:endParaRPr lang="ja-JP" altLang="en-US" sz="1600">
              <a:latin typeface="ＭＳ Ｐゴシック" panose="020B0600070205080204" pitchFamily="50" charset="-128"/>
              <a:ea typeface="ＭＳ Ｐゴシック" panose="020B0600070205080204" pitchFamily="50" charset="-128"/>
            </a:endParaRPr>
          </a:p>
        </p:txBody>
      </p:sp>
      <p:grpSp>
        <p:nvGrpSpPr>
          <p:cNvPr id="4" name="グループ化 3">
            <a:extLst>
              <a:ext uri="{FF2B5EF4-FFF2-40B4-BE49-F238E27FC236}">
                <a16:creationId xmlns:a16="http://schemas.microsoft.com/office/drawing/2014/main" id="{FBEA95F9-9C98-3140-8809-3ED2E132FD6D}"/>
              </a:ext>
            </a:extLst>
          </p:cNvPr>
          <p:cNvGrpSpPr/>
          <p:nvPr/>
        </p:nvGrpSpPr>
        <p:grpSpPr>
          <a:xfrm>
            <a:off x="75611" y="1174763"/>
            <a:ext cx="11915477" cy="1191640"/>
            <a:chOff x="1911344" y="1280161"/>
            <a:chExt cx="10070551" cy="714176"/>
          </a:xfrm>
        </p:grpSpPr>
        <p:sp>
          <p:nvSpPr>
            <p:cNvPr id="14" name="四角形: 角を丸くする 13">
              <a:extLst>
                <a:ext uri="{FF2B5EF4-FFF2-40B4-BE49-F238E27FC236}">
                  <a16:creationId xmlns:a16="http://schemas.microsoft.com/office/drawing/2014/main" id="{24DB42DA-3496-C968-05A3-F57ED412AD0A}"/>
                </a:ext>
              </a:extLst>
            </p:cNvPr>
            <p:cNvSpPr/>
            <p:nvPr/>
          </p:nvSpPr>
          <p:spPr>
            <a:xfrm>
              <a:off x="1911344" y="1287163"/>
              <a:ext cx="3251863" cy="697962"/>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059E5C4A-D54D-ED11-CD3F-B2D3B53C9F15}"/>
                </a:ext>
              </a:extLst>
            </p:cNvPr>
            <p:cNvSpPr/>
            <p:nvPr/>
          </p:nvSpPr>
          <p:spPr>
            <a:xfrm>
              <a:off x="5202390" y="1280161"/>
              <a:ext cx="1495293" cy="71018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BD481600-9067-96CE-E727-E086CE6EA63F}"/>
                </a:ext>
              </a:extLst>
            </p:cNvPr>
            <p:cNvSpPr/>
            <p:nvPr/>
          </p:nvSpPr>
          <p:spPr>
            <a:xfrm>
              <a:off x="6743110" y="1296871"/>
              <a:ext cx="2203923" cy="697466"/>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8BB5E16F-8AD7-2ED6-9AFA-591EFB701CF7}"/>
                </a:ext>
              </a:extLst>
            </p:cNvPr>
            <p:cNvSpPr/>
            <p:nvPr/>
          </p:nvSpPr>
          <p:spPr>
            <a:xfrm>
              <a:off x="9014663" y="1308327"/>
              <a:ext cx="1658592" cy="678127"/>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DDC98553-8D56-8998-45C3-C4221F893A28}"/>
                </a:ext>
              </a:extLst>
            </p:cNvPr>
            <p:cNvSpPr/>
            <p:nvPr/>
          </p:nvSpPr>
          <p:spPr>
            <a:xfrm>
              <a:off x="10728536" y="1305278"/>
              <a:ext cx="1253359" cy="66541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字幕 2">
            <a:extLst>
              <a:ext uri="{FF2B5EF4-FFF2-40B4-BE49-F238E27FC236}">
                <a16:creationId xmlns:a16="http://schemas.microsoft.com/office/drawing/2014/main" id="{E5F3FCB2-DEEB-44A7-84BD-99EFC1259E84}"/>
              </a:ext>
            </a:extLst>
          </p:cNvPr>
          <p:cNvSpPr txBox="1">
            <a:spLocks/>
          </p:cNvSpPr>
          <p:nvPr/>
        </p:nvSpPr>
        <p:spPr>
          <a:xfrm>
            <a:off x="235418" y="2433498"/>
            <a:ext cx="3459947" cy="5908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3200">
                <a:solidFill>
                  <a:srgbClr val="FF0000"/>
                </a:solidFill>
                <a:latin typeface="BIZ UDPゴシック" panose="020B0400000000000000" pitchFamily="50" charset="-128"/>
                <a:ea typeface="BIZ UDPゴシック" panose="020B0400000000000000" pitchFamily="50" charset="-128"/>
              </a:rPr>
              <a:t>迷ったら通報！</a:t>
            </a:r>
          </a:p>
        </p:txBody>
      </p:sp>
      <p:sp>
        <p:nvSpPr>
          <p:cNvPr id="13" name="矢印: 下 12">
            <a:extLst>
              <a:ext uri="{FF2B5EF4-FFF2-40B4-BE49-F238E27FC236}">
                <a16:creationId xmlns:a16="http://schemas.microsoft.com/office/drawing/2014/main" id="{4FF3F0A7-66F6-6BFE-3186-27CB1B62E811}"/>
              </a:ext>
            </a:extLst>
          </p:cNvPr>
          <p:cNvSpPr/>
          <p:nvPr/>
        </p:nvSpPr>
        <p:spPr>
          <a:xfrm>
            <a:off x="3729163" y="2185009"/>
            <a:ext cx="609600" cy="2501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97663AF-8C19-52EA-D4E2-8A1CCA32B184}"/>
              </a:ext>
            </a:extLst>
          </p:cNvPr>
          <p:cNvSpPr txBox="1"/>
          <p:nvPr/>
        </p:nvSpPr>
        <p:spPr>
          <a:xfrm>
            <a:off x="3144442" y="2445073"/>
            <a:ext cx="3283399" cy="646331"/>
          </a:xfrm>
          <a:prstGeom prst="rect">
            <a:avLst/>
          </a:prstGeom>
          <a:noFill/>
          <a:ln>
            <a:solidFill>
              <a:schemeClr val="tx1"/>
            </a:solidFill>
          </a:ln>
        </p:spPr>
        <p:txBody>
          <a:bodyPr wrap="square" rtlCol="0">
            <a:spAutoFit/>
          </a:bodyPr>
          <a:lstStyle/>
          <a:p>
            <a:r>
              <a:rPr kumimoji="1" lang="en-US" altLang="ja-JP" sz="3600">
                <a:latin typeface="ＤＦ特太ゴシック体" panose="020B0509000000000000" pitchFamily="49" charset="-128"/>
                <a:ea typeface="ＤＦ特太ゴシック体" panose="020B0509000000000000" pitchFamily="49" charset="-128"/>
              </a:rPr>
              <a:t>119</a:t>
            </a:r>
            <a:r>
              <a:rPr kumimoji="1" lang="ja-JP" altLang="en-US" sz="3600">
                <a:latin typeface="ＤＦ特太ゴシック体" panose="020B0509000000000000" pitchFamily="49" charset="-128"/>
                <a:ea typeface="ＤＦ特太ゴシック体" panose="020B0509000000000000" pitchFamily="49" charset="-128"/>
              </a:rPr>
              <a:t>番通報！！</a:t>
            </a:r>
          </a:p>
        </p:txBody>
      </p:sp>
      <p:pic>
        <p:nvPicPr>
          <p:cNvPr id="21" name="図 20">
            <a:extLst>
              <a:ext uri="{FF2B5EF4-FFF2-40B4-BE49-F238E27FC236}">
                <a16:creationId xmlns:a16="http://schemas.microsoft.com/office/drawing/2014/main" id="{0BB40EE2-7FEB-FD84-9FA9-A7C3F9DAC83B}"/>
              </a:ext>
            </a:extLst>
          </p:cNvPr>
          <p:cNvPicPr>
            <a:picLocks noChangeAspect="1"/>
          </p:cNvPicPr>
          <p:nvPr/>
        </p:nvPicPr>
        <p:blipFill>
          <a:blip r:embed="rId3"/>
          <a:stretch>
            <a:fillRect/>
          </a:stretch>
        </p:blipFill>
        <p:spPr>
          <a:xfrm>
            <a:off x="288799" y="0"/>
            <a:ext cx="1018120" cy="1018120"/>
          </a:xfrm>
          <a:prstGeom prst="rect">
            <a:avLst/>
          </a:prstGeom>
        </p:spPr>
      </p:pic>
    </p:spTree>
    <p:extLst>
      <p:ext uri="{BB962C8B-B14F-4D97-AF65-F5344CB8AC3E}">
        <p14:creationId xmlns:p14="http://schemas.microsoft.com/office/powerpoint/2010/main" val="185626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7782A-285B-5C55-D818-2A411EB1D3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8E13529-7E7F-A988-3D96-60E807B21D6E}"/>
              </a:ext>
            </a:extLst>
          </p:cNvPr>
          <p:cNvSpPr>
            <a:spLocks noGrp="1"/>
          </p:cNvSpPr>
          <p:nvPr>
            <p:ph type="ctrTitle"/>
          </p:nvPr>
        </p:nvSpPr>
        <p:spPr>
          <a:xfrm>
            <a:off x="-3086" y="0"/>
            <a:ext cx="12192000" cy="1140390"/>
          </a:xfrm>
          <a:solidFill>
            <a:srgbClr val="FF0000"/>
          </a:solidFill>
        </p:spPr>
        <p:txBody>
          <a:bodyPr/>
          <a:lstStyle/>
          <a:p>
            <a:r>
              <a:rPr lang="ja-JP" altLang="en-US">
                <a:solidFill>
                  <a:schemeClr val="bg1"/>
                </a:solidFill>
                <a:latin typeface="HGP創英角ｺﾞｼｯｸUB" panose="020B0900000000000000" pitchFamily="50" charset="-128"/>
                <a:ea typeface="HGP創英角ｺﾞｼｯｸUB" panose="020B0900000000000000" pitchFamily="50" charset="-128"/>
              </a:rPr>
              <a:t>　　　　　「救急です！」と連絡する</a:t>
            </a:r>
            <a:r>
              <a:rPr kumimoji="1" lang="ja-JP" altLang="en-US">
                <a:solidFill>
                  <a:schemeClr val="bg1"/>
                </a:solidFill>
                <a:latin typeface="HGP創英角ｺﾞｼｯｸUB" panose="020B0900000000000000" pitchFamily="50" charset="-128"/>
                <a:ea typeface="HGP創英角ｺﾞｼｯｸUB" panose="020B0900000000000000" pitchFamily="50" charset="-128"/>
              </a:rPr>
              <a:t> </a:t>
            </a:r>
          </a:p>
        </p:txBody>
      </p:sp>
      <p:sp>
        <p:nvSpPr>
          <p:cNvPr id="3" name="字幕 2">
            <a:extLst>
              <a:ext uri="{FF2B5EF4-FFF2-40B4-BE49-F238E27FC236}">
                <a16:creationId xmlns:a16="http://schemas.microsoft.com/office/drawing/2014/main" id="{5E9B79A3-F9A9-2C0B-6F38-F6BE2CC19BE8}"/>
              </a:ext>
            </a:extLst>
          </p:cNvPr>
          <p:cNvSpPr>
            <a:spLocks noGrp="1"/>
          </p:cNvSpPr>
          <p:nvPr>
            <p:ph type="subTitle" idx="1"/>
          </p:nvPr>
        </p:nvSpPr>
        <p:spPr>
          <a:xfrm>
            <a:off x="774551" y="1018121"/>
            <a:ext cx="10983558" cy="2671752"/>
          </a:xfrm>
        </p:spPr>
        <p:txBody>
          <a:bodyPr>
            <a:normAutofit/>
          </a:bodyPr>
          <a:lstStyle/>
          <a:p>
            <a:pPr algn="l">
              <a:lnSpc>
                <a:spcPct val="200000"/>
              </a:lnSpc>
            </a:pPr>
            <a:r>
              <a:rPr lang="ja-JP" altLang="en-US" sz="3600">
                <a:latin typeface="HGP創英角ｺﾞｼｯｸUB" panose="020B0900000000000000" pitchFamily="50" charset="-128"/>
                <a:ea typeface="HGP創英角ｺﾞｼｯｸUB" panose="020B0900000000000000" pitchFamily="50" charset="-128"/>
              </a:rPr>
              <a:t>（　　　　　　　　　　　　　　　　　　　　　　）さんが救急です！</a:t>
            </a:r>
            <a:endParaRPr lang="en-US" altLang="ja-JP" sz="3600">
              <a:latin typeface="HGP創英角ｺﾞｼｯｸUB" panose="020B0900000000000000" pitchFamily="50" charset="-128"/>
              <a:ea typeface="HGP創英角ｺﾞｼｯｸUB" panose="020B0900000000000000" pitchFamily="50" charset="-128"/>
            </a:endParaRPr>
          </a:p>
          <a:p>
            <a:pPr algn="l">
              <a:lnSpc>
                <a:spcPct val="200000"/>
              </a:lnSpc>
            </a:pPr>
            <a:r>
              <a:rPr lang="ja-JP" altLang="en-US" sz="3600">
                <a:latin typeface="HGP創英角ｺﾞｼｯｸUB" panose="020B0900000000000000" pitchFamily="50" charset="-128"/>
                <a:ea typeface="HGP創英角ｺﾞｼｯｸUB" panose="020B0900000000000000" pitchFamily="50" charset="-128"/>
              </a:rPr>
              <a:t>（　　　　　　　　　　　　　　　　　 　　　　 ）</a:t>
            </a:r>
            <a:r>
              <a:rPr kumimoji="1" lang="ja-JP" altLang="en-US" sz="3600">
                <a:latin typeface="HGP創英角ｺﾞｼｯｸUB" panose="020B0900000000000000" pitchFamily="50" charset="-128"/>
                <a:ea typeface="HGP創英角ｺﾞｼｯｸUB" panose="020B0900000000000000" pitchFamily="50" charset="-128"/>
              </a:rPr>
              <a:t>に来てください！</a:t>
            </a:r>
          </a:p>
        </p:txBody>
      </p:sp>
      <p:sp>
        <p:nvSpPr>
          <p:cNvPr id="6" name="字幕 2">
            <a:extLst>
              <a:ext uri="{FF2B5EF4-FFF2-40B4-BE49-F238E27FC236}">
                <a16:creationId xmlns:a16="http://schemas.microsoft.com/office/drawing/2014/main" id="{ECA648AA-5B90-B40C-F09A-22B45CECEA05}"/>
              </a:ext>
            </a:extLst>
          </p:cNvPr>
          <p:cNvSpPr txBox="1">
            <a:spLocks/>
          </p:cNvSpPr>
          <p:nvPr/>
        </p:nvSpPr>
        <p:spPr>
          <a:xfrm>
            <a:off x="127173" y="3429000"/>
            <a:ext cx="11910498" cy="3359059"/>
          </a:xfrm>
          <a:prstGeom prst="rect">
            <a:avLst/>
          </a:prstGeom>
          <a:ln w="38100">
            <a:solidFill>
              <a:srgbClr val="0070C0"/>
            </a:solidFill>
          </a:ln>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800" b="1">
                <a:latin typeface="+mj-ea"/>
                <a:ea typeface="+mj-ea"/>
              </a:rPr>
              <a:t>　もちもの</a:t>
            </a:r>
            <a:endParaRPr lang="en-US" altLang="ja-JP" sz="4800" b="1">
              <a:latin typeface="+mj-ea"/>
              <a:ea typeface="+mj-ea"/>
            </a:endParaRPr>
          </a:p>
          <a:p>
            <a:pPr algn="l">
              <a:lnSpc>
                <a:spcPct val="120000"/>
              </a:lnSpc>
            </a:pPr>
            <a:r>
              <a:rPr lang="ja-JP" altLang="en-US" sz="4800" b="1">
                <a:latin typeface="+mj-ea"/>
                <a:ea typeface="+mj-ea"/>
              </a:rPr>
              <a:t>　①スマホ</a:t>
            </a:r>
            <a:r>
              <a:rPr lang="ja-JP" altLang="en-US" sz="4800">
                <a:latin typeface="+mj-ea"/>
                <a:ea typeface="+mj-ea"/>
              </a:rPr>
              <a:t>（</a:t>
            </a:r>
            <a:r>
              <a:rPr lang="ja-JP" altLang="en-US" sz="4800" b="1">
                <a:latin typeface="+mj-ea"/>
                <a:ea typeface="+mj-ea"/>
              </a:rPr>
              <a:t>２台</a:t>
            </a:r>
            <a:r>
              <a:rPr lang="ja-JP" altLang="en-US" sz="4800">
                <a:latin typeface="+mj-ea"/>
                <a:ea typeface="+mj-ea"/>
              </a:rPr>
              <a:t>：</a:t>
            </a:r>
            <a:r>
              <a:rPr lang="en-US" altLang="ja-JP" sz="4800">
                <a:latin typeface="+mj-ea"/>
                <a:ea typeface="+mj-ea"/>
              </a:rPr>
              <a:t>1⃣119</a:t>
            </a:r>
            <a:r>
              <a:rPr lang="ja-JP" altLang="en-US" sz="4800">
                <a:latin typeface="+mj-ea"/>
                <a:ea typeface="+mj-ea"/>
              </a:rPr>
              <a:t>用、</a:t>
            </a:r>
            <a:r>
              <a:rPr lang="en-US" altLang="ja-JP" sz="4800">
                <a:latin typeface="+mj-ea"/>
                <a:ea typeface="+mj-ea"/>
              </a:rPr>
              <a:t>2⃣</a:t>
            </a:r>
            <a:r>
              <a:rPr lang="ja-JP" altLang="en-US" sz="4800">
                <a:latin typeface="+mj-ea"/>
                <a:ea typeface="+mj-ea"/>
              </a:rPr>
              <a:t>保護者・職員室など連絡用）</a:t>
            </a:r>
            <a:endParaRPr lang="en-US" altLang="ja-JP" sz="4800">
              <a:latin typeface="+mj-ea"/>
              <a:ea typeface="+mj-ea"/>
            </a:endParaRPr>
          </a:p>
          <a:p>
            <a:pPr algn="l">
              <a:lnSpc>
                <a:spcPct val="120000"/>
              </a:lnSpc>
            </a:pPr>
            <a:r>
              <a:rPr lang="ja-JP" altLang="en-US" sz="4800" b="1">
                <a:latin typeface="+mj-ea"/>
                <a:ea typeface="+mj-ea"/>
              </a:rPr>
              <a:t>　②</a:t>
            </a:r>
            <a:r>
              <a:rPr lang="en-US" altLang="ja-JP" sz="4800" b="1">
                <a:latin typeface="+mj-ea"/>
                <a:ea typeface="+mj-ea"/>
              </a:rPr>
              <a:t>AED</a:t>
            </a:r>
            <a:r>
              <a:rPr lang="ja-JP" altLang="en-US" sz="4800">
                <a:latin typeface="+mj-ea"/>
                <a:ea typeface="+mj-ea"/>
              </a:rPr>
              <a:t>（場所：</a:t>
            </a:r>
            <a:r>
              <a:rPr lang="ja-JP" altLang="en-US" sz="4800">
                <a:latin typeface="+mj-ea"/>
              </a:rPr>
              <a:t>　</a:t>
            </a:r>
            <a:r>
              <a:rPr lang="ja-JP" altLang="en-US" sz="4800">
                <a:solidFill>
                  <a:srgbClr val="FF0000"/>
                </a:solidFill>
                <a:latin typeface="+mj-ea"/>
              </a:rPr>
              <a:t>←記載する</a:t>
            </a:r>
            <a:r>
              <a:rPr lang="ja-JP" altLang="en-US" sz="4800">
                <a:latin typeface="+mj-ea"/>
              </a:rPr>
              <a:t>）</a:t>
            </a:r>
            <a:endParaRPr lang="en-US" altLang="ja-JP" sz="4800">
              <a:latin typeface="+mj-ea"/>
              <a:ea typeface="+mj-ea"/>
            </a:endParaRPr>
          </a:p>
          <a:p>
            <a:pPr algn="l">
              <a:lnSpc>
                <a:spcPct val="120000"/>
              </a:lnSpc>
            </a:pPr>
            <a:r>
              <a:rPr lang="ja-JP" altLang="en-US" sz="4800" b="1">
                <a:latin typeface="+mj-ea"/>
                <a:ea typeface="+mj-ea"/>
              </a:rPr>
              <a:t>　③保健調査票</a:t>
            </a:r>
            <a:r>
              <a:rPr lang="ja-JP" altLang="en-US" sz="4800">
                <a:latin typeface="+mj-ea"/>
                <a:ea typeface="+mj-ea"/>
              </a:rPr>
              <a:t>（場所：　　</a:t>
            </a:r>
            <a:r>
              <a:rPr lang="ja-JP" altLang="en-US" sz="4800">
                <a:solidFill>
                  <a:srgbClr val="FF0000"/>
                </a:solidFill>
                <a:latin typeface="+mj-ea"/>
                <a:ea typeface="+mj-ea"/>
              </a:rPr>
              <a:t>←記載する</a:t>
            </a:r>
            <a:r>
              <a:rPr lang="ja-JP" altLang="en-US" sz="4800">
                <a:latin typeface="+mj-ea"/>
                <a:ea typeface="+mj-ea"/>
              </a:rPr>
              <a:t>）</a:t>
            </a:r>
            <a:endParaRPr lang="en-US" altLang="ja-JP" sz="4800">
              <a:latin typeface="+mj-ea"/>
              <a:ea typeface="+mj-ea"/>
            </a:endParaRPr>
          </a:p>
          <a:p>
            <a:pPr algn="l">
              <a:lnSpc>
                <a:spcPct val="120000"/>
              </a:lnSpc>
            </a:pPr>
            <a:r>
              <a:rPr lang="ja-JP" altLang="en-US" sz="4800" b="1">
                <a:latin typeface="+mj-ea"/>
                <a:ea typeface="+mj-ea"/>
              </a:rPr>
              <a:t>　④救急用品</a:t>
            </a:r>
            <a:r>
              <a:rPr lang="ja-JP" altLang="en-US" sz="4800">
                <a:latin typeface="+mj-ea"/>
                <a:ea typeface="+mj-ea"/>
              </a:rPr>
              <a:t>（担架</a:t>
            </a:r>
            <a:r>
              <a:rPr lang="ja-JP" altLang="en-US" sz="4400">
                <a:latin typeface="+mj-ea"/>
                <a:ea typeface="+mj-ea"/>
              </a:rPr>
              <a:t>・</a:t>
            </a:r>
            <a:r>
              <a:rPr lang="ja-JP" altLang="en-US" sz="4800">
                <a:latin typeface="+mj-ea"/>
                <a:ea typeface="+mj-ea"/>
              </a:rPr>
              <a:t>タオル・オムツなど</a:t>
            </a:r>
            <a:r>
              <a:rPr lang="ja-JP" altLang="en-US" sz="3300">
                <a:latin typeface="+mj-ea"/>
                <a:ea typeface="+mj-ea"/>
              </a:rPr>
              <a:t>　</a:t>
            </a:r>
            <a:r>
              <a:rPr lang="ja-JP" altLang="en-US" sz="4800">
                <a:latin typeface="+mj-ea"/>
                <a:ea typeface="+mj-ea"/>
              </a:rPr>
              <a:t>場所：</a:t>
            </a:r>
            <a:r>
              <a:rPr lang="ja-JP" altLang="en-US" sz="4800">
                <a:latin typeface="+mj-ea"/>
              </a:rPr>
              <a:t>　　　</a:t>
            </a:r>
            <a:r>
              <a:rPr lang="ja-JP" altLang="en-US" sz="4800">
                <a:solidFill>
                  <a:srgbClr val="FF0000"/>
                </a:solidFill>
                <a:latin typeface="+mj-ea"/>
              </a:rPr>
              <a:t>←記載する</a:t>
            </a:r>
            <a:r>
              <a:rPr lang="ja-JP" altLang="en-US" sz="4800">
                <a:latin typeface="+mj-ea"/>
                <a:ea typeface="+mj-ea"/>
              </a:rPr>
              <a:t>）</a:t>
            </a:r>
            <a:endParaRPr lang="en-US" altLang="ja-JP" sz="4800">
              <a:latin typeface="+mj-ea"/>
              <a:ea typeface="+mj-ea"/>
            </a:endParaRPr>
          </a:p>
          <a:p>
            <a:pPr algn="l">
              <a:lnSpc>
                <a:spcPct val="120000"/>
              </a:lnSpc>
            </a:pPr>
            <a:r>
              <a:rPr lang="ja-JP" altLang="en-US" sz="4400" b="1">
                <a:latin typeface="+mj-ea"/>
                <a:ea typeface="+mj-ea"/>
              </a:rPr>
              <a:t>　＊</a:t>
            </a:r>
            <a:r>
              <a:rPr lang="ja-JP" altLang="en-US" sz="4800" b="1">
                <a:latin typeface="+mj-ea"/>
                <a:ea typeface="+mj-ea"/>
              </a:rPr>
              <a:t>薬</a:t>
            </a:r>
            <a:r>
              <a:rPr lang="ja-JP" altLang="en-US" sz="4400">
                <a:latin typeface="+mj-ea"/>
                <a:ea typeface="+mj-ea"/>
              </a:rPr>
              <a:t>・</a:t>
            </a:r>
            <a:r>
              <a:rPr lang="ja-JP" altLang="en-US" sz="4400" b="1">
                <a:latin typeface="+mj-ea"/>
                <a:ea typeface="+mj-ea"/>
              </a:rPr>
              <a:t>エピペン</a:t>
            </a:r>
            <a:r>
              <a:rPr lang="ja-JP" altLang="en-US" sz="4800" b="1">
                <a:latin typeface="+mj-ea"/>
                <a:ea typeface="+mj-ea"/>
              </a:rPr>
              <a:t>を持参している児童</a:t>
            </a:r>
            <a:r>
              <a:rPr lang="ja-JP" altLang="en-US" sz="4400" b="1">
                <a:latin typeface="+mj-ea"/>
                <a:ea typeface="+mj-ea"/>
              </a:rPr>
              <a:t>生徒の理解</a:t>
            </a:r>
            <a:endParaRPr lang="en-US" altLang="ja-JP" sz="4800" b="1">
              <a:latin typeface="+mj-ea"/>
              <a:ea typeface="+mj-ea"/>
            </a:endParaRPr>
          </a:p>
        </p:txBody>
      </p:sp>
      <p:sp>
        <p:nvSpPr>
          <p:cNvPr id="10" name="字幕 2">
            <a:extLst>
              <a:ext uri="{FF2B5EF4-FFF2-40B4-BE49-F238E27FC236}">
                <a16:creationId xmlns:a16="http://schemas.microsoft.com/office/drawing/2014/main" id="{7A0B8983-735B-5E29-FB7F-6301571E9D58}"/>
              </a:ext>
            </a:extLst>
          </p:cNvPr>
          <p:cNvSpPr txBox="1">
            <a:spLocks/>
          </p:cNvSpPr>
          <p:nvPr/>
        </p:nvSpPr>
        <p:spPr>
          <a:xfrm>
            <a:off x="1272462" y="69940"/>
            <a:ext cx="2004138" cy="1000509"/>
          </a:xfrm>
          <a:prstGeom prst="rect">
            <a:avLst/>
          </a:prstGeom>
          <a:solidFill>
            <a:schemeClr val="bg1"/>
          </a:solidFill>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Bef>
                <a:spcPts val="0"/>
              </a:spcBef>
            </a:pPr>
            <a:r>
              <a:rPr lang="ja-JP" altLang="en-US" sz="4300" b="1">
                <a:latin typeface="+mj-ea"/>
                <a:ea typeface="+mj-ea"/>
              </a:rPr>
              <a:t>・各自携帯</a:t>
            </a:r>
            <a:endParaRPr lang="en-US" altLang="ja-JP" sz="4300" b="1">
              <a:latin typeface="+mj-ea"/>
              <a:ea typeface="+mj-ea"/>
            </a:endParaRPr>
          </a:p>
          <a:p>
            <a:pPr algn="l">
              <a:lnSpc>
                <a:spcPct val="120000"/>
              </a:lnSpc>
              <a:spcBef>
                <a:spcPts val="0"/>
              </a:spcBef>
            </a:pPr>
            <a:r>
              <a:rPr lang="ja-JP" altLang="en-US" sz="4300" b="1">
                <a:latin typeface="+mj-ea"/>
                <a:ea typeface="+mj-ea"/>
              </a:rPr>
              <a:t>・連絡困難で他職員や</a:t>
            </a:r>
            <a:endParaRPr lang="en-US" altLang="ja-JP" sz="4300" b="1">
              <a:latin typeface="+mj-ea"/>
              <a:ea typeface="+mj-ea"/>
            </a:endParaRPr>
          </a:p>
          <a:p>
            <a:pPr algn="l">
              <a:lnSpc>
                <a:spcPct val="120000"/>
              </a:lnSpc>
              <a:spcBef>
                <a:spcPts val="0"/>
              </a:spcBef>
            </a:pPr>
            <a:r>
              <a:rPr lang="ja-JP" altLang="en-US" sz="4300" b="1">
                <a:latin typeface="+mj-ea"/>
                <a:ea typeface="+mj-ea"/>
              </a:rPr>
              <a:t>　子どもに連絡を依頼</a:t>
            </a:r>
            <a:endParaRPr lang="en-US" altLang="ja-JP" sz="4300" b="1">
              <a:latin typeface="+mj-ea"/>
              <a:ea typeface="+mj-ea"/>
            </a:endParaRPr>
          </a:p>
          <a:p>
            <a:pPr algn="l">
              <a:lnSpc>
                <a:spcPct val="120000"/>
              </a:lnSpc>
              <a:spcBef>
                <a:spcPts val="0"/>
              </a:spcBef>
            </a:pPr>
            <a:r>
              <a:rPr lang="ja-JP" altLang="en-US" sz="4300" b="1">
                <a:latin typeface="+mj-ea"/>
                <a:ea typeface="+mj-ea"/>
              </a:rPr>
              <a:t>　する場合に渡す</a:t>
            </a:r>
            <a:endParaRPr lang="en-US" altLang="ja-JP" sz="4300" b="1">
              <a:latin typeface="+mj-ea"/>
              <a:ea typeface="+mj-ea"/>
            </a:endParaRPr>
          </a:p>
        </p:txBody>
      </p:sp>
      <p:pic>
        <p:nvPicPr>
          <p:cNvPr id="4" name="図 3">
            <a:extLst>
              <a:ext uri="{FF2B5EF4-FFF2-40B4-BE49-F238E27FC236}">
                <a16:creationId xmlns:a16="http://schemas.microsoft.com/office/drawing/2014/main" id="{CF99BB9F-FE49-535C-1745-912EE3415E73}"/>
              </a:ext>
            </a:extLst>
          </p:cNvPr>
          <p:cNvPicPr>
            <a:picLocks noChangeAspect="1"/>
          </p:cNvPicPr>
          <p:nvPr/>
        </p:nvPicPr>
        <p:blipFill>
          <a:blip r:embed="rId3"/>
          <a:stretch>
            <a:fillRect/>
          </a:stretch>
        </p:blipFill>
        <p:spPr>
          <a:xfrm>
            <a:off x="80682" y="53788"/>
            <a:ext cx="1018120" cy="1018120"/>
          </a:xfrm>
          <a:prstGeom prst="rect">
            <a:avLst/>
          </a:prstGeom>
        </p:spPr>
      </p:pic>
    </p:spTree>
    <p:extLst>
      <p:ext uri="{BB962C8B-B14F-4D97-AF65-F5344CB8AC3E}">
        <p14:creationId xmlns:p14="http://schemas.microsoft.com/office/powerpoint/2010/main" val="147689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1677-DA78-B11F-B945-1BB07BCA017F}"/>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FB426B3E-2268-20F5-DA6D-2726998E3B0E}"/>
              </a:ext>
            </a:extLst>
          </p:cNvPr>
          <p:cNvSpPr>
            <a:spLocks noGrp="1"/>
          </p:cNvSpPr>
          <p:nvPr>
            <p:ph type="subTitle" idx="1"/>
          </p:nvPr>
        </p:nvSpPr>
        <p:spPr>
          <a:xfrm>
            <a:off x="202728" y="1322935"/>
            <a:ext cx="11941376" cy="1055957"/>
          </a:xfrm>
        </p:spPr>
        <p:txBody>
          <a:bodyPr>
            <a:normAutofit fontScale="92500"/>
          </a:bodyPr>
          <a:lstStyle/>
          <a:p>
            <a:pPr algn="l">
              <a:lnSpc>
                <a:spcPct val="110000"/>
              </a:lnSpc>
            </a:pPr>
            <a:r>
              <a:rPr lang="ja-JP" altLang="en-US" sz="3600">
                <a:latin typeface="HGP創英角ｺﾞｼｯｸUB" panose="020B0900000000000000" pitchFamily="50" charset="-128"/>
                <a:ea typeface="HGP創英角ｺﾞｼｯｸUB" panose="020B0900000000000000" pitchFamily="50" charset="-128"/>
              </a:rPr>
              <a:t>スマホで通報</a:t>
            </a:r>
            <a:r>
              <a:rPr lang="ja-JP" altLang="en-US" sz="2800">
                <a:latin typeface="HGP創英角ｺﾞｼｯｸUB" panose="020B0900000000000000" pitchFamily="50" charset="-128"/>
                <a:ea typeface="HGP創英角ｺﾞｼｯｸUB" panose="020B0900000000000000" pitchFamily="50" charset="-128"/>
              </a:rPr>
              <a:t>（スピーカー設定）　</a:t>
            </a:r>
            <a:r>
              <a:rPr lang="ja-JP" altLang="en-US" sz="3600">
                <a:latin typeface="HGP創英角ｺﾞｼｯｸUB" panose="020B0900000000000000" pitchFamily="50" charset="-128"/>
                <a:ea typeface="HGP創英角ｺﾞｼｯｸUB" panose="020B0900000000000000" pitchFamily="50" charset="-128"/>
              </a:rPr>
              <a:t>到着まで、電話での救護指導を受ける</a:t>
            </a:r>
            <a:endParaRPr lang="en-US" altLang="ja-JP" sz="3600">
              <a:latin typeface="HGP創英角ｺﾞｼｯｸUB" panose="020B0900000000000000" pitchFamily="50" charset="-128"/>
              <a:ea typeface="HGP創英角ｺﾞｼｯｸUB" panose="020B0900000000000000" pitchFamily="50" charset="-128"/>
            </a:endParaRPr>
          </a:p>
        </p:txBody>
      </p:sp>
      <p:sp>
        <p:nvSpPr>
          <p:cNvPr id="9" name="字幕 2">
            <a:extLst>
              <a:ext uri="{FF2B5EF4-FFF2-40B4-BE49-F238E27FC236}">
                <a16:creationId xmlns:a16="http://schemas.microsoft.com/office/drawing/2014/main" id="{700F3CBC-5689-10C4-2EAF-9CE41CC337E4}"/>
              </a:ext>
            </a:extLst>
          </p:cNvPr>
          <p:cNvSpPr txBox="1">
            <a:spLocks/>
          </p:cNvSpPr>
          <p:nvPr/>
        </p:nvSpPr>
        <p:spPr>
          <a:xfrm>
            <a:off x="111288" y="2069169"/>
            <a:ext cx="11991733" cy="4610847"/>
          </a:xfrm>
          <a:prstGeom prst="rect">
            <a:avLst/>
          </a:prstGeom>
          <a:ln>
            <a:solidFill>
              <a:srgbClr val="FF0000"/>
            </a:solidFill>
            <a:prstDash val="dash"/>
          </a:ln>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70000"/>
              </a:lnSpc>
              <a:spcBef>
                <a:spcPts val="0"/>
              </a:spcBef>
            </a:pPr>
            <a:r>
              <a:rPr lang="ja-JP" altLang="en-US" sz="4400" b="1"/>
              <a:t>＊会話例</a:t>
            </a:r>
            <a:endParaRPr lang="en-US" altLang="ja-JP" sz="4400" b="1"/>
          </a:p>
          <a:p>
            <a:pPr algn="l">
              <a:lnSpc>
                <a:spcPct val="170000"/>
              </a:lnSpc>
              <a:spcBef>
                <a:spcPts val="0"/>
              </a:spcBef>
            </a:pPr>
            <a:r>
              <a:rPr lang="ja-JP" altLang="en-US" sz="4400"/>
              <a:t>火事ですか救急ですか？　→</a:t>
            </a:r>
            <a:r>
              <a:rPr lang="ja-JP" altLang="en-US" sz="4400" b="1"/>
              <a:t>「救急です」</a:t>
            </a:r>
          </a:p>
          <a:p>
            <a:pPr algn="l">
              <a:lnSpc>
                <a:spcPct val="170000"/>
              </a:lnSpc>
              <a:spcBef>
                <a:spcPts val="0"/>
              </a:spcBef>
            </a:pPr>
            <a:r>
              <a:rPr lang="ja-JP" altLang="en-US" sz="4400"/>
              <a:t>住所を教えてください　→</a:t>
            </a:r>
            <a:r>
              <a:rPr lang="ja-JP" altLang="en-US" sz="4400" b="1"/>
              <a:t>「</a:t>
            </a:r>
            <a:r>
              <a:rPr lang="ja-JP" altLang="en-US" sz="4400">
                <a:solidFill>
                  <a:srgbClr val="FF0000"/>
                </a:solidFill>
              </a:rPr>
              <a:t>○○○</a:t>
            </a:r>
            <a:r>
              <a:rPr lang="ja-JP" altLang="en-US" sz="4400" b="1">
                <a:solidFill>
                  <a:srgbClr val="FF0000"/>
                </a:solidFill>
              </a:rPr>
              <a:t>学校</a:t>
            </a:r>
            <a:r>
              <a:rPr lang="ja-JP" altLang="en-US" sz="4400" b="1"/>
              <a:t>です。</a:t>
            </a:r>
            <a:r>
              <a:rPr lang="en-US" altLang="ja-JP" sz="4400" b="1"/>
              <a:t>(</a:t>
            </a:r>
            <a:r>
              <a:rPr lang="ja-JP" altLang="en-US" sz="4400" b="1">
                <a:solidFill>
                  <a:srgbClr val="FF0000"/>
                </a:solidFill>
              </a:rPr>
              <a:t>住所は</a:t>
            </a:r>
            <a:r>
              <a:rPr lang="ja-JP" altLang="en-US" sz="4400">
                <a:solidFill>
                  <a:srgbClr val="FF0000"/>
                </a:solidFill>
              </a:rPr>
              <a:t>○○○〇</a:t>
            </a:r>
            <a:r>
              <a:rPr lang="ja-JP" altLang="en-US" sz="4400" b="1"/>
              <a:t>です</a:t>
            </a:r>
            <a:r>
              <a:rPr lang="en-US" altLang="ja-JP" sz="4400" b="1"/>
              <a:t>)</a:t>
            </a:r>
            <a:r>
              <a:rPr lang="ja-JP" altLang="en-US" sz="4400" b="1"/>
              <a:t> </a:t>
            </a:r>
            <a:r>
              <a:rPr lang="ja-JP" altLang="en-US" sz="4400" b="1">
                <a:solidFill>
                  <a:srgbClr val="FF0000"/>
                </a:solidFill>
              </a:rPr>
              <a:t>←記載する</a:t>
            </a:r>
            <a:r>
              <a:rPr lang="ja-JP" altLang="en-US" sz="4400" b="1"/>
              <a:t>」</a:t>
            </a:r>
          </a:p>
          <a:p>
            <a:pPr algn="l">
              <a:lnSpc>
                <a:spcPct val="170000"/>
              </a:lnSpc>
              <a:spcBef>
                <a:spcPts val="0"/>
              </a:spcBef>
            </a:pPr>
            <a:r>
              <a:rPr lang="ja-JP" altLang="en-US" sz="4400"/>
              <a:t>どうされましたか？→</a:t>
            </a:r>
            <a:r>
              <a:rPr lang="ja-JP" altLang="en-US" sz="4400" b="1"/>
              <a:t>「</a:t>
            </a:r>
            <a:r>
              <a:rPr lang="ja-JP" altLang="en-US" sz="4400"/>
              <a:t>〇</a:t>
            </a:r>
            <a:r>
              <a:rPr lang="ja-JP" altLang="en-US" sz="4400" b="1"/>
              <a:t>年生</a:t>
            </a:r>
            <a:r>
              <a:rPr lang="en-US" altLang="ja-JP" sz="4400" b="1"/>
              <a:t>(</a:t>
            </a:r>
            <a:r>
              <a:rPr lang="ja-JP" altLang="en-US" sz="4400" b="1"/>
              <a:t>男</a:t>
            </a:r>
            <a:r>
              <a:rPr lang="ja-JP" altLang="en-US" sz="2500" b="1"/>
              <a:t>・</a:t>
            </a:r>
            <a:r>
              <a:rPr lang="ja-JP" altLang="en-US" sz="4400" b="1"/>
              <a:t>女</a:t>
            </a:r>
            <a:r>
              <a:rPr lang="en-US" altLang="ja-JP" sz="4400" b="1"/>
              <a:t>)</a:t>
            </a:r>
            <a:r>
              <a:rPr lang="ja-JP" altLang="en-US" sz="4400" b="1"/>
              <a:t>子</a:t>
            </a:r>
            <a:r>
              <a:rPr lang="ja-JP" altLang="en-US" sz="1700"/>
              <a:t>  </a:t>
            </a:r>
            <a:r>
              <a:rPr lang="ja-JP" altLang="en-US" sz="4200" b="1"/>
              <a:t>が</a:t>
            </a:r>
            <a:r>
              <a:rPr lang="en-US" altLang="ja-JP" sz="3800"/>
              <a:t>,</a:t>
            </a:r>
            <a:r>
              <a:rPr lang="ja-JP" altLang="en-US" sz="4400" b="1"/>
              <a:t>（どこで 　　）</a:t>
            </a:r>
            <a:r>
              <a:rPr lang="en-US" altLang="ja-JP" sz="3800"/>
              <a:t>,</a:t>
            </a:r>
            <a:r>
              <a:rPr lang="ja-JP" altLang="en-US" sz="4400" b="1"/>
              <a:t>（どうして　 　）</a:t>
            </a:r>
            <a:r>
              <a:rPr lang="en-US" altLang="ja-JP" sz="3800"/>
              <a:t>,</a:t>
            </a:r>
            <a:r>
              <a:rPr lang="ja-JP" altLang="en-US" sz="4400" b="1"/>
              <a:t>（どうなった 　）</a:t>
            </a:r>
            <a:r>
              <a:rPr lang="en-US" altLang="ja-JP" sz="3800"/>
              <a:t>,</a:t>
            </a:r>
            <a:r>
              <a:rPr lang="ja-JP" altLang="en-US" sz="3800"/>
              <a:t>　　　</a:t>
            </a:r>
            <a:endParaRPr lang="en-US" altLang="ja-JP" sz="3800"/>
          </a:p>
          <a:p>
            <a:pPr algn="l">
              <a:lnSpc>
                <a:spcPct val="170000"/>
              </a:lnSpc>
              <a:spcBef>
                <a:spcPts val="0"/>
              </a:spcBef>
            </a:pPr>
            <a:r>
              <a:rPr lang="ja-JP" altLang="en-US" sz="3800" b="1"/>
              <a:t>　　　　　　　　　　　　　</a:t>
            </a:r>
            <a:r>
              <a:rPr lang="ja-JP" altLang="en-US" sz="4400" b="1"/>
              <a:t>今の状況は（</a:t>
            </a:r>
            <a:r>
              <a:rPr lang="ja-JP" altLang="en-US" sz="3100"/>
              <a:t>意識・呼吸など　　　           </a:t>
            </a:r>
            <a:r>
              <a:rPr lang="ja-JP" altLang="en-US" sz="4400" b="1"/>
              <a:t> ）です」</a:t>
            </a:r>
          </a:p>
          <a:p>
            <a:pPr algn="l">
              <a:lnSpc>
                <a:spcPct val="170000"/>
              </a:lnSpc>
              <a:spcBef>
                <a:spcPts val="0"/>
              </a:spcBef>
            </a:pPr>
            <a:r>
              <a:rPr lang="ja-JP" altLang="en-US" sz="4400"/>
              <a:t>分かりました。これから救急車が向かいます。</a:t>
            </a:r>
          </a:p>
          <a:p>
            <a:pPr algn="l">
              <a:lnSpc>
                <a:spcPct val="170000"/>
              </a:lnSpc>
              <a:spcBef>
                <a:spcPts val="0"/>
              </a:spcBef>
            </a:pPr>
            <a:r>
              <a:rPr lang="ja-JP" altLang="en-US" sz="4400"/>
              <a:t>通報者</a:t>
            </a:r>
            <a:r>
              <a:rPr lang="ja-JP" altLang="en-US" sz="4000"/>
              <a:t>の</a:t>
            </a:r>
            <a:r>
              <a:rPr lang="ja-JP" altLang="en-US" sz="4400"/>
              <a:t>お名前</a:t>
            </a:r>
            <a:r>
              <a:rPr lang="ja-JP" altLang="en-US" sz="4000"/>
              <a:t>と</a:t>
            </a:r>
            <a:r>
              <a:rPr lang="ja-JP" altLang="en-US" sz="4400"/>
              <a:t>連絡先</a:t>
            </a:r>
            <a:r>
              <a:rPr lang="ja-JP" altLang="en-US" sz="4000"/>
              <a:t>を</a:t>
            </a:r>
            <a:r>
              <a:rPr lang="ja-JP" altLang="en-US" sz="4400"/>
              <a:t>教</a:t>
            </a:r>
            <a:r>
              <a:rPr lang="ja-JP" altLang="en-US" sz="4000"/>
              <a:t>えてください</a:t>
            </a:r>
            <a:r>
              <a:rPr lang="ja-JP" altLang="en-US" sz="4400"/>
              <a:t>→</a:t>
            </a:r>
            <a:r>
              <a:rPr lang="ja-JP" altLang="en-US" sz="4400" b="1"/>
              <a:t>「校長</a:t>
            </a:r>
            <a:r>
              <a:rPr lang="en-US" altLang="ja-JP" sz="4400" b="1"/>
              <a:t>(</a:t>
            </a:r>
            <a:r>
              <a:rPr lang="ja-JP" altLang="en-US" sz="4400" b="1"/>
              <a:t>担任</a:t>
            </a:r>
            <a:r>
              <a:rPr lang="en-US" altLang="ja-JP" sz="4400" b="1"/>
              <a:t>)</a:t>
            </a:r>
            <a:r>
              <a:rPr lang="ja-JP" altLang="en-US" sz="4400" b="1"/>
              <a:t>の〇〇です</a:t>
            </a:r>
            <a:r>
              <a:rPr lang="ja-JP" altLang="en-US" sz="3400"/>
              <a:t>。</a:t>
            </a:r>
            <a:r>
              <a:rPr lang="ja-JP" altLang="en-US" sz="4400" b="1"/>
              <a:t>電話番号は </a:t>
            </a:r>
            <a:r>
              <a:rPr lang="en-US" altLang="ja-JP" sz="4400" b="1"/>
              <a:t>090-…</a:t>
            </a:r>
            <a:r>
              <a:rPr lang="ja-JP" altLang="en-US" sz="4400" b="1"/>
              <a:t> です」</a:t>
            </a:r>
          </a:p>
          <a:p>
            <a:pPr algn="l">
              <a:lnSpc>
                <a:spcPct val="170000"/>
              </a:lnSpc>
              <a:spcBef>
                <a:spcPts val="0"/>
              </a:spcBef>
            </a:pPr>
            <a:r>
              <a:rPr lang="ja-JP" altLang="en-US" sz="4400"/>
              <a:t>救急車到着まで</a:t>
            </a:r>
            <a:r>
              <a:rPr lang="ja-JP" altLang="en-US" sz="3700"/>
              <a:t>〇〇</a:t>
            </a:r>
            <a:r>
              <a:rPr lang="ja-JP" altLang="en-US" sz="4400"/>
              <a:t>分程</a:t>
            </a:r>
            <a:r>
              <a:rPr lang="ja-JP" altLang="en-US" sz="4000"/>
              <a:t>かかります。</a:t>
            </a:r>
            <a:r>
              <a:rPr lang="ja-JP" altLang="en-US" sz="4400"/>
              <a:t>校門</a:t>
            </a:r>
            <a:r>
              <a:rPr lang="ja-JP" altLang="en-US" sz="4000"/>
              <a:t>から</a:t>
            </a:r>
            <a:r>
              <a:rPr lang="ja-JP" altLang="en-US" sz="4400"/>
              <a:t>誘導</a:t>
            </a:r>
            <a:r>
              <a:rPr lang="ja-JP" altLang="en-US" sz="4000"/>
              <a:t>の</a:t>
            </a:r>
            <a:r>
              <a:rPr lang="ja-JP" altLang="en-US" sz="4400"/>
              <a:t>方</a:t>
            </a:r>
            <a:r>
              <a:rPr lang="ja-JP" altLang="en-US" sz="4000"/>
              <a:t>をお願いします。</a:t>
            </a:r>
            <a:endParaRPr lang="en-US" altLang="ja-JP" sz="4000"/>
          </a:p>
          <a:p>
            <a:pPr algn="l">
              <a:lnSpc>
                <a:spcPct val="170000"/>
              </a:lnSpc>
              <a:spcBef>
                <a:spcPts val="0"/>
              </a:spcBef>
            </a:pPr>
            <a:r>
              <a:rPr lang="ja-JP" altLang="en-US" sz="4400"/>
              <a:t>　　　　　　　  →</a:t>
            </a:r>
            <a:r>
              <a:rPr lang="ja-JP" altLang="en-US" sz="4400" b="1"/>
              <a:t>「校門に職員が立ち誘導します。到着まで 電話での 救護指導をお願いします」</a:t>
            </a:r>
          </a:p>
        </p:txBody>
      </p:sp>
      <p:cxnSp>
        <p:nvCxnSpPr>
          <p:cNvPr id="11" name="直線コネクタ 10">
            <a:extLst>
              <a:ext uri="{FF2B5EF4-FFF2-40B4-BE49-F238E27FC236}">
                <a16:creationId xmlns:a16="http://schemas.microsoft.com/office/drawing/2014/main" id="{CAB430BF-12C7-EB34-F6FA-56B4BFA9D695}"/>
              </a:ext>
            </a:extLst>
          </p:cNvPr>
          <p:cNvCxnSpPr>
            <a:cxnSpLocks/>
          </p:cNvCxnSpPr>
          <p:nvPr/>
        </p:nvCxnSpPr>
        <p:spPr>
          <a:xfrm>
            <a:off x="7570846" y="6441834"/>
            <a:ext cx="4245234" cy="0"/>
          </a:xfrm>
          <a:prstGeom prst="line">
            <a:avLst/>
          </a:prstGeom>
          <a:ln w="57150" cmpd="dbl">
            <a:solidFill>
              <a:srgbClr val="FF0000"/>
            </a:solidFill>
          </a:ln>
        </p:spPr>
        <p:style>
          <a:lnRef idx="2">
            <a:schemeClr val="accent1"/>
          </a:lnRef>
          <a:fillRef idx="0">
            <a:schemeClr val="accent1"/>
          </a:fillRef>
          <a:effectRef idx="1">
            <a:schemeClr val="accent1"/>
          </a:effectRef>
          <a:fontRef idx="minor">
            <a:schemeClr val="tx1"/>
          </a:fontRef>
        </p:style>
      </p:cxnSp>
      <p:pic>
        <p:nvPicPr>
          <p:cNvPr id="6" name="図 5" descr="挿絵 が含まれている画像&#10;&#10;AI 生成コンテンツは誤りを含む可能性があります。">
            <a:extLst>
              <a:ext uri="{FF2B5EF4-FFF2-40B4-BE49-F238E27FC236}">
                <a16:creationId xmlns:a16="http://schemas.microsoft.com/office/drawing/2014/main" id="{FC80B63E-832F-80CF-36F9-D66792F62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8668" y="2096360"/>
            <a:ext cx="1378104" cy="937390"/>
          </a:xfrm>
          <a:prstGeom prst="rect">
            <a:avLst/>
          </a:prstGeom>
        </p:spPr>
      </p:pic>
      <p:pic>
        <p:nvPicPr>
          <p:cNvPr id="12" name="図 11" descr="グラフィカル ユーザー インターフェイス が含まれている画像&#10;&#10;AI 生成コンテンツは誤りを含む可能性があります。">
            <a:extLst>
              <a:ext uri="{FF2B5EF4-FFF2-40B4-BE49-F238E27FC236}">
                <a16:creationId xmlns:a16="http://schemas.microsoft.com/office/drawing/2014/main" id="{39F78400-C037-BC68-141D-DB1116D50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2608" y="2196126"/>
            <a:ext cx="1378104" cy="937391"/>
          </a:xfrm>
          <a:prstGeom prst="rect">
            <a:avLst/>
          </a:prstGeom>
        </p:spPr>
      </p:pic>
      <p:sp>
        <p:nvSpPr>
          <p:cNvPr id="5" name="タイトル 1">
            <a:extLst>
              <a:ext uri="{FF2B5EF4-FFF2-40B4-BE49-F238E27FC236}">
                <a16:creationId xmlns:a16="http://schemas.microsoft.com/office/drawing/2014/main" id="{EB8B0646-57A8-DBDC-17F3-2DBD94DAF7B7}"/>
              </a:ext>
            </a:extLst>
          </p:cNvPr>
          <p:cNvSpPr txBox="1">
            <a:spLocks/>
          </p:cNvSpPr>
          <p:nvPr/>
        </p:nvSpPr>
        <p:spPr>
          <a:xfrm>
            <a:off x="0" y="-32930"/>
            <a:ext cx="12192000" cy="1140390"/>
          </a:xfrm>
          <a:prstGeom prst="rect">
            <a:avLst/>
          </a:prstGeom>
          <a:solidFill>
            <a:srgbClr val="FF00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a:solidFill>
                  <a:schemeClr val="bg1"/>
                </a:solidFill>
                <a:latin typeface="HGP創英角ｺﾞｼｯｸUB" panose="020B0900000000000000" pitchFamily="50" charset="-128"/>
                <a:ea typeface="HGP創英角ｺﾞｼｯｸUB" panose="020B0900000000000000" pitchFamily="50" charset="-128"/>
              </a:rPr>
              <a:t>119</a:t>
            </a:r>
            <a:r>
              <a:rPr lang="ja-JP" altLang="en-US">
                <a:solidFill>
                  <a:schemeClr val="bg1"/>
                </a:solidFill>
                <a:latin typeface="HGP創英角ｺﾞｼｯｸUB" panose="020B0900000000000000" pitchFamily="50" charset="-128"/>
                <a:ea typeface="HGP創英角ｺﾞｼｯｸUB" panose="020B0900000000000000" pitchFamily="50" charset="-128"/>
              </a:rPr>
              <a:t>通報　</a:t>
            </a:r>
            <a:r>
              <a:rPr lang="ja-JP" altLang="en-US" sz="3600">
                <a:solidFill>
                  <a:schemeClr val="bg1"/>
                </a:solidFill>
                <a:latin typeface="HGP創英角ｺﾞｼｯｸUB" panose="020B0900000000000000" pitchFamily="50" charset="-128"/>
                <a:ea typeface="HGP創英角ｺﾞｼｯｸUB" panose="020B0900000000000000" pitchFamily="50" charset="-128"/>
              </a:rPr>
              <a:t>（スマホスピーカー設定）</a:t>
            </a:r>
            <a:endParaRPr lang="ja-JP" altLang="en-US">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2" name="図 1">
            <a:extLst>
              <a:ext uri="{FF2B5EF4-FFF2-40B4-BE49-F238E27FC236}">
                <a16:creationId xmlns:a16="http://schemas.microsoft.com/office/drawing/2014/main" id="{DC090C7B-8A53-D95F-A4F2-831E11DB0E3C}"/>
              </a:ext>
            </a:extLst>
          </p:cNvPr>
          <p:cNvPicPr>
            <a:picLocks noChangeAspect="1"/>
          </p:cNvPicPr>
          <p:nvPr/>
        </p:nvPicPr>
        <p:blipFill>
          <a:blip r:embed="rId5"/>
          <a:stretch>
            <a:fillRect/>
          </a:stretch>
        </p:blipFill>
        <p:spPr>
          <a:xfrm>
            <a:off x="261905" y="0"/>
            <a:ext cx="1018120" cy="1018120"/>
          </a:xfrm>
          <a:prstGeom prst="rect">
            <a:avLst/>
          </a:prstGeom>
        </p:spPr>
      </p:pic>
    </p:spTree>
    <p:extLst>
      <p:ext uri="{BB962C8B-B14F-4D97-AF65-F5344CB8AC3E}">
        <p14:creationId xmlns:p14="http://schemas.microsoft.com/office/powerpoint/2010/main" val="422047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D423D-E56F-7829-C4CC-102BA328E5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0209CD-8CF9-00C0-7FFE-A104F0F5347E}"/>
              </a:ext>
            </a:extLst>
          </p:cNvPr>
          <p:cNvSpPr>
            <a:spLocks noGrp="1"/>
          </p:cNvSpPr>
          <p:nvPr>
            <p:ph type="ctrTitle"/>
          </p:nvPr>
        </p:nvSpPr>
        <p:spPr>
          <a:xfrm>
            <a:off x="0" y="-7374"/>
            <a:ext cx="12192000" cy="1140390"/>
          </a:xfrm>
          <a:solidFill>
            <a:srgbClr val="0070C0"/>
          </a:solidFill>
        </p:spPr>
        <p:txBody>
          <a:bodyPr numCol="2">
            <a:normAutofit/>
          </a:bodyPr>
          <a:lstStyle/>
          <a:p>
            <a:pPr>
              <a:lnSpc>
                <a:spcPct val="150000"/>
              </a:lnSpc>
            </a:pPr>
            <a:r>
              <a:rPr lang="ja-JP" altLang="en-US" sz="4000">
                <a:solidFill>
                  <a:schemeClr val="bg1"/>
                </a:solidFill>
                <a:latin typeface="HGP創英角ｺﾞｼｯｸUB" panose="020B0900000000000000" pitchFamily="50" charset="-128"/>
                <a:ea typeface="HGP創英角ｺﾞｼｯｸUB" panose="020B0900000000000000" pitchFamily="50" charset="-128"/>
              </a:rPr>
              <a:t>１　管理職・現場リーダー　　　　　　</a:t>
            </a:r>
            <a:r>
              <a:rPr kumimoji="1" lang="ja-JP" altLang="en-US" sz="4000">
                <a:solidFill>
                  <a:schemeClr val="bg1"/>
                </a:solidFill>
                <a:latin typeface="HGP創英角ｺﾞｼｯｸUB" panose="020B0900000000000000" pitchFamily="50" charset="-128"/>
                <a:ea typeface="HGP創英角ｺﾞｼｯｸUB" panose="020B0900000000000000" pitchFamily="50" charset="-128"/>
              </a:rPr>
              <a:t> 　　　　</a:t>
            </a:r>
            <a:r>
              <a:rPr lang="ja-JP" altLang="en-US" sz="4000">
                <a:solidFill>
                  <a:schemeClr val="bg1"/>
                </a:solidFill>
                <a:latin typeface="HGP創英角ｺﾞｼｯｸUB" panose="020B0900000000000000" pitchFamily="50" charset="-128"/>
                <a:ea typeface="HGP創英角ｺﾞｼｯｸUB" panose="020B0900000000000000" pitchFamily="50" charset="-128"/>
              </a:rPr>
              <a:t> １　管理職・現場リーダー</a:t>
            </a:r>
            <a:r>
              <a:rPr kumimoji="1" lang="ja-JP" altLang="en-US" sz="4000">
                <a:solidFill>
                  <a:schemeClr val="bg1"/>
                </a:solidFill>
                <a:latin typeface="HGP創英角ｺﾞｼｯｸUB" panose="020B0900000000000000" pitchFamily="50" charset="-128"/>
                <a:ea typeface="HGP創英角ｺﾞｼｯｸUB" panose="020B0900000000000000" pitchFamily="50" charset="-128"/>
              </a:rPr>
              <a:t>　　　　　　　　　　　　　　　　   </a:t>
            </a:r>
            <a:r>
              <a:rPr lang="ja-JP" altLang="en-US" sz="4000">
                <a:solidFill>
                  <a:schemeClr val="bg1"/>
                </a:solidFill>
                <a:latin typeface="HGP創英角ｺﾞｼｯｸUB" panose="020B0900000000000000" pitchFamily="50" charset="-128"/>
                <a:ea typeface="HGP創英角ｺﾞｼｯｸUB" panose="020B0900000000000000" pitchFamily="50" charset="-128"/>
              </a:rPr>
              <a:t> </a:t>
            </a:r>
            <a:endParaRPr kumimoji="1" lang="ja-JP" altLang="en-US" sz="40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字幕 2">
            <a:extLst>
              <a:ext uri="{FF2B5EF4-FFF2-40B4-BE49-F238E27FC236}">
                <a16:creationId xmlns:a16="http://schemas.microsoft.com/office/drawing/2014/main" id="{FF64BAE0-58D4-F694-269C-D6FED885D439}"/>
              </a:ext>
            </a:extLst>
          </p:cNvPr>
          <p:cNvSpPr>
            <a:spLocks noGrp="1"/>
          </p:cNvSpPr>
          <p:nvPr>
            <p:ph type="subTitle" idx="1"/>
          </p:nvPr>
        </p:nvSpPr>
        <p:spPr>
          <a:xfrm>
            <a:off x="544017" y="1369939"/>
            <a:ext cx="5046006" cy="5396763"/>
          </a:xfrm>
        </p:spPr>
        <p:txBody>
          <a:bodyPr>
            <a:normAutofit fontScale="85000" lnSpcReduction="20000"/>
          </a:bodyPr>
          <a:lstStyle/>
          <a:p>
            <a:pPr algn="l">
              <a:lnSpc>
                <a:spcPct val="110000"/>
              </a:lnSpc>
              <a:spcBef>
                <a:spcPts val="2400"/>
              </a:spcBef>
            </a:pPr>
            <a:r>
              <a:rPr kumimoji="1" lang="ja-JP" altLang="en-US" sz="3200">
                <a:latin typeface="HGP創英角ｺﾞｼｯｸUB" panose="020B0900000000000000" pitchFamily="50" charset="-128"/>
                <a:ea typeface="HGP創英角ｺﾞｼｯｸUB" panose="020B0900000000000000" pitchFamily="50" charset="-128"/>
              </a:rPr>
              <a:t>協力者をあつめる</a:t>
            </a:r>
            <a:endParaRPr kumimoji="1" lang="en-US" altLang="ja-JP" sz="3200">
              <a:latin typeface="HGP創英角ｺﾞｼｯｸUB" panose="020B0900000000000000" pitchFamily="50" charset="-128"/>
              <a:ea typeface="HGP創英角ｺﾞｼｯｸUB" panose="020B0900000000000000" pitchFamily="50" charset="-128"/>
            </a:endParaRPr>
          </a:p>
          <a:p>
            <a:pPr algn="l">
              <a:lnSpc>
                <a:spcPct val="120000"/>
              </a:lnSpc>
              <a:spcBef>
                <a:spcPts val="2400"/>
              </a:spcBef>
            </a:pPr>
            <a:r>
              <a:rPr kumimoji="1" lang="ja-JP" altLang="en-US" sz="3200">
                <a:latin typeface="HGP創英角ｺﾞｼｯｸUB" panose="020B0900000000000000" pitchFamily="50" charset="-128"/>
                <a:ea typeface="HGP創英角ｺﾞｼｯｸUB" panose="020B0900000000000000" pitchFamily="50" charset="-128"/>
              </a:rPr>
              <a:t>①</a:t>
            </a:r>
            <a:r>
              <a:rPr lang="ja-JP" altLang="en-US" sz="3200">
                <a:latin typeface="HGP創英角ｺﾞｼｯｸUB" panose="020B0900000000000000" pitchFamily="50" charset="-128"/>
                <a:ea typeface="HGP創英角ｺﾞｼｯｸUB" panose="020B0900000000000000" pitchFamily="50" charset="-128"/>
              </a:rPr>
              <a:t>リーダーであることを宣言する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spcBef>
                <a:spcPts val="2400"/>
              </a:spcBef>
            </a:pPr>
            <a:r>
              <a:rPr lang="ja-JP" altLang="en-US" sz="3200">
                <a:latin typeface="HGP創英角ｺﾞｼｯｸUB" panose="020B0900000000000000" pitchFamily="50" charset="-128"/>
                <a:ea typeface="HGP創英角ｺﾞｼｯｸUB" panose="020B0900000000000000" pitchFamily="50" charset="-128"/>
              </a:rPr>
              <a:t>②救急処置</a:t>
            </a:r>
            <a:r>
              <a:rPr lang="ja-JP" altLang="en-US" sz="800">
                <a:latin typeface="HGP創英角ｺﾞｼｯｸUB" panose="020B0900000000000000" pitchFamily="50" charset="-128"/>
                <a:ea typeface="HGP創英角ｺﾞｼｯｸUB" panose="020B0900000000000000" pitchFamily="50" charset="-128"/>
              </a:rPr>
              <a:t> </a:t>
            </a:r>
            <a:r>
              <a:rPr lang="ja-JP" altLang="en-US" sz="2600">
                <a:latin typeface="HGP創英角ｺﾞｼｯｸUB" panose="020B0900000000000000" pitchFamily="50" charset="-128"/>
                <a:ea typeface="HGP創英角ｺﾞｼｯｸUB" panose="020B0900000000000000" pitchFamily="50" charset="-128"/>
              </a:rPr>
              <a:t>担当</a:t>
            </a:r>
            <a:r>
              <a:rPr lang="ja-JP" altLang="en-US" sz="2800">
                <a:latin typeface="HGP創英角ｺﾞｼｯｸUB" panose="020B0900000000000000" pitchFamily="50" charset="-128"/>
                <a:ea typeface="HGP創英角ｺﾞｼｯｸUB" panose="020B0900000000000000" pitchFamily="50" charset="-128"/>
              </a:rPr>
              <a:t>を</a:t>
            </a:r>
            <a:r>
              <a:rPr lang="ja-JP" altLang="en-US" sz="1800">
                <a:latin typeface="HGP創英角ｺﾞｼｯｸUB" panose="020B0900000000000000" pitchFamily="50" charset="-128"/>
                <a:ea typeface="HGP創英角ｺﾞｼｯｸUB" panose="020B0900000000000000" pitchFamily="50" charset="-128"/>
              </a:rPr>
              <a:t> </a:t>
            </a:r>
            <a:r>
              <a:rPr lang="ja-JP" altLang="en-US" sz="3200">
                <a:latin typeface="HGP創英角ｺﾞｼｯｸUB" panose="020B0900000000000000" pitchFamily="50" charset="-128"/>
                <a:ea typeface="HGP創英角ｺﾞｼｯｸUB" panose="020B0900000000000000" pitchFamily="50" charset="-128"/>
              </a:rPr>
              <a:t>指名</a:t>
            </a:r>
            <a:r>
              <a:rPr lang="ja-JP" altLang="en-US" sz="2800">
                <a:latin typeface="HGP創英角ｺﾞｼｯｸUB" panose="020B0900000000000000" pitchFamily="50" charset="-128"/>
                <a:ea typeface="HGP創英角ｺﾞｼｯｸUB" panose="020B0900000000000000" pitchFamily="50" charset="-128"/>
              </a:rPr>
              <a:t>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60000"/>
              </a:lnSpc>
            </a:pPr>
            <a:r>
              <a:rPr lang="ja-JP" altLang="en-US" sz="3200">
                <a:latin typeface="HGP創英角ｺﾞｼｯｸUB" panose="020B0900000000000000" pitchFamily="50" charset="-128"/>
                <a:ea typeface="HGP創英角ｺﾞｼｯｸUB" panose="020B0900000000000000" pitchFamily="50" charset="-128"/>
              </a:rPr>
              <a:t>③アクションカード</a:t>
            </a:r>
            <a:r>
              <a:rPr kumimoji="1" lang="ja-JP" altLang="en-US" sz="3200">
                <a:latin typeface="HGP創英角ｺﾞｼｯｸUB" panose="020B0900000000000000" pitchFamily="50" charset="-128"/>
                <a:ea typeface="HGP創英角ｺﾞｼｯｸUB" panose="020B0900000000000000" pitchFamily="50" charset="-128"/>
              </a:rPr>
              <a:t>を配付する</a:t>
            </a:r>
            <a:endParaRPr kumimoji="1" lang="en-US" altLang="ja-JP" sz="3200">
              <a:latin typeface="HGP創英角ｺﾞｼｯｸUB" panose="020B0900000000000000" pitchFamily="50" charset="-128"/>
              <a:ea typeface="HGP創英角ｺﾞｼｯｸUB" panose="020B0900000000000000" pitchFamily="50" charset="-128"/>
            </a:endParaRPr>
          </a:p>
          <a:p>
            <a:pPr algn="l">
              <a:lnSpc>
                <a:spcPct val="170000"/>
              </a:lnSpc>
            </a:pPr>
            <a:r>
              <a:rPr lang="ja-JP" altLang="en-US" sz="3200">
                <a:latin typeface="HGP創英角ｺﾞｼｯｸUB" panose="020B0900000000000000" pitchFamily="50" charset="-128"/>
                <a:ea typeface="HGP創英角ｺﾞｼｯｸUB" panose="020B0900000000000000" pitchFamily="50" charset="-128"/>
              </a:rPr>
              <a:t>④発見者から、状況を聞き取る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ts val="500"/>
              </a:lnSpc>
              <a:spcBef>
                <a:spcPts val="0"/>
              </a:spcBef>
            </a:pPr>
            <a:r>
              <a:rPr lang="ja-JP" altLang="en-US" sz="3200">
                <a:latin typeface="HGP創英角ｺﾞｼｯｸUB" panose="020B0900000000000000" pitchFamily="50" charset="-128"/>
                <a:ea typeface="HGP創英角ｺﾞｼｯｸUB" panose="020B0900000000000000" pitchFamily="50" charset="-128"/>
              </a:rPr>
              <a:t>　　</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20000"/>
              </a:lnSpc>
            </a:pPr>
            <a:r>
              <a:rPr lang="ja-JP" altLang="en-US" sz="3200">
                <a:latin typeface="HGP創英角ｺﾞｼｯｸUB" panose="020B0900000000000000" pitchFamily="50" charset="-128"/>
                <a:ea typeface="HGP創英角ｺﾞｼｯｸUB" panose="020B0900000000000000" pitchFamily="50" charset="-128"/>
              </a:rPr>
              <a:t>⑤協力者全員の動きを把握し、</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20000"/>
              </a:lnSpc>
            </a:pPr>
            <a:r>
              <a:rPr lang="ja-JP" altLang="en-US" sz="3200">
                <a:latin typeface="HGP創英角ｺﾞｼｯｸUB" panose="020B0900000000000000" pitchFamily="50" charset="-128"/>
                <a:ea typeface="HGP創英角ｺﾞｼｯｸUB" panose="020B0900000000000000" pitchFamily="50" charset="-128"/>
              </a:rPr>
              <a:t>　 役割や進行の調整を行う</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20000"/>
              </a:lnSpc>
              <a:spcBef>
                <a:spcPts val="100"/>
              </a:spcBef>
            </a:pPr>
            <a:r>
              <a:rPr lang="ja-JP" altLang="en-US" sz="3200">
                <a:latin typeface="HGP創英角ｺﾞｼｯｸUB" panose="020B0900000000000000" pitchFamily="50" charset="-128"/>
                <a:ea typeface="HGP創英角ｺﾞｼｯｸUB" panose="020B0900000000000000" pitchFamily="50" charset="-128"/>
              </a:rPr>
              <a:t>　</a:t>
            </a:r>
            <a:r>
              <a:rPr lang="ja-JP" altLang="en-US" sz="1900">
                <a:latin typeface="HGP創英角ｺﾞｼｯｸUB" panose="020B0900000000000000" pitchFamily="50" charset="-128"/>
                <a:ea typeface="HGP創英角ｺﾞｼｯｸUB" panose="020B0900000000000000" pitchFamily="50" charset="-128"/>
              </a:rPr>
              <a:t>＊職員室と情報共有、救急処置の増員など調整</a:t>
            </a:r>
            <a:endParaRPr lang="en-US" altLang="ja-JP" sz="1900">
              <a:latin typeface="HGP創英角ｺﾞｼｯｸUB" panose="020B0900000000000000" pitchFamily="50" charset="-128"/>
              <a:ea typeface="HGP創英角ｺﾞｼｯｸUB" panose="020B0900000000000000" pitchFamily="50" charset="-128"/>
            </a:endParaRPr>
          </a:p>
          <a:p>
            <a:pPr algn="l">
              <a:lnSpc>
                <a:spcPct val="100000"/>
              </a:lnSpc>
              <a:spcBef>
                <a:spcPts val="2400"/>
              </a:spcBef>
            </a:pPr>
            <a:endParaRPr kumimoji="1" lang="en-US" altLang="ja-JP" sz="3200">
              <a:latin typeface="HGP創英角ｺﾞｼｯｸUB" panose="020B0900000000000000" pitchFamily="50" charset="-128"/>
              <a:ea typeface="HGP創英角ｺﾞｼｯｸUB" panose="020B0900000000000000" pitchFamily="50" charset="-128"/>
            </a:endParaRPr>
          </a:p>
        </p:txBody>
      </p:sp>
      <p:sp>
        <p:nvSpPr>
          <p:cNvPr id="10" name="字幕 2">
            <a:extLst>
              <a:ext uri="{FF2B5EF4-FFF2-40B4-BE49-F238E27FC236}">
                <a16:creationId xmlns:a16="http://schemas.microsoft.com/office/drawing/2014/main" id="{4A91155E-B316-9FEF-CC11-FAB2F8D84C6B}"/>
              </a:ext>
            </a:extLst>
          </p:cNvPr>
          <p:cNvSpPr txBox="1">
            <a:spLocks/>
          </p:cNvSpPr>
          <p:nvPr/>
        </p:nvSpPr>
        <p:spPr>
          <a:xfrm>
            <a:off x="11124403" y="0"/>
            <a:ext cx="1025977" cy="449034"/>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800" b="1">
                <a:latin typeface="+mj-ea"/>
                <a:ea typeface="+mj-ea"/>
              </a:rPr>
              <a:t>＊裏面</a:t>
            </a:r>
          </a:p>
        </p:txBody>
      </p:sp>
      <p:sp>
        <p:nvSpPr>
          <p:cNvPr id="11" name="字幕 2">
            <a:extLst>
              <a:ext uri="{FF2B5EF4-FFF2-40B4-BE49-F238E27FC236}">
                <a16:creationId xmlns:a16="http://schemas.microsoft.com/office/drawing/2014/main" id="{DB737144-196F-AC52-372C-2C0C545E703B}"/>
              </a:ext>
            </a:extLst>
          </p:cNvPr>
          <p:cNvSpPr txBox="1">
            <a:spLocks/>
          </p:cNvSpPr>
          <p:nvPr/>
        </p:nvSpPr>
        <p:spPr>
          <a:xfrm>
            <a:off x="2199803" y="6432329"/>
            <a:ext cx="1983396" cy="449034"/>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800" b="1">
                <a:latin typeface="+mj-ea"/>
                <a:ea typeface="+mj-ea"/>
              </a:rPr>
              <a:t>＊裏面でチェック</a:t>
            </a:r>
          </a:p>
        </p:txBody>
      </p:sp>
      <p:sp>
        <p:nvSpPr>
          <p:cNvPr id="12" name="字幕 2">
            <a:extLst>
              <a:ext uri="{FF2B5EF4-FFF2-40B4-BE49-F238E27FC236}">
                <a16:creationId xmlns:a16="http://schemas.microsoft.com/office/drawing/2014/main" id="{DD3DF6E4-CF5F-5A87-06A7-E4AE160643E2}"/>
              </a:ext>
            </a:extLst>
          </p:cNvPr>
          <p:cNvSpPr txBox="1">
            <a:spLocks/>
          </p:cNvSpPr>
          <p:nvPr/>
        </p:nvSpPr>
        <p:spPr>
          <a:xfrm>
            <a:off x="5021165" y="0"/>
            <a:ext cx="1025977" cy="449034"/>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800" b="1">
                <a:latin typeface="+mj-ea"/>
                <a:ea typeface="+mj-ea"/>
              </a:rPr>
              <a:t>＊表面</a:t>
            </a:r>
          </a:p>
        </p:txBody>
      </p:sp>
      <p:sp>
        <p:nvSpPr>
          <p:cNvPr id="15" name="字幕 2">
            <a:extLst>
              <a:ext uri="{FF2B5EF4-FFF2-40B4-BE49-F238E27FC236}">
                <a16:creationId xmlns:a16="http://schemas.microsoft.com/office/drawing/2014/main" id="{51916241-45ED-D49D-3E65-3B189BE4B5CC}"/>
              </a:ext>
            </a:extLst>
          </p:cNvPr>
          <p:cNvSpPr txBox="1">
            <a:spLocks/>
          </p:cNvSpPr>
          <p:nvPr/>
        </p:nvSpPr>
        <p:spPr>
          <a:xfrm>
            <a:off x="6256564" y="966651"/>
            <a:ext cx="5935435" cy="3746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200000"/>
              </a:lnSpc>
            </a:pPr>
            <a:endParaRPr lang="en-US" altLang="ja-JP" sz="1900">
              <a:latin typeface="HGP創英角ｺﾞｼｯｸUB" panose="020B0900000000000000" pitchFamily="50" charset="-128"/>
              <a:ea typeface="HGP創英角ｺﾞｼｯｸUB" panose="020B0900000000000000" pitchFamily="50" charset="-128"/>
            </a:endParaRPr>
          </a:p>
        </p:txBody>
      </p:sp>
      <p:sp>
        <p:nvSpPr>
          <p:cNvPr id="16" name="字幕 2">
            <a:extLst>
              <a:ext uri="{FF2B5EF4-FFF2-40B4-BE49-F238E27FC236}">
                <a16:creationId xmlns:a16="http://schemas.microsoft.com/office/drawing/2014/main" id="{D3473496-1DF5-2B42-9E38-712F4F339BB6}"/>
              </a:ext>
            </a:extLst>
          </p:cNvPr>
          <p:cNvSpPr txBox="1">
            <a:spLocks/>
          </p:cNvSpPr>
          <p:nvPr/>
        </p:nvSpPr>
        <p:spPr>
          <a:xfrm>
            <a:off x="3379807" y="1273859"/>
            <a:ext cx="2087359" cy="690839"/>
          </a:xfrm>
          <a:prstGeom prst="rect">
            <a:avLst/>
          </a:prstGeom>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1800"/>
              </a:lnSpc>
            </a:pPr>
            <a:r>
              <a:rPr lang="ja-JP" altLang="en-US" sz="1600">
                <a:solidFill>
                  <a:srgbClr val="FF0000"/>
                </a:solidFill>
                <a:latin typeface="+mj-ea"/>
                <a:ea typeface="+mj-ea"/>
              </a:rPr>
              <a:t>命を守るための</a:t>
            </a:r>
            <a:endParaRPr lang="en-US" altLang="ja-JP" sz="1600">
              <a:solidFill>
                <a:srgbClr val="FF0000"/>
              </a:solidFill>
              <a:latin typeface="+mj-ea"/>
              <a:ea typeface="+mj-ea"/>
            </a:endParaRPr>
          </a:p>
          <a:p>
            <a:pPr algn="l">
              <a:lnSpc>
                <a:spcPts val="1800"/>
              </a:lnSpc>
            </a:pPr>
            <a:r>
              <a:rPr lang="ja-JP" altLang="en-US" sz="1600">
                <a:solidFill>
                  <a:srgbClr val="FF0000"/>
                </a:solidFill>
                <a:latin typeface="+mj-ea"/>
                <a:ea typeface="+mj-ea"/>
              </a:rPr>
              <a:t>チームワークが必要</a:t>
            </a:r>
          </a:p>
        </p:txBody>
      </p:sp>
      <p:sp>
        <p:nvSpPr>
          <p:cNvPr id="5" name="字幕 2">
            <a:extLst>
              <a:ext uri="{FF2B5EF4-FFF2-40B4-BE49-F238E27FC236}">
                <a16:creationId xmlns:a16="http://schemas.microsoft.com/office/drawing/2014/main" id="{617D9FD0-2D95-20DF-24D2-1B9AB069BF34}"/>
              </a:ext>
            </a:extLst>
          </p:cNvPr>
          <p:cNvSpPr txBox="1">
            <a:spLocks/>
          </p:cNvSpPr>
          <p:nvPr/>
        </p:nvSpPr>
        <p:spPr>
          <a:xfrm>
            <a:off x="6067463" y="6171600"/>
            <a:ext cx="6124536" cy="5951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Bef>
                <a:spcPts val="0"/>
              </a:spcBef>
            </a:pPr>
            <a:r>
              <a:rPr lang="ja-JP" altLang="en-US" sz="1400" b="1">
                <a:solidFill>
                  <a:srgbClr val="FF0000"/>
                </a:solidFill>
                <a:latin typeface="+mj-ea"/>
                <a:ea typeface="+mj-ea"/>
              </a:rPr>
              <a:t>・</a:t>
            </a:r>
            <a:r>
              <a:rPr lang="ja-JP" altLang="en-US" sz="1400" b="1" u="sng">
                <a:solidFill>
                  <a:srgbClr val="FF0000"/>
                </a:solidFill>
                <a:latin typeface="+mj-ea"/>
                <a:ea typeface="+mj-ea"/>
              </a:rPr>
              <a:t>②救急処置　③記録</a:t>
            </a:r>
            <a:r>
              <a:rPr lang="ja-JP" altLang="en-US" sz="1100" u="sng">
                <a:solidFill>
                  <a:srgbClr val="FF0000"/>
                </a:solidFill>
                <a:latin typeface="+mj-ea"/>
                <a:ea typeface="+mj-ea"/>
              </a:rPr>
              <a:t>は</a:t>
            </a:r>
            <a:r>
              <a:rPr lang="ja-JP" altLang="en-US" sz="1000" u="sng">
                <a:solidFill>
                  <a:srgbClr val="FF0000"/>
                </a:solidFill>
                <a:latin typeface="+mj-ea"/>
                <a:ea typeface="+mj-ea"/>
              </a:rPr>
              <a:t> </a:t>
            </a:r>
            <a:r>
              <a:rPr lang="ja-JP" altLang="en-US" sz="1400" b="1" u="sng">
                <a:solidFill>
                  <a:srgbClr val="FF0000"/>
                </a:solidFill>
                <a:latin typeface="+mj-ea"/>
                <a:ea typeface="+mj-ea"/>
              </a:rPr>
              <a:t>優先配置</a:t>
            </a:r>
            <a:r>
              <a:rPr lang="ja-JP" altLang="en-US" sz="1200" u="sng">
                <a:solidFill>
                  <a:srgbClr val="FF0000"/>
                </a:solidFill>
                <a:latin typeface="+mj-ea"/>
                <a:ea typeface="+mj-ea"/>
              </a:rPr>
              <a:t>する</a:t>
            </a:r>
            <a:endParaRPr lang="ja-JP" altLang="en-US" sz="1100">
              <a:solidFill>
                <a:srgbClr val="FF0000"/>
              </a:solidFill>
              <a:latin typeface="+mj-ea"/>
              <a:ea typeface="+mj-ea"/>
            </a:endParaRPr>
          </a:p>
          <a:p>
            <a:pPr algn="l">
              <a:lnSpc>
                <a:spcPct val="120000"/>
              </a:lnSpc>
              <a:spcBef>
                <a:spcPts val="0"/>
              </a:spcBef>
            </a:pPr>
            <a:r>
              <a:rPr lang="ja-JP" altLang="en-US" sz="1400" b="1">
                <a:solidFill>
                  <a:srgbClr val="FF0000"/>
                </a:solidFill>
                <a:latin typeface="+mj-ea"/>
                <a:ea typeface="+mj-ea"/>
              </a:rPr>
              <a:t>・</a:t>
            </a:r>
            <a:r>
              <a:rPr lang="ja-JP" altLang="en-US" sz="1400">
                <a:solidFill>
                  <a:srgbClr val="FF0000"/>
                </a:solidFill>
                <a:latin typeface="+mj-ea"/>
                <a:ea typeface="+mj-ea"/>
              </a:rPr>
              <a:t>人数に応じて</a:t>
            </a:r>
            <a:r>
              <a:rPr lang="ja-JP" altLang="en-US" sz="1400" b="1">
                <a:solidFill>
                  <a:srgbClr val="FF0000"/>
                </a:solidFill>
                <a:latin typeface="+mj-ea"/>
                <a:ea typeface="+mj-ea"/>
              </a:rPr>
              <a:t>兼任</a:t>
            </a:r>
            <a:r>
              <a:rPr lang="ja-JP" altLang="en-US" sz="1400">
                <a:solidFill>
                  <a:srgbClr val="FF0000"/>
                </a:solidFill>
                <a:latin typeface="+mj-ea"/>
                <a:ea typeface="+mj-ea"/>
              </a:rPr>
              <a:t>：</a:t>
            </a:r>
            <a:r>
              <a:rPr lang="ja-JP" altLang="en-US" sz="1400" u="sng">
                <a:solidFill>
                  <a:srgbClr val="FF0000"/>
                </a:solidFill>
                <a:latin typeface="+mj-ea"/>
                <a:ea typeface="+mj-ea"/>
              </a:rPr>
              <a:t>リーダー＋④</a:t>
            </a:r>
            <a:r>
              <a:rPr lang="en-US" altLang="ja-JP" sz="1400" u="sng">
                <a:solidFill>
                  <a:srgbClr val="FF0000"/>
                </a:solidFill>
                <a:latin typeface="+mj-ea"/>
                <a:ea typeface="+mj-ea"/>
              </a:rPr>
              <a:t>119</a:t>
            </a:r>
            <a:r>
              <a:rPr lang="ja-JP" altLang="en-US" sz="1400" u="sng">
                <a:solidFill>
                  <a:srgbClr val="FF0000"/>
                </a:solidFill>
                <a:latin typeface="+mj-ea"/>
                <a:ea typeface="+mj-ea"/>
              </a:rPr>
              <a:t>通報</a:t>
            </a:r>
            <a:r>
              <a:rPr lang="ja-JP" altLang="en-US" sz="1400">
                <a:solidFill>
                  <a:srgbClr val="FF0000"/>
                </a:solidFill>
                <a:latin typeface="+mj-ea"/>
                <a:ea typeface="+mj-ea"/>
              </a:rPr>
              <a:t>、</a:t>
            </a:r>
            <a:r>
              <a:rPr lang="ja-JP" altLang="en-US" sz="1400" u="sng">
                <a:solidFill>
                  <a:srgbClr val="FF0000"/>
                </a:solidFill>
                <a:latin typeface="+mj-ea"/>
                <a:ea typeface="+mj-ea"/>
              </a:rPr>
              <a:t>⑥誘導管理＋⑦救急車誘導</a:t>
            </a:r>
            <a:r>
              <a:rPr lang="ja-JP" altLang="en-US" sz="1000">
                <a:solidFill>
                  <a:srgbClr val="FF0000"/>
                </a:solidFill>
                <a:latin typeface="+mj-ea"/>
                <a:ea typeface="+mj-ea"/>
              </a:rPr>
              <a:t>　</a:t>
            </a:r>
            <a:endParaRPr lang="en-US" altLang="ja-JP" sz="1000">
              <a:solidFill>
                <a:srgbClr val="FF0000"/>
              </a:solidFill>
              <a:latin typeface="+mj-ea"/>
              <a:ea typeface="+mj-ea"/>
            </a:endParaRPr>
          </a:p>
        </p:txBody>
      </p:sp>
      <p:sp>
        <p:nvSpPr>
          <p:cNvPr id="24" name="字幕 2">
            <a:extLst>
              <a:ext uri="{FF2B5EF4-FFF2-40B4-BE49-F238E27FC236}">
                <a16:creationId xmlns:a16="http://schemas.microsoft.com/office/drawing/2014/main" id="{FC182B5D-6FC9-6F31-60D7-009A2CF1818D}"/>
              </a:ext>
            </a:extLst>
          </p:cNvPr>
          <p:cNvSpPr txBox="1">
            <a:spLocks/>
          </p:cNvSpPr>
          <p:nvPr/>
        </p:nvSpPr>
        <p:spPr>
          <a:xfrm>
            <a:off x="5577567" y="1131728"/>
            <a:ext cx="405004" cy="2634058"/>
          </a:xfrm>
          <a:prstGeom prst="rect">
            <a:avLst/>
          </a:prstGeom>
          <a:solidFill>
            <a:schemeClr val="bg1"/>
          </a:solidFill>
          <a:ln>
            <a:solidFill>
              <a:schemeClr val="tx1"/>
            </a:solidFill>
            <a:prstDash val="dash"/>
          </a:ln>
        </p:spPr>
        <p:txBody>
          <a:bodyPr vert="eaVert"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200" b="1">
                <a:solidFill>
                  <a:srgbClr val="FF0000"/>
                </a:solidFill>
                <a:latin typeface="+mj-ea"/>
                <a:ea typeface="+mj-ea"/>
              </a:rPr>
              <a:t>＊ネームペンをセロテープで貼付け</a:t>
            </a:r>
          </a:p>
        </p:txBody>
      </p:sp>
      <p:cxnSp>
        <p:nvCxnSpPr>
          <p:cNvPr id="6" name="直線コネクタ 5">
            <a:extLst>
              <a:ext uri="{FF2B5EF4-FFF2-40B4-BE49-F238E27FC236}">
                <a16:creationId xmlns:a16="http://schemas.microsoft.com/office/drawing/2014/main" id="{C84B6B47-9600-4B7E-773B-DE5A0138F77C}"/>
              </a:ext>
            </a:extLst>
          </p:cNvPr>
          <p:cNvCxnSpPr>
            <a:cxnSpLocks/>
          </p:cNvCxnSpPr>
          <p:nvPr/>
        </p:nvCxnSpPr>
        <p:spPr>
          <a:xfrm>
            <a:off x="6049989" y="25400"/>
            <a:ext cx="0" cy="6792686"/>
          </a:xfrm>
          <a:prstGeom prst="line">
            <a:avLst/>
          </a:prstGeom>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A8CE4F17-8F9D-D623-45EE-10E564D75D48}"/>
              </a:ext>
            </a:extLst>
          </p:cNvPr>
          <p:cNvSpPr txBox="1"/>
          <p:nvPr/>
        </p:nvSpPr>
        <p:spPr>
          <a:xfrm>
            <a:off x="6055022" y="1123077"/>
            <a:ext cx="1241363" cy="261610"/>
          </a:xfrm>
          <a:prstGeom prst="rect">
            <a:avLst/>
          </a:prstGeom>
          <a:noFill/>
        </p:spPr>
        <p:txBody>
          <a:bodyPr wrap="square" rtlCol="0">
            <a:spAutoFit/>
          </a:bodyPr>
          <a:lstStyle/>
          <a:p>
            <a:r>
              <a:rPr lang="ja-JP" altLang="en-US" sz="1100"/>
              <a:t>状況調整</a:t>
            </a:r>
            <a:r>
              <a:rPr kumimoji="1" lang="ja-JP" altLang="en-US" sz="1100"/>
              <a:t>メモ</a:t>
            </a:r>
          </a:p>
        </p:txBody>
      </p:sp>
      <p:pic>
        <p:nvPicPr>
          <p:cNvPr id="20" name="図 19" descr="テキスト&#10;&#10;AI 生成コンテンツは誤りを含む可能性があります。">
            <a:extLst>
              <a:ext uri="{FF2B5EF4-FFF2-40B4-BE49-F238E27FC236}">
                <a16:creationId xmlns:a16="http://schemas.microsoft.com/office/drawing/2014/main" id="{DC45533A-1968-1A96-D421-91F2EF8A28A3}"/>
              </a:ext>
            </a:extLst>
          </p:cNvPr>
          <p:cNvPicPr>
            <a:picLocks noChangeAspect="1"/>
          </p:cNvPicPr>
          <p:nvPr/>
        </p:nvPicPr>
        <p:blipFill>
          <a:blip r:embed="rId3"/>
          <a:srcRect l="834" t="4074" r="50105" b="-1"/>
          <a:stretch>
            <a:fillRect/>
          </a:stretch>
        </p:blipFill>
        <p:spPr>
          <a:xfrm>
            <a:off x="6114947" y="1353298"/>
            <a:ext cx="1961121" cy="2156817"/>
          </a:xfrm>
          <a:prstGeom prst="rect">
            <a:avLst/>
          </a:prstGeom>
          <a:ln>
            <a:solidFill>
              <a:schemeClr val="tx1"/>
            </a:solidFill>
          </a:ln>
        </p:spPr>
      </p:pic>
      <p:pic>
        <p:nvPicPr>
          <p:cNvPr id="22" name="図 21" descr="テキスト が含まれている画像&#10;&#10;AI 生成コンテンツは誤りを含む可能性があります。">
            <a:extLst>
              <a:ext uri="{FF2B5EF4-FFF2-40B4-BE49-F238E27FC236}">
                <a16:creationId xmlns:a16="http://schemas.microsoft.com/office/drawing/2014/main" id="{521456EC-35CE-4A41-C331-49B4737E0B18}"/>
              </a:ext>
            </a:extLst>
          </p:cNvPr>
          <p:cNvPicPr>
            <a:picLocks noChangeAspect="1"/>
          </p:cNvPicPr>
          <p:nvPr/>
        </p:nvPicPr>
        <p:blipFill>
          <a:blip r:embed="rId4"/>
          <a:srcRect l="728" t="3889" r="53022" b="2037"/>
          <a:stretch>
            <a:fillRect/>
          </a:stretch>
        </p:blipFill>
        <p:spPr>
          <a:xfrm>
            <a:off x="8172757" y="1337596"/>
            <a:ext cx="1869364" cy="2138822"/>
          </a:xfrm>
          <a:prstGeom prst="rect">
            <a:avLst/>
          </a:prstGeom>
          <a:ln>
            <a:solidFill>
              <a:schemeClr val="tx1"/>
            </a:solidFill>
          </a:ln>
        </p:spPr>
      </p:pic>
      <p:pic>
        <p:nvPicPr>
          <p:cNvPr id="26" name="図 25" descr="テキスト&#10;&#10;AI 生成コンテンツは誤りを含む可能性があります。">
            <a:extLst>
              <a:ext uri="{FF2B5EF4-FFF2-40B4-BE49-F238E27FC236}">
                <a16:creationId xmlns:a16="http://schemas.microsoft.com/office/drawing/2014/main" id="{CBCEFEB4-A61B-833F-822D-6DF2CAE86DAD}"/>
              </a:ext>
            </a:extLst>
          </p:cNvPr>
          <p:cNvPicPr>
            <a:picLocks noChangeAspect="1"/>
          </p:cNvPicPr>
          <p:nvPr/>
        </p:nvPicPr>
        <p:blipFill>
          <a:blip r:embed="rId5"/>
          <a:srcRect l="833" t="4259" r="50209" b="1482"/>
          <a:stretch>
            <a:fillRect/>
          </a:stretch>
        </p:blipFill>
        <p:spPr>
          <a:xfrm>
            <a:off x="10136443" y="1297857"/>
            <a:ext cx="1985706" cy="2150477"/>
          </a:xfrm>
          <a:prstGeom prst="rect">
            <a:avLst/>
          </a:prstGeom>
          <a:ln>
            <a:solidFill>
              <a:schemeClr val="tx1"/>
            </a:solidFill>
          </a:ln>
        </p:spPr>
      </p:pic>
      <p:pic>
        <p:nvPicPr>
          <p:cNvPr id="29" name="図 28" descr="テキスト&#10;&#10;AI 生成コンテンツは誤りを含む可能性があります。">
            <a:extLst>
              <a:ext uri="{FF2B5EF4-FFF2-40B4-BE49-F238E27FC236}">
                <a16:creationId xmlns:a16="http://schemas.microsoft.com/office/drawing/2014/main" id="{B8E687D4-EFE6-E83A-E147-6811922CEA23}"/>
              </a:ext>
            </a:extLst>
          </p:cNvPr>
          <p:cNvPicPr>
            <a:picLocks noChangeAspect="1"/>
          </p:cNvPicPr>
          <p:nvPr/>
        </p:nvPicPr>
        <p:blipFill>
          <a:blip r:embed="rId6"/>
          <a:srcRect l="729" t="3333" r="50521" b="4987"/>
          <a:stretch>
            <a:fillRect/>
          </a:stretch>
        </p:blipFill>
        <p:spPr>
          <a:xfrm>
            <a:off x="6127647" y="3834580"/>
            <a:ext cx="1917014" cy="2027903"/>
          </a:xfrm>
          <a:prstGeom prst="rect">
            <a:avLst/>
          </a:prstGeom>
          <a:ln>
            <a:solidFill>
              <a:schemeClr val="tx1"/>
            </a:solidFill>
          </a:ln>
        </p:spPr>
      </p:pic>
      <p:pic>
        <p:nvPicPr>
          <p:cNvPr id="33" name="図 32" descr="テキスト&#10;&#10;AI 生成コンテンツは誤りを含む可能性があります。">
            <a:extLst>
              <a:ext uri="{FF2B5EF4-FFF2-40B4-BE49-F238E27FC236}">
                <a16:creationId xmlns:a16="http://schemas.microsoft.com/office/drawing/2014/main" id="{4CC050F6-03A2-342F-AA45-D163CF358918}"/>
              </a:ext>
            </a:extLst>
          </p:cNvPr>
          <p:cNvPicPr>
            <a:picLocks noChangeAspect="1"/>
          </p:cNvPicPr>
          <p:nvPr/>
        </p:nvPicPr>
        <p:blipFill>
          <a:blip r:embed="rId7"/>
          <a:srcRect l="728" t="3333" r="51459" b="8825"/>
          <a:stretch>
            <a:fillRect/>
          </a:stretch>
        </p:blipFill>
        <p:spPr>
          <a:xfrm>
            <a:off x="8150510" y="3849327"/>
            <a:ext cx="1955159" cy="2020530"/>
          </a:xfrm>
          <a:prstGeom prst="rect">
            <a:avLst/>
          </a:prstGeom>
          <a:ln>
            <a:solidFill>
              <a:schemeClr val="tx1"/>
            </a:solidFill>
          </a:ln>
        </p:spPr>
      </p:pic>
      <p:pic>
        <p:nvPicPr>
          <p:cNvPr id="35" name="図 34" descr="テキスト&#10;&#10;AI 生成コンテンツは誤りを含む可能性があります。">
            <a:extLst>
              <a:ext uri="{FF2B5EF4-FFF2-40B4-BE49-F238E27FC236}">
                <a16:creationId xmlns:a16="http://schemas.microsoft.com/office/drawing/2014/main" id="{5ECFABDB-E7C4-0C44-F899-2AFB714FBBB7}"/>
              </a:ext>
            </a:extLst>
          </p:cNvPr>
          <p:cNvPicPr>
            <a:picLocks noChangeAspect="1"/>
          </p:cNvPicPr>
          <p:nvPr/>
        </p:nvPicPr>
        <p:blipFill>
          <a:blip r:embed="rId8"/>
          <a:srcRect l="729" t="3397" r="51146" b="4276"/>
          <a:stretch>
            <a:fillRect/>
          </a:stretch>
        </p:blipFill>
        <p:spPr>
          <a:xfrm>
            <a:off x="10202811" y="3827206"/>
            <a:ext cx="1902542" cy="2053083"/>
          </a:xfrm>
          <a:prstGeom prst="rect">
            <a:avLst/>
          </a:prstGeom>
          <a:ln>
            <a:solidFill>
              <a:schemeClr val="tx1"/>
            </a:solidFill>
          </a:ln>
        </p:spPr>
      </p:pic>
      <p:pic>
        <p:nvPicPr>
          <p:cNvPr id="1026" name="Picture 2">
            <a:extLst>
              <a:ext uri="{FF2B5EF4-FFF2-40B4-BE49-F238E27FC236}">
                <a16:creationId xmlns:a16="http://schemas.microsoft.com/office/drawing/2014/main" id="{3D64EE22-3D28-7881-3B60-E57532D078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7896" y="3416969"/>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DD272B2-2408-77D9-8A0E-06F44790A5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7222" y="3376864"/>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82DC5608-C5DE-AC8D-3126-FB70855BF2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80559" y="3352800"/>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A10FF277-7DF0-3710-ECEB-BA610D1278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9823" y="5759117"/>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5D31DF01-2EAD-DC61-FEB4-6B8B6F7068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3212" y="5779171"/>
            <a:ext cx="481263" cy="4812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37B39BA8-1A9D-0BE5-627B-064394F328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00612" y="5791201"/>
            <a:ext cx="481263" cy="48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75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457BFF39-CE9F-BC06-A335-353309D28661}"/>
              </a:ext>
            </a:extLst>
          </p:cNvPr>
          <p:cNvSpPr/>
          <p:nvPr/>
        </p:nvSpPr>
        <p:spPr>
          <a:xfrm>
            <a:off x="297840" y="2474699"/>
            <a:ext cx="5551893" cy="93153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90AE45D-7E9A-397B-0A46-EE8413D9C0FE}"/>
              </a:ext>
            </a:extLst>
          </p:cNvPr>
          <p:cNvSpPr>
            <a:spLocks noGrp="1"/>
          </p:cNvSpPr>
          <p:nvPr>
            <p:ph type="ctrTitle"/>
          </p:nvPr>
        </p:nvSpPr>
        <p:spPr>
          <a:xfrm>
            <a:off x="0" y="0"/>
            <a:ext cx="12192000" cy="1140390"/>
          </a:xfrm>
          <a:solidFill>
            <a:srgbClr val="FFC000"/>
          </a:solidFill>
        </p:spPr>
        <p:txBody>
          <a:bodyPr numCol="2">
            <a:normAutofit/>
          </a:bodyPr>
          <a:lstStyle/>
          <a:p>
            <a:pPr algn="l">
              <a:lnSpc>
                <a:spcPct val="150000"/>
              </a:lnSpc>
            </a:pPr>
            <a:r>
              <a:rPr lang="ja-JP" altLang="en-US" sz="4000">
                <a:latin typeface="HGP創英角ｺﾞｼｯｸUB" panose="020B0900000000000000" pitchFamily="50" charset="-128"/>
                <a:ea typeface="HGP創英角ｺﾞｼｯｸUB" panose="020B0900000000000000" pitchFamily="50" charset="-128"/>
              </a:rPr>
              <a:t>　２　救急処置　　　　　　</a:t>
            </a:r>
            <a:r>
              <a:rPr kumimoji="1" lang="ja-JP" altLang="en-US" sz="4000">
                <a:latin typeface="HGP創英角ｺﾞｼｯｸUB" panose="020B0900000000000000" pitchFamily="50" charset="-128"/>
                <a:ea typeface="HGP創英角ｺﾞｼｯｸUB" panose="020B0900000000000000" pitchFamily="50" charset="-128"/>
              </a:rPr>
              <a:t> 　　　　　　　　　　　　　　　　　　　　　</a:t>
            </a:r>
            <a:br>
              <a:rPr kumimoji="1" lang="en-US" altLang="ja-JP" sz="4000">
                <a:latin typeface="HGP創英角ｺﾞｼｯｸUB" panose="020B0900000000000000" pitchFamily="50" charset="-128"/>
                <a:ea typeface="HGP創英角ｺﾞｼｯｸUB" panose="020B0900000000000000" pitchFamily="50" charset="-128"/>
              </a:rPr>
            </a:br>
            <a:r>
              <a:rPr kumimoji="1" lang="ja-JP" altLang="en-US" sz="4000">
                <a:latin typeface="HGP創英角ｺﾞｼｯｸUB" panose="020B0900000000000000" pitchFamily="50" charset="-128"/>
                <a:ea typeface="HGP創英角ｺﾞｼｯｸUB" panose="020B0900000000000000" pitchFamily="50" charset="-128"/>
              </a:rPr>
              <a:t>　２　</a:t>
            </a:r>
            <a:r>
              <a:rPr lang="ja-JP" altLang="en-US" sz="4000">
                <a:latin typeface="HGP創英角ｺﾞｼｯｸUB" panose="020B0900000000000000" pitchFamily="50" charset="-128"/>
                <a:ea typeface="HGP創英角ｺﾞｼｯｸUB" panose="020B0900000000000000" pitchFamily="50" charset="-128"/>
              </a:rPr>
              <a:t>救急処置 </a:t>
            </a:r>
            <a:endParaRPr kumimoji="1" lang="ja-JP" altLang="en-US" sz="4000">
              <a:latin typeface="HGP創英角ｺﾞｼｯｸUB" panose="020B0900000000000000" pitchFamily="50" charset="-128"/>
              <a:ea typeface="HGP創英角ｺﾞｼｯｸUB" panose="020B0900000000000000" pitchFamily="50" charset="-128"/>
            </a:endParaRPr>
          </a:p>
        </p:txBody>
      </p:sp>
      <p:sp>
        <p:nvSpPr>
          <p:cNvPr id="3" name="字幕 2">
            <a:extLst>
              <a:ext uri="{FF2B5EF4-FFF2-40B4-BE49-F238E27FC236}">
                <a16:creationId xmlns:a16="http://schemas.microsoft.com/office/drawing/2014/main" id="{0933FA3E-0C52-36A3-D27A-52953EDC98B4}"/>
              </a:ext>
            </a:extLst>
          </p:cNvPr>
          <p:cNvSpPr>
            <a:spLocks noGrp="1"/>
          </p:cNvSpPr>
          <p:nvPr>
            <p:ph type="subTitle" idx="1"/>
          </p:nvPr>
        </p:nvSpPr>
        <p:spPr>
          <a:xfrm>
            <a:off x="163286" y="1225575"/>
            <a:ext cx="5829300" cy="1140390"/>
          </a:xfrm>
        </p:spPr>
        <p:txBody>
          <a:bodyPr>
            <a:normAutofit fontScale="85000" lnSpcReduction="10000"/>
          </a:bodyPr>
          <a:lstStyle/>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①リーダーと状況を共有して対応する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②常に観察しながら行う</a:t>
            </a: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10" name="字幕 2">
            <a:extLst>
              <a:ext uri="{FF2B5EF4-FFF2-40B4-BE49-F238E27FC236}">
                <a16:creationId xmlns:a16="http://schemas.microsoft.com/office/drawing/2014/main" id="{EBFBC109-D3FA-C7D2-CAB8-997523247CC3}"/>
              </a:ext>
            </a:extLst>
          </p:cNvPr>
          <p:cNvSpPr txBox="1">
            <a:spLocks/>
          </p:cNvSpPr>
          <p:nvPr/>
        </p:nvSpPr>
        <p:spPr>
          <a:xfrm>
            <a:off x="11038114" y="449037"/>
            <a:ext cx="1025977" cy="449034"/>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800" b="1">
                <a:latin typeface="+mj-ea"/>
                <a:ea typeface="+mj-ea"/>
              </a:rPr>
              <a:t>＊裏面</a:t>
            </a:r>
          </a:p>
        </p:txBody>
      </p:sp>
      <p:sp>
        <p:nvSpPr>
          <p:cNvPr id="12" name="字幕 2">
            <a:extLst>
              <a:ext uri="{FF2B5EF4-FFF2-40B4-BE49-F238E27FC236}">
                <a16:creationId xmlns:a16="http://schemas.microsoft.com/office/drawing/2014/main" id="{DAB7FDE2-1874-3540-5C80-E8F47559BA69}"/>
              </a:ext>
            </a:extLst>
          </p:cNvPr>
          <p:cNvSpPr txBox="1">
            <a:spLocks/>
          </p:cNvSpPr>
          <p:nvPr/>
        </p:nvSpPr>
        <p:spPr>
          <a:xfrm>
            <a:off x="4936672" y="617765"/>
            <a:ext cx="1025977" cy="449034"/>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800" b="1">
                <a:latin typeface="+mj-ea"/>
                <a:ea typeface="+mj-ea"/>
              </a:rPr>
              <a:t>＊表面</a:t>
            </a:r>
          </a:p>
        </p:txBody>
      </p:sp>
      <p:sp>
        <p:nvSpPr>
          <p:cNvPr id="15" name="字幕 2">
            <a:extLst>
              <a:ext uri="{FF2B5EF4-FFF2-40B4-BE49-F238E27FC236}">
                <a16:creationId xmlns:a16="http://schemas.microsoft.com/office/drawing/2014/main" id="{5A4B5EC1-4FFB-A6A2-1588-F2E1A360CC08}"/>
              </a:ext>
            </a:extLst>
          </p:cNvPr>
          <p:cNvSpPr txBox="1">
            <a:spLocks/>
          </p:cNvSpPr>
          <p:nvPr/>
        </p:nvSpPr>
        <p:spPr>
          <a:xfrm>
            <a:off x="6253841" y="1036865"/>
            <a:ext cx="3616779" cy="506185"/>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200000"/>
              </a:lnSpc>
            </a:pPr>
            <a:r>
              <a:rPr lang="ja-JP" altLang="en-US" sz="3200">
                <a:latin typeface="HGP創英角ｺﾞｼｯｸUB" panose="020B0900000000000000" pitchFamily="50" charset="-128"/>
                <a:ea typeface="HGP創英角ｺﾞｼｯｸUB" panose="020B0900000000000000" pitchFamily="50" charset="-128"/>
              </a:rPr>
              <a:t>〇食物アレルギー</a:t>
            </a: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16" name="字幕 2">
            <a:extLst>
              <a:ext uri="{FF2B5EF4-FFF2-40B4-BE49-F238E27FC236}">
                <a16:creationId xmlns:a16="http://schemas.microsoft.com/office/drawing/2014/main" id="{ED32EBC1-FBF4-3321-07F4-A96BD8F152C3}"/>
              </a:ext>
            </a:extLst>
          </p:cNvPr>
          <p:cNvSpPr txBox="1">
            <a:spLocks/>
          </p:cNvSpPr>
          <p:nvPr/>
        </p:nvSpPr>
        <p:spPr>
          <a:xfrm>
            <a:off x="6166759" y="6082393"/>
            <a:ext cx="5897332" cy="630732"/>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70000"/>
              </a:lnSpc>
            </a:pPr>
            <a:r>
              <a:rPr lang="ja-JP" altLang="en-US" sz="1800" b="1">
                <a:solidFill>
                  <a:srgbClr val="FF0000"/>
                </a:solidFill>
                <a:latin typeface="+mj-ea"/>
                <a:ea typeface="+mj-ea"/>
              </a:rPr>
              <a:t>意識</a:t>
            </a:r>
            <a:r>
              <a:rPr lang="ja-JP" altLang="en-US" sz="1600" b="1">
                <a:solidFill>
                  <a:srgbClr val="FF0000"/>
                </a:solidFill>
                <a:latin typeface="+mj-ea"/>
                <a:ea typeface="+mj-ea"/>
              </a:rPr>
              <a:t>・</a:t>
            </a:r>
            <a:r>
              <a:rPr lang="ja-JP" altLang="en-US" sz="1800" b="1">
                <a:solidFill>
                  <a:srgbClr val="FF0000"/>
                </a:solidFill>
                <a:latin typeface="+mj-ea"/>
                <a:ea typeface="+mj-ea"/>
              </a:rPr>
              <a:t>呼吸</a:t>
            </a:r>
            <a:r>
              <a:rPr lang="ja-JP" altLang="en-US" sz="1600" b="1">
                <a:solidFill>
                  <a:srgbClr val="FF0000"/>
                </a:solidFill>
                <a:latin typeface="+mj-ea"/>
                <a:ea typeface="+mj-ea"/>
              </a:rPr>
              <a:t>が</a:t>
            </a:r>
            <a:r>
              <a:rPr lang="ja-JP" altLang="en-US" sz="1800" b="1">
                <a:solidFill>
                  <a:srgbClr val="FF0000"/>
                </a:solidFill>
                <a:latin typeface="+mj-ea"/>
                <a:ea typeface="+mj-ea"/>
              </a:rPr>
              <a:t>確認</a:t>
            </a:r>
            <a:r>
              <a:rPr lang="ja-JP" altLang="en-US" sz="1600" b="1">
                <a:solidFill>
                  <a:srgbClr val="FF0000"/>
                </a:solidFill>
                <a:latin typeface="+mj-ea"/>
                <a:ea typeface="+mj-ea"/>
              </a:rPr>
              <a:t>できなければ、</a:t>
            </a:r>
            <a:r>
              <a:rPr lang="ja-JP" altLang="en-US" sz="1800" b="1">
                <a:solidFill>
                  <a:srgbClr val="FF0000"/>
                </a:solidFill>
                <a:latin typeface="+mj-ea"/>
                <a:ea typeface="+mj-ea"/>
              </a:rPr>
              <a:t>心肺蘇生</a:t>
            </a:r>
            <a:r>
              <a:rPr lang="en-US" altLang="ja-JP" sz="1800" b="1">
                <a:solidFill>
                  <a:srgbClr val="FF0000"/>
                </a:solidFill>
                <a:latin typeface="+mj-ea"/>
                <a:ea typeface="+mj-ea"/>
              </a:rPr>
              <a:t>(</a:t>
            </a:r>
            <a:r>
              <a:rPr lang="ja-JP" altLang="en-US" sz="1800" b="1">
                <a:solidFill>
                  <a:srgbClr val="FF0000"/>
                </a:solidFill>
                <a:latin typeface="+mj-ea"/>
                <a:ea typeface="+mj-ea"/>
              </a:rPr>
              <a:t>表面</a:t>
            </a:r>
            <a:r>
              <a:rPr lang="en-US" altLang="ja-JP" sz="1800" b="1">
                <a:solidFill>
                  <a:srgbClr val="FF0000"/>
                </a:solidFill>
                <a:latin typeface="+mj-ea"/>
                <a:ea typeface="+mj-ea"/>
              </a:rPr>
              <a:t>)</a:t>
            </a:r>
            <a:r>
              <a:rPr lang="ja-JP" altLang="en-US" sz="1600" b="1">
                <a:solidFill>
                  <a:srgbClr val="FF0000"/>
                </a:solidFill>
                <a:latin typeface="+mj-ea"/>
                <a:ea typeface="+mj-ea"/>
              </a:rPr>
              <a:t>を</a:t>
            </a:r>
            <a:r>
              <a:rPr lang="ja-JP" altLang="en-US" sz="1800" b="1">
                <a:solidFill>
                  <a:srgbClr val="FF0000"/>
                </a:solidFill>
                <a:latin typeface="+mj-ea"/>
                <a:ea typeface="+mj-ea"/>
              </a:rPr>
              <a:t>優先！</a:t>
            </a:r>
          </a:p>
        </p:txBody>
      </p:sp>
      <p:sp>
        <p:nvSpPr>
          <p:cNvPr id="17" name="字幕 2">
            <a:extLst>
              <a:ext uri="{FF2B5EF4-FFF2-40B4-BE49-F238E27FC236}">
                <a16:creationId xmlns:a16="http://schemas.microsoft.com/office/drawing/2014/main" id="{E93E4F18-5735-5773-BDAC-BDE00EDCBF47}"/>
              </a:ext>
            </a:extLst>
          </p:cNvPr>
          <p:cNvSpPr txBox="1">
            <a:spLocks/>
          </p:cNvSpPr>
          <p:nvPr/>
        </p:nvSpPr>
        <p:spPr>
          <a:xfrm>
            <a:off x="140659" y="2340565"/>
            <a:ext cx="5864626" cy="1952792"/>
          </a:xfrm>
          <a:prstGeom prst="rect">
            <a:avLst/>
          </a:prstGeom>
          <a:ln w="38100">
            <a:solidFill>
              <a:srgbClr val="0070C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500"/>
              </a:lnSpc>
              <a:spcBef>
                <a:spcPts val="0"/>
              </a:spcBef>
            </a:pPr>
            <a:r>
              <a:rPr lang="ja-JP" altLang="en-US" sz="2000" b="1">
                <a:latin typeface="+mj-ea"/>
                <a:ea typeface="+mj-ea"/>
              </a:rPr>
              <a:t>　</a:t>
            </a:r>
            <a:endParaRPr lang="en-US" altLang="ja-JP" sz="2000" b="1">
              <a:latin typeface="+mj-ea"/>
              <a:ea typeface="+mj-ea"/>
            </a:endParaRPr>
          </a:p>
          <a:p>
            <a:pPr algn="l">
              <a:lnSpc>
                <a:spcPct val="100000"/>
              </a:lnSpc>
              <a:spcBef>
                <a:spcPts val="600"/>
              </a:spcBef>
            </a:pPr>
            <a:r>
              <a:rPr lang="en-US" altLang="ja-JP" sz="2000" b="1">
                <a:latin typeface="+mj-ea"/>
                <a:ea typeface="+mj-ea"/>
              </a:rPr>
              <a:t>    </a:t>
            </a:r>
            <a:r>
              <a:rPr lang="ja-JP" altLang="en-US" b="1">
                <a:latin typeface="+mj-ea"/>
                <a:ea typeface="+mj-ea"/>
              </a:rPr>
              <a:t>・食物アレルギー </a:t>
            </a:r>
            <a:endParaRPr lang="en-US" altLang="ja-JP" b="1">
              <a:latin typeface="+mj-ea"/>
              <a:ea typeface="+mj-ea"/>
            </a:endParaRPr>
          </a:p>
          <a:p>
            <a:pPr algn="l">
              <a:lnSpc>
                <a:spcPct val="100000"/>
              </a:lnSpc>
              <a:spcBef>
                <a:spcPts val="600"/>
              </a:spcBef>
            </a:pPr>
            <a:r>
              <a:rPr lang="ja-JP" altLang="en-US" b="1">
                <a:latin typeface="+mj-ea"/>
                <a:ea typeface="+mj-ea"/>
              </a:rPr>
              <a:t>　・窒息　・熱中症　は裏面を参考！</a:t>
            </a:r>
            <a:endParaRPr lang="en-US" altLang="ja-JP" b="1">
              <a:latin typeface="+mj-ea"/>
              <a:ea typeface="+mj-ea"/>
            </a:endParaRPr>
          </a:p>
          <a:p>
            <a:pPr algn="l">
              <a:lnSpc>
                <a:spcPct val="100000"/>
              </a:lnSpc>
              <a:spcBef>
                <a:spcPts val="1200"/>
              </a:spcBef>
            </a:pPr>
            <a:r>
              <a:rPr lang="ja-JP" altLang="en-US" sz="2000">
                <a:latin typeface="+mj-ea"/>
                <a:ea typeface="+mj-ea"/>
              </a:rPr>
              <a:t>　＊危険な場所・炎天下等は安全な場所へ移動</a:t>
            </a:r>
            <a:endParaRPr lang="en-US" altLang="ja-JP" sz="2000">
              <a:latin typeface="+mj-ea"/>
              <a:ea typeface="+mj-ea"/>
            </a:endParaRPr>
          </a:p>
          <a:p>
            <a:pPr algn="l">
              <a:lnSpc>
                <a:spcPct val="100000"/>
              </a:lnSpc>
              <a:spcBef>
                <a:spcPts val="1200"/>
              </a:spcBef>
            </a:pPr>
            <a:r>
              <a:rPr lang="ja-JP" altLang="en-US" sz="2000">
                <a:latin typeface="+mj-ea"/>
                <a:ea typeface="+mj-ea"/>
              </a:rPr>
              <a:t>　＊大量出血は傷にタオルを当て強く圧迫</a:t>
            </a:r>
            <a:endParaRPr lang="en-US" altLang="ja-JP" sz="2000">
              <a:latin typeface="+mj-ea"/>
              <a:ea typeface="+mj-ea"/>
            </a:endParaRPr>
          </a:p>
          <a:p>
            <a:pPr algn="l">
              <a:lnSpc>
                <a:spcPct val="120000"/>
              </a:lnSpc>
              <a:spcBef>
                <a:spcPts val="1200"/>
              </a:spcBef>
            </a:pPr>
            <a:r>
              <a:rPr lang="ja-JP" altLang="en-US" sz="2000">
                <a:latin typeface="+mj-ea"/>
                <a:ea typeface="+mj-ea"/>
              </a:rPr>
              <a:t>　</a:t>
            </a:r>
            <a:endParaRPr lang="en-US" altLang="ja-JP" sz="2000">
              <a:latin typeface="+mj-ea"/>
              <a:ea typeface="+mj-ea"/>
            </a:endParaRPr>
          </a:p>
        </p:txBody>
      </p:sp>
      <p:sp>
        <p:nvSpPr>
          <p:cNvPr id="19" name="字幕 2">
            <a:extLst>
              <a:ext uri="{FF2B5EF4-FFF2-40B4-BE49-F238E27FC236}">
                <a16:creationId xmlns:a16="http://schemas.microsoft.com/office/drawing/2014/main" id="{6D88FC5B-89CC-8A24-E8A0-100012EF4CAB}"/>
              </a:ext>
            </a:extLst>
          </p:cNvPr>
          <p:cNvSpPr txBox="1">
            <a:spLocks/>
          </p:cNvSpPr>
          <p:nvPr/>
        </p:nvSpPr>
        <p:spPr>
          <a:xfrm>
            <a:off x="119741" y="4376691"/>
            <a:ext cx="5908092" cy="2460043"/>
          </a:xfrm>
          <a:prstGeom prst="rect">
            <a:avLst/>
          </a:prstGeom>
          <a:ln w="38100">
            <a:solidFill>
              <a:srgbClr val="0070C0"/>
            </a:solidFill>
          </a:ln>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6000" b="1">
                <a:latin typeface="+mj-ea"/>
                <a:ea typeface="+mj-ea"/>
              </a:rPr>
              <a:t>心肺蘇生　</a:t>
            </a:r>
            <a:r>
              <a:rPr lang="ja-JP" altLang="en-US" sz="4400" b="1">
                <a:latin typeface="+mj-ea"/>
                <a:ea typeface="+mj-ea"/>
              </a:rPr>
              <a:t>１</a:t>
            </a:r>
            <a:r>
              <a:rPr lang="ja-JP" altLang="en-US" sz="3500">
                <a:latin typeface="+mj-ea"/>
                <a:ea typeface="+mj-ea"/>
              </a:rPr>
              <a:t>・</a:t>
            </a:r>
            <a:r>
              <a:rPr lang="ja-JP" altLang="en-US" sz="4400" b="1">
                <a:latin typeface="+mj-ea"/>
                <a:ea typeface="+mj-ea"/>
              </a:rPr>
              <a:t>２分で交代</a:t>
            </a:r>
            <a:r>
              <a:rPr lang="ja-JP" altLang="en-US" sz="3000" b="1">
                <a:latin typeface="+mj-ea"/>
                <a:ea typeface="+mj-ea"/>
              </a:rPr>
              <a:t>（疲れる前に）</a:t>
            </a:r>
            <a:endParaRPr lang="en-US" altLang="ja-JP" sz="3000" b="1">
              <a:latin typeface="+mj-ea"/>
              <a:ea typeface="+mj-ea"/>
            </a:endParaRPr>
          </a:p>
          <a:p>
            <a:pPr algn="l">
              <a:lnSpc>
                <a:spcPct val="120000"/>
              </a:lnSpc>
            </a:pPr>
            <a:r>
              <a:rPr lang="ja-JP" altLang="en-US" sz="3700" b="1">
                <a:latin typeface="+mj-ea"/>
                <a:ea typeface="+mj-ea"/>
              </a:rPr>
              <a:t>心臓マッサージ</a:t>
            </a:r>
            <a:r>
              <a:rPr lang="ja-JP" altLang="en-US" sz="3800" b="1">
                <a:latin typeface="+mj-ea"/>
                <a:ea typeface="+mj-ea"/>
              </a:rPr>
              <a:t>：胸の中央</a:t>
            </a:r>
            <a:r>
              <a:rPr lang="ja-JP" altLang="en-US" sz="3600" b="1">
                <a:latin typeface="+mj-ea"/>
                <a:ea typeface="+mj-ea"/>
              </a:rPr>
              <a:t>、</a:t>
            </a:r>
            <a:r>
              <a:rPr lang="ja-JP" altLang="en-US" sz="3800" b="1">
                <a:latin typeface="+mj-ea"/>
                <a:ea typeface="+mj-ea"/>
              </a:rPr>
              <a:t>早く</a:t>
            </a:r>
            <a:r>
              <a:rPr lang="en-US" altLang="ja-JP" sz="3000">
                <a:latin typeface="+mj-ea"/>
                <a:ea typeface="+mj-ea"/>
              </a:rPr>
              <a:t>(100-120/</a:t>
            </a:r>
            <a:r>
              <a:rPr lang="ja-JP" altLang="en-US" sz="3000">
                <a:latin typeface="+mj-ea"/>
                <a:ea typeface="+mj-ea"/>
              </a:rPr>
              <a:t>分</a:t>
            </a:r>
            <a:r>
              <a:rPr lang="en-US" altLang="ja-JP" sz="3000">
                <a:latin typeface="+mj-ea"/>
                <a:ea typeface="+mj-ea"/>
              </a:rPr>
              <a:t>)</a:t>
            </a:r>
            <a:r>
              <a:rPr lang="ja-JP" altLang="en-US" sz="2000">
                <a:latin typeface="+mj-ea"/>
                <a:ea typeface="+mj-ea"/>
              </a:rPr>
              <a:t>、</a:t>
            </a:r>
            <a:r>
              <a:rPr lang="ja-JP" altLang="en-US" sz="3800" b="1">
                <a:latin typeface="+mj-ea"/>
                <a:ea typeface="+mj-ea"/>
              </a:rPr>
              <a:t>深く</a:t>
            </a:r>
            <a:r>
              <a:rPr lang="en-US" altLang="ja-JP" sz="3500">
                <a:latin typeface="+mj-ea"/>
                <a:ea typeface="+mj-ea"/>
              </a:rPr>
              <a:t>(5</a:t>
            </a:r>
            <a:r>
              <a:rPr lang="ja-JP" altLang="en-US" sz="3500">
                <a:latin typeface="+mj-ea"/>
                <a:ea typeface="+mj-ea"/>
              </a:rPr>
              <a:t>㎝</a:t>
            </a:r>
            <a:r>
              <a:rPr lang="en-US" altLang="ja-JP" sz="3500">
                <a:latin typeface="+mj-ea"/>
                <a:ea typeface="+mj-ea"/>
              </a:rPr>
              <a:t>)</a:t>
            </a:r>
            <a:r>
              <a:rPr lang="ja-JP" altLang="en-US" sz="2000">
                <a:latin typeface="+mj-ea"/>
                <a:ea typeface="+mj-ea"/>
              </a:rPr>
              <a:t>、</a:t>
            </a:r>
            <a:r>
              <a:rPr lang="ja-JP" altLang="en-US" sz="3800" b="1">
                <a:latin typeface="+mj-ea"/>
                <a:ea typeface="+mj-ea"/>
              </a:rPr>
              <a:t>絶え間なく</a:t>
            </a:r>
            <a:endParaRPr lang="en-US" altLang="ja-JP" sz="3800" b="1">
              <a:latin typeface="+mj-ea"/>
              <a:ea typeface="+mj-ea"/>
            </a:endParaRPr>
          </a:p>
          <a:p>
            <a:pPr algn="l">
              <a:lnSpc>
                <a:spcPct val="120000"/>
              </a:lnSpc>
            </a:pPr>
            <a:r>
              <a:rPr lang="ja-JP" altLang="en-US" sz="2900">
                <a:latin typeface="+mj-ea"/>
                <a:ea typeface="+mj-ea"/>
              </a:rPr>
              <a:t>＊</a:t>
            </a:r>
            <a:r>
              <a:rPr lang="ja-JP" altLang="en-US" sz="3400">
                <a:latin typeface="+mj-ea"/>
                <a:ea typeface="+mj-ea"/>
              </a:rPr>
              <a:t>人工呼吸（できる場合）：気道確保</a:t>
            </a:r>
            <a:r>
              <a:rPr lang="en-US" altLang="ja-JP" sz="3400">
                <a:latin typeface="+mj-ea"/>
                <a:ea typeface="+mj-ea"/>
              </a:rPr>
              <a:t>(</a:t>
            </a:r>
            <a:r>
              <a:rPr lang="ja-JP" altLang="en-US" sz="3400">
                <a:latin typeface="+mj-ea"/>
                <a:ea typeface="+mj-ea"/>
              </a:rPr>
              <a:t>顎先を挙上</a:t>
            </a:r>
            <a:r>
              <a:rPr lang="en-US" altLang="ja-JP" sz="3400">
                <a:latin typeface="+mj-ea"/>
                <a:ea typeface="+mj-ea"/>
              </a:rPr>
              <a:t>)</a:t>
            </a:r>
          </a:p>
          <a:p>
            <a:pPr algn="l">
              <a:lnSpc>
                <a:spcPct val="120000"/>
              </a:lnSpc>
            </a:pPr>
            <a:r>
              <a:rPr lang="ja-JP" altLang="en-US" sz="3400">
                <a:latin typeface="+mj-ea"/>
                <a:ea typeface="+mj-ea"/>
              </a:rPr>
              <a:t>　　　　　　　　　　　　　→鼻をつまみ・口を覆う→２秒吹込</a:t>
            </a:r>
            <a:endParaRPr lang="en-US" altLang="ja-JP" sz="3400">
              <a:latin typeface="+mj-ea"/>
              <a:ea typeface="+mj-ea"/>
            </a:endParaRPr>
          </a:p>
          <a:p>
            <a:pPr>
              <a:lnSpc>
                <a:spcPct val="120000"/>
              </a:lnSpc>
            </a:pPr>
            <a:r>
              <a:rPr lang="ja-JP" altLang="en-US" sz="4000" b="1">
                <a:latin typeface="+mj-ea"/>
                <a:ea typeface="+mj-ea"/>
              </a:rPr>
              <a:t>２</a:t>
            </a:r>
            <a:r>
              <a:rPr lang="ja-JP" altLang="en-US" sz="2300">
                <a:latin typeface="+mj-ea"/>
                <a:ea typeface="+mj-ea"/>
              </a:rPr>
              <a:t>回</a:t>
            </a:r>
            <a:r>
              <a:rPr lang="en-US" altLang="ja-JP" sz="2300">
                <a:latin typeface="+mj-ea"/>
                <a:ea typeface="+mj-ea"/>
              </a:rPr>
              <a:t>(</a:t>
            </a:r>
            <a:r>
              <a:rPr lang="ja-JP" altLang="en-US" sz="2300">
                <a:latin typeface="+mj-ea"/>
                <a:ea typeface="+mj-ea"/>
              </a:rPr>
              <a:t>人工呼吸</a:t>
            </a:r>
            <a:r>
              <a:rPr lang="en-US" altLang="ja-JP" sz="2300">
                <a:latin typeface="+mj-ea"/>
                <a:ea typeface="+mj-ea"/>
              </a:rPr>
              <a:t>)</a:t>
            </a:r>
            <a:r>
              <a:rPr lang="ja-JP" altLang="en-US" sz="2800">
                <a:latin typeface="+mj-ea"/>
                <a:ea typeface="+mj-ea"/>
              </a:rPr>
              <a:t>：</a:t>
            </a:r>
            <a:r>
              <a:rPr lang="ja-JP" altLang="en-US" sz="3500" b="1">
                <a:latin typeface="+mj-ea"/>
                <a:ea typeface="+mj-ea"/>
              </a:rPr>
              <a:t>３０</a:t>
            </a:r>
            <a:r>
              <a:rPr lang="ja-JP" altLang="en-US" sz="2300">
                <a:latin typeface="+mj-ea"/>
                <a:ea typeface="+mj-ea"/>
              </a:rPr>
              <a:t>回</a:t>
            </a:r>
            <a:r>
              <a:rPr lang="en-US" altLang="ja-JP" sz="2300">
                <a:latin typeface="+mj-ea"/>
                <a:ea typeface="+mj-ea"/>
              </a:rPr>
              <a:t>(</a:t>
            </a:r>
            <a:r>
              <a:rPr lang="ja-JP" altLang="en-US" sz="2300">
                <a:latin typeface="+mj-ea"/>
                <a:ea typeface="+mj-ea"/>
              </a:rPr>
              <a:t>心臓</a:t>
            </a:r>
            <a:r>
              <a:rPr lang="ja-JP" altLang="en-US" sz="2000">
                <a:latin typeface="+mj-ea"/>
                <a:ea typeface="+mj-ea"/>
              </a:rPr>
              <a:t>マッサージ</a:t>
            </a:r>
            <a:r>
              <a:rPr lang="en-US" altLang="ja-JP" sz="2300">
                <a:latin typeface="+mj-ea"/>
                <a:ea typeface="+mj-ea"/>
              </a:rPr>
              <a:t>)</a:t>
            </a:r>
            <a:r>
              <a:rPr lang="ja-JP" altLang="en-US" sz="2300">
                <a:latin typeface="+mj-ea"/>
                <a:ea typeface="+mj-ea"/>
              </a:rPr>
              <a:t>　</a:t>
            </a:r>
            <a:r>
              <a:rPr lang="ja-JP" altLang="en-US" sz="2800">
                <a:latin typeface="+mj-ea"/>
                <a:ea typeface="+mj-ea"/>
              </a:rPr>
              <a:t>　感染防止にハンカチやポケットマスク等使用する</a:t>
            </a:r>
            <a:endParaRPr lang="en-US" altLang="ja-JP" sz="2800">
              <a:latin typeface="+mj-ea"/>
              <a:ea typeface="+mj-ea"/>
            </a:endParaRPr>
          </a:p>
          <a:p>
            <a:pPr algn="l">
              <a:lnSpc>
                <a:spcPct val="170000"/>
              </a:lnSpc>
            </a:pPr>
            <a:r>
              <a:rPr lang="en-US" altLang="ja-JP" sz="4300" b="1">
                <a:latin typeface="+mj-ea"/>
                <a:ea typeface="+mj-ea"/>
              </a:rPr>
              <a:t>AED</a:t>
            </a:r>
            <a:r>
              <a:rPr lang="ja-JP" altLang="en-US" sz="3800" b="1">
                <a:latin typeface="+mj-ea"/>
                <a:ea typeface="+mj-ea"/>
              </a:rPr>
              <a:t>：音声ガイドの通りに使用し、ショックの回数を記録</a:t>
            </a:r>
            <a:endParaRPr lang="en-US" altLang="ja-JP" sz="4800">
              <a:latin typeface="+mj-ea"/>
              <a:ea typeface="+mj-ea"/>
            </a:endParaRPr>
          </a:p>
        </p:txBody>
      </p:sp>
      <p:sp>
        <p:nvSpPr>
          <p:cNvPr id="21" name="字幕 2">
            <a:extLst>
              <a:ext uri="{FF2B5EF4-FFF2-40B4-BE49-F238E27FC236}">
                <a16:creationId xmlns:a16="http://schemas.microsoft.com/office/drawing/2014/main" id="{89644ACA-36E4-C29D-FDCE-5FE9F41DCB3B}"/>
              </a:ext>
            </a:extLst>
          </p:cNvPr>
          <p:cNvSpPr txBox="1">
            <a:spLocks/>
          </p:cNvSpPr>
          <p:nvPr/>
        </p:nvSpPr>
        <p:spPr>
          <a:xfrm>
            <a:off x="9957707" y="1009651"/>
            <a:ext cx="1725386" cy="506185"/>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200000"/>
              </a:lnSpc>
            </a:pPr>
            <a:r>
              <a:rPr lang="ja-JP" altLang="en-US" sz="3200">
                <a:latin typeface="HGP創英角ｺﾞｼｯｸUB" panose="020B0900000000000000" pitchFamily="50" charset="-128"/>
                <a:ea typeface="HGP創英角ｺﾞｼｯｸUB" panose="020B0900000000000000" pitchFamily="50" charset="-128"/>
              </a:rPr>
              <a:t>〇窒息</a:t>
            </a: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22" name="字幕 2">
            <a:extLst>
              <a:ext uri="{FF2B5EF4-FFF2-40B4-BE49-F238E27FC236}">
                <a16:creationId xmlns:a16="http://schemas.microsoft.com/office/drawing/2014/main" id="{BE58676D-F6E8-B74A-D198-8CAB49549353}"/>
              </a:ext>
            </a:extLst>
          </p:cNvPr>
          <p:cNvSpPr txBox="1">
            <a:spLocks/>
          </p:cNvSpPr>
          <p:nvPr/>
        </p:nvSpPr>
        <p:spPr>
          <a:xfrm>
            <a:off x="10001250" y="3823608"/>
            <a:ext cx="1725386" cy="506185"/>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200000"/>
              </a:lnSpc>
            </a:pPr>
            <a:r>
              <a:rPr lang="ja-JP" altLang="en-US" sz="3200">
                <a:latin typeface="HGP創英角ｺﾞｼｯｸUB" panose="020B0900000000000000" pitchFamily="50" charset="-128"/>
                <a:ea typeface="HGP創英角ｺﾞｼｯｸUB" panose="020B0900000000000000" pitchFamily="50" charset="-128"/>
              </a:rPr>
              <a:t>〇熱中症</a:t>
            </a:r>
            <a:endParaRPr lang="en-US" altLang="ja-JP" sz="3200">
              <a:latin typeface="HGP創英角ｺﾞｼｯｸUB" panose="020B0900000000000000" pitchFamily="50" charset="-128"/>
              <a:ea typeface="HGP創英角ｺﾞｼｯｸUB" panose="020B0900000000000000" pitchFamily="50" charset="-128"/>
            </a:endParaRPr>
          </a:p>
        </p:txBody>
      </p:sp>
      <p:pic>
        <p:nvPicPr>
          <p:cNvPr id="23" name="図 22">
            <a:extLst>
              <a:ext uri="{FF2B5EF4-FFF2-40B4-BE49-F238E27FC236}">
                <a16:creationId xmlns:a16="http://schemas.microsoft.com/office/drawing/2014/main" id="{80447AFD-ABC1-4171-A8D4-38DB20F8A1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69"/>
          <a:stretch>
            <a:fillRect/>
          </a:stretch>
        </p:blipFill>
        <p:spPr bwMode="auto">
          <a:xfrm>
            <a:off x="6081701" y="1559377"/>
            <a:ext cx="3815857" cy="4261759"/>
          </a:xfrm>
          <a:prstGeom prst="rect">
            <a:avLst/>
          </a:prstGeom>
          <a:noFill/>
          <a:extLst>
            <a:ext uri="{909E8E84-426E-40DD-AFC4-6F175D3DCCD1}">
              <a14:hiddenFill xmlns:a14="http://schemas.microsoft.com/office/drawing/2010/main">
                <a:solidFill>
                  <a:srgbClr val="FFFFFF"/>
                </a:solidFill>
              </a14:hiddenFill>
            </a:ext>
          </a:extLst>
        </p:spPr>
      </p:pic>
      <p:sp>
        <p:nvSpPr>
          <p:cNvPr id="24" name="字幕 2">
            <a:extLst>
              <a:ext uri="{FF2B5EF4-FFF2-40B4-BE49-F238E27FC236}">
                <a16:creationId xmlns:a16="http://schemas.microsoft.com/office/drawing/2014/main" id="{D9010933-0263-CCAD-0CAB-54858C30BBE5}"/>
              </a:ext>
            </a:extLst>
          </p:cNvPr>
          <p:cNvSpPr txBox="1">
            <a:spLocks/>
          </p:cNvSpPr>
          <p:nvPr/>
        </p:nvSpPr>
        <p:spPr>
          <a:xfrm>
            <a:off x="11046280" y="1646467"/>
            <a:ext cx="930728" cy="606876"/>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1100">
                <a:latin typeface="+mj-ea"/>
                <a:ea typeface="+mj-ea"/>
              </a:rPr>
              <a:t>①背中の</a:t>
            </a:r>
            <a:endParaRPr lang="en-US" altLang="ja-JP" sz="1100">
              <a:latin typeface="+mj-ea"/>
              <a:ea typeface="+mj-ea"/>
            </a:endParaRPr>
          </a:p>
          <a:p>
            <a:pPr algn="l">
              <a:lnSpc>
                <a:spcPct val="100000"/>
              </a:lnSpc>
              <a:spcBef>
                <a:spcPts val="0"/>
              </a:spcBef>
            </a:pPr>
            <a:r>
              <a:rPr lang="ja-JP" altLang="en-US" sz="1100">
                <a:latin typeface="+mj-ea"/>
                <a:ea typeface="+mj-ea"/>
              </a:rPr>
              <a:t>肩甲骨の間</a:t>
            </a:r>
            <a:endParaRPr lang="en-US" altLang="ja-JP" sz="1100">
              <a:latin typeface="+mj-ea"/>
              <a:ea typeface="+mj-ea"/>
            </a:endParaRPr>
          </a:p>
          <a:p>
            <a:pPr algn="l">
              <a:lnSpc>
                <a:spcPct val="100000"/>
              </a:lnSpc>
              <a:spcBef>
                <a:spcPts val="0"/>
              </a:spcBef>
            </a:pPr>
            <a:r>
              <a:rPr lang="ja-JP" altLang="en-US" sz="1100">
                <a:latin typeface="+mj-ea"/>
                <a:ea typeface="+mj-ea"/>
              </a:rPr>
              <a:t>をたたく</a:t>
            </a:r>
            <a:endParaRPr lang="en-US" altLang="ja-JP" sz="1100">
              <a:latin typeface="+mj-ea"/>
              <a:ea typeface="+mj-ea"/>
            </a:endParaRPr>
          </a:p>
          <a:p>
            <a:pPr algn="l">
              <a:lnSpc>
                <a:spcPct val="100000"/>
              </a:lnSpc>
            </a:pPr>
            <a:endParaRPr lang="ja-JP" altLang="en-US" sz="5400">
              <a:latin typeface="+mj-ea"/>
              <a:ea typeface="+mj-ea"/>
            </a:endParaRPr>
          </a:p>
        </p:txBody>
      </p:sp>
      <p:sp>
        <p:nvSpPr>
          <p:cNvPr id="26" name="字幕 2">
            <a:extLst>
              <a:ext uri="{FF2B5EF4-FFF2-40B4-BE49-F238E27FC236}">
                <a16:creationId xmlns:a16="http://schemas.microsoft.com/office/drawing/2014/main" id="{236B9D3F-0781-6669-11B3-8ED41618FA39}"/>
              </a:ext>
            </a:extLst>
          </p:cNvPr>
          <p:cNvSpPr txBox="1">
            <a:spLocks/>
          </p:cNvSpPr>
          <p:nvPr/>
        </p:nvSpPr>
        <p:spPr>
          <a:xfrm>
            <a:off x="10980964" y="3088824"/>
            <a:ext cx="1096735" cy="711652"/>
          </a:xfrm>
          <a:prstGeom prst="rect">
            <a:avLst/>
          </a:prstGeom>
          <a:ln>
            <a:solidFill>
              <a:schemeClr val="tx1"/>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1100">
                <a:latin typeface="+mj-ea"/>
                <a:ea typeface="+mj-ea"/>
              </a:rPr>
              <a:t>②みぞおちの</a:t>
            </a:r>
            <a:endParaRPr lang="en-US" altLang="ja-JP" sz="1100">
              <a:latin typeface="+mj-ea"/>
              <a:ea typeface="+mj-ea"/>
            </a:endParaRPr>
          </a:p>
          <a:p>
            <a:pPr algn="l">
              <a:lnSpc>
                <a:spcPct val="100000"/>
              </a:lnSpc>
              <a:spcBef>
                <a:spcPts val="0"/>
              </a:spcBef>
            </a:pPr>
            <a:r>
              <a:rPr lang="ja-JP" altLang="en-US" sz="1100">
                <a:latin typeface="+mj-ea"/>
                <a:ea typeface="+mj-ea"/>
              </a:rPr>
              <a:t>少し下</a:t>
            </a:r>
            <a:r>
              <a:rPr lang="en-US" altLang="ja-JP" sz="1100">
                <a:latin typeface="+mj-ea"/>
                <a:ea typeface="+mj-ea"/>
              </a:rPr>
              <a:t>(</a:t>
            </a:r>
            <a:r>
              <a:rPr lang="ja-JP" altLang="en-US" sz="1100">
                <a:latin typeface="+mj-ea"/>
                <a:ea typeface="+mj-ea"/>
              </a:rPr>
              <a:t>横隔膜</a:t>
            </a:r>
            <a:r>
              <a:rPr lang="en-US" altLang="ja-JP" sz="1100">
                <a:latin typeface="+mj-ea"/>
                <a:ea typeface="+mj-ea"/>
              </a:rPr>
              <a:t>)</a:t>
            </a:r>
            <a:r>
              <a:rPr lang="ja-JP" altLang="en-US" sz="1100">
                <a:latin typeface="+mj-ea"/>
                <a:ea typeface="+mj-ea"/>
              </a:rPr>
              <a:t>を、握りこぶしで突き上げる</a:t>
            </a:r>
            <a:endParaRPr lang="ja-JP" altLang="en-US" sz="5400">
              <a:latin typeface="+mj-ea"/>
              <a:ea typeface="+mj-ea"/>
            </a:endParaRPr>
          </a:p>
        </p:txBody>
      </p:sp>
      <p:sp>
        <p:nvSpPr>
          <p:cNvPr id="27" name="字幕 2">
            <a:extLst>
              <a:ext uri="{FF2B5EF4-FFF2-40B4-BE49-F238E27FC236}">
                <a16:creationId xmlns:a16="http://schemas.microsoft.com/office/drawing/2014/main" id="{E13850C2-6380-1547-5B1E-6689DE600D7A}"/>
              </a:ext>
            </a:extLst>
          </p:cNvPr>
          <p:cNvSpPr txBox="1">
            <a:spLocks/>
          </p:cNvSpPr>
          <p:nvPr/>
        </p:nvSpPr>
        <p:spPr>
          <a:xfrm>
            <a:off x="9925052" y="5268689"/>
            <a:ext cx="1031420" cy="454475"/>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1100">
                <a:latin typeface="+mj-ea"/>
                <a:ea typeface="+mj-ea"/>
              </a:rPr>
              <a:t>水をかけ続け冷却する</a:t>
            </a:r>
            <a:endParaRPr lang="ja-JP" altLang="en-US" sz="5400">
              <a:latin typeface="+mj-ea"/>
              <a:ea typeface="+mj-ea"/>
            </a:endParaRPr>
          </a:p>
        </p:txBody>
      </p:sp>
      <p:sp>
        <p:nvSpPr>
          <p:cNvPr id="28" name="字幕 2">
            <a:extLst>
              <a:ext uri="{FF2B5EF4-FFF2-40B4-BE49-F238E27FC236}">
                <a16:creationId xmlns:a16="http://schemas.microsoft.com/office/drawing/2014/main" id="{BAB76EEE-DB1F-D46A-69EB-4F41B1B99472}"/>
              </a:ext>
            </a:extLst>
          </p:cNvPr>
          <p:cNvSpPr txBox="1">
            <a:spLocks/>
          </p:cNvSpPr>
          <p:nvPr/>
        </p:nvSpPr>
        <p:spPr>
          <a:xfrm>
            <a:off x="11073496" y="5268422"/>
            <a:ext cx="1031420" cy="587825"/>
          </a:xfrm>
          <a:prstGeom prst="rect">
            <a:avLst/>
          </a:prstGeom>
          <a:ln>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1100">
                <a:latin typeface="+mj-ea"/>
                <a:ea typeface="+mj-ea"/>
              </a:rPr>
              <a:t>氷水のタライ</a:t>
            </a:r>
            <a:endParaRPr lang="en-US" altLang="ja-JP" sz="1100">
              <a:latin typeface="+mj-ea"/>
              <a:ea typeface="+mj-ea"/>
            </a:endParaRPr>
          </a:p>
          <a:p>
            <a:pPr algn="l">
              <a:lnSpc>
                <a:spcPct val="100000"/>
              </a:lnSpc>
              <a:spcBef>
                <a:spcPts val="0"/>
              </a:spcBef>
            </a:pPr>
            <a:r>
              <a:rPr lang="ja-JP" altLang="en-US" sz="1100">
                <a:latin typeface="+mj-ea"/>
                <a:ea typeface="+mj-ea"/>
              </a:rPr>
              <a:t>等につけて</a:t>
            </a:r>
            <a:endParaRPr lang="en-US" altLang="ja-JP" sz="1100">
              <a:latin typeface="+mj-ea"/>
              <a:ea typeface="+mj-ea"/>
            </a:endParaRPr>
          </a:p>
          <a:p>
            <a:pPr algn="l">
              <a:lnSpc>
                <a:spcPct val="100000"/>
              </a:lnSpc>
              <a:spcBef>
                <a:spcPts val="0"/>
              </a:spcBef>
            </a:pPr>
            <a:r>
              <a:rPr lang="ja-JP" altLang="en-US" sz="1100">
                <a:latin typeface="+mj-ea"/>
                <a:ea typeface="+mj-ea"/>
              </a:rPr>
              <a:t>冷却する</a:t>
            </a:r>
            <a:endParaRPr lang="ja-JP" altLang="en-US" sz="5400">
              <a:latin typeface="+mj-ea"/>
              <a:ea typeface="+mj-ea"/>
            </a:endParaRPr>
          </a:p>
        </p:txBody>
      </p:sp>
      <p:cxnSp>
        <p:nvCxnSpPr>
          <p:cNvPr id="4" name="直線コネクタ 3">
            <a:extLst>
              <a:ext uri="{FF2B5EF4-FFF2-40B4-BE49-F238E27FC236}">
                <a16:creationId xmlns:a16="http://schemas.microsoft.com/office/drawing/2014/main" id="{3B15CDAD-A5FF-2420-3C81-F913C31C7E32}"/>
              </a:ext>
            </a:extLst>
          </p:cNvPr>
          <p:cNvCxnSpPr>
            <a:cxnSpLocks/>
          </p:cNvCxnSpPr>
          <p:nvPr/>
        </p:nvCxnSpPr>
        <p:spPr>
          <a:xfrm>
            <a:off x="6079672" y="44048"/>
            <a:ext cx="0" cy="6792686"/>
          </a:xfrm>
          <a:prstGeom prst="line">
            <a:avLst/>
          </a:prstGeom>
        </p:spPr>
        <p:style>
          <a:lnRef idx="2">
            <a:schemeClr val="accent1"/>
          </a:lnRef>
          <a:fillRef idx="0">
            <a:schemeClr val="accent1"/>
          </a:fillRef>
          <a:effectRef idx="1">
            <a:schemeClr val="accent1"/>
          </a:effectRef>
          <a:fontRef idx="minor">
            <a:schemeClr val="tx1"/>
          </a:fontRef>
        </p:style>
      </p:cxnSp>
      <p:pic>
        <p:nvPicPr>
          <p:cNvPr id="6" name="図 5" descr="シャツ が含まれている画像&#10;&#10;AI 生成コンテンツは誤りを含む可能性があります。">
            <a:extLst>
              <a:ext uri="{FF2B5EF4-FFF2-40B4-BE49-F238E27FC236}">
                <a16:creationId xmlns:a16="http://schemas.microsoft.com/office/drawing/2014/main" id="{A1396908-CAE1-0F6A-1DD4-EAA042B00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1017" y="1535247"/>
            <a:ext cx="883926" cy="932745"/>
          </a:xfrm>
          <a:prstGeom prst="rect">
            <a:avLst/>
          </a:prstGeom>
        </p:spPr>
      </p:pic>
      <p:pic>
        <p:nvPicPr>
          <p:cNvPr id="8" name="図 7" descr="シャツ が含まれている画像&#10;&#10;AI 生成コンテンツは誤りを含む可能性があります。">
            <a:extLst>
              <a:ext uri="{FF2B5EF4-FFF2-40B4-BE49-F238E27FC236}">
                <a16:creationId xmlns:a16="http://schemas.microsoft.com/office/drawing/2014/main" id="{17964E5D-7A02-A734-934C-F75E3CEEB3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8298" y="2535559"/>
            <a:ext cx="1150342" cy="1380021"/>
          </a:xfrm>
          <a:prstGeom prst="rect">
            <a:avLst/>
          </a:prstGeom>
        </p:spPr>
      </p:pic>
      <p:pic>
        <p:nvPicPr>
          <p:cNvPr id="11" name="図 10" descr="挿絵 が含まれている画像&#10;&#10;AI 生成コンテンツは誤りを含む可能性があります。">
            <a:extLst>
              <a:ext uri="{FF2B5EF4-FFF2-40B4-BE49-F238E27FC236}">
                <a16:creationId xmlns:a16="http://schemas.microsoft.com/office/drawing/2014/main" id="{52A6A7BC-D6B3-E361-59FA-EE4D60EED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4213" y="4356922"/>
            <a:ext cx="1065321" cy="860751"/>
          </a:xfrm>
          <a:prstGeom prst="rect">
            <a:avLst/>
          </a:prstGeom>
        </p:spPr>
      </p:pic>
      <p:pic>
        <p:nvPicPr>
          <p:cNvPr id="14" name="図 13" descr="挿絵 が含まれている画像&#10;&#10;AI 生成コンテンツは誤りを含む可能性があります。">
            <a:extLst>
              <a:ext uri="{FF2B5EF4-FFF2-40B4-BE49-F238E27FC236}">
                <a16:creationId xmlns:a16="http://schemas.microsoft.com/office/drawing/2014/main" id="{3D3AC5FE-AA6A-FFF5-00AB-9CEA549386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08311" y="4376691"/>
            <a:ext cx="1181537" cy="885736"/>
          </a:xfrm>
          <a:prstGeom prst="rect">
            <a:avLst/>
          </a:prstGeom>
        </p:spPr>
      </p:pic>
    </p:spTree>
    <p:extLst>
      <p:ext uri="{BB962C8B-B14F-4D97-AF65-F5344CB8AC3E}">
        <p14:creationId xmlns:p14="http://schemas.microsoft.com/office/powerpoint/2010/main" val="318171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84061-8C8A-2A8B-BAC5-58AE3810FE77}"/>
            </a:ext>
          </a:extLst>
        </p:cNvPr>
        <p:cNvGrpSpPr/>
        <p:nvPr/>
      </p:nvGrpSpPr>
      <p:grpSpPr>
        <a:xfrm>
          <a:off x="0" y="0"/>
          <a:ext cx="0" cy="0"/>
          <a:chOff x="0" y="0"/>
          <a:chExt cx="0" cy="0"/>
        </a:xfrm>
      </p:grpSpPr>
      <p:sp>
        <p:nvSpPr>
          <p:cNvPr id="5" name="字幕 2">
            <a:extLst>
              <a:ext uri="{FF2B5EF4-FFF2-40B4-BE49-F238E27FC236}">
                <a16:creationId xmlns:a16="http://schemas.microsoft.com/office/drawing/2014/main" id="{831CE733-89CF-434F-2B30-F3775FEA57FF}"/>
              </a:ext>
            </a:extLst>
          </p:cNvPr>
          <p:cNvSpPr txBox="1">
            <a:spLocks/>
          </p:cNvSpPr>
          <p:nvPr/>
        </p:nvSpPr>
        <p:spPr>
          <a:xfrm>
            <a:off x="5621572" y="1213758"/>
            <a:ext cx="362847" cy="2300719"/>
          </a:xfrm>
          <a:prstGeom prst="rect">
            <a:avLst/>
          </a:prstGeom>
          <a:solidFill>
            <a:schemeClr val="bg1"/>
          </a:solidFill>
          <a:ln>
            <a:solidFill>
              <a:schemeClr val="tx1"/>
            </a:solidFill>
            <a:prstDash val="dash"/>
          </a:ln>
        </p:spPr>
        <p:txBody>
          <a:bodyPr vert="eaVert"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100" b="1">
                <a:solidFill>
                  <a:srgbClr val="FF0000"/>
                </a:solidFill>
                <a:latin typeface="+mj-ea"/>
                <a:ea typeface="+mj-ea"/>
              </a:rPr>
              <a:t>＊ネームペンをセロテープで貼付け</a:t>
            </a:r>
          </a:p>
        </p:txBody>
      </p:sp>
      <p:sp>
        <p:nvSpPr>
          <p:cNvPr id="2" name="タイトル 1">
            <a:extLst>
              <a:ext uri="{FF2B5EF4-FFF2-40B4-BE49-F238E27FC236}">
                <a16:creationId xmlns:a16="http://schemas.microsoft.com/office/drawing/2014/main" id="{6B98CF3E-75F7-B022-7EBA-AF84A1DF4597}"/>
              </a:ext>
            </a:extLst>
          </p:cNvPr>
          <p:cNvSpPr>
            <a:spLocks noGrp="1"/>
          </p:cNvSpPr>
          <p:nvPr>
            <p:ph type="ctrTitle"/>
          </p:nvPr>
        </p:nvSpPr>
        <p:spPr>
          <a:xfrm>
            <a:off x="0" y="0"/>
            <a:ext cx="12192000" cy="1140390"/>
          </a:xfrm>
          <a:solidFill>
            <a:srgbClr val="FFC000"/>
          </a:solidFill>
        </p:spPr>
        <p:txBody>
          <a:bodyPr numCol="2">
            <a:normAutofit/>
          </a:bodyPr>
          <a:lstStyle/>
          <a:p>
            <a:pPr algn="l">
              <a:lnSpc>
                <a:spcPct val="150000"/>
              </a:lnSpc>
            </a:pPr>
            <a:r>
              <a:rPr lang="ja-JP" altLang="en-US" sz="4000">
                <a:latin typeface="HGP創英角ｺﾞｼｯｸUB" panose="020B0900000000000000" pitchFamily="50" charset="-128"/>
                <a:ea typeface="HGP創英角ｺﾞｼｯｸUB" panose="020B0900000000000000" pitchFamily="50" charset="-128"/>
              </a:rPr>
              <a:t>　３　記録カード　　　　　　</a:t>
            </a:r>
            <a:r>
              <a:rPr kumimoji="1" lang="ja-JP" altLang="en-US" sz="4000">
                <a:latin typeface="HGP創英角ｺﾞｼｯｸUB" panose="020B0900000000000000" pitchFamily="50" charset="-128"/>
                <a:ea typeface="HGP創英角ｺﾞｼｯｸUB" panose="020B0900000000000000" pitchFamily="50" charset="-128"/>
              </a:rPr>
              <a:t> 　　　　　　　　　　　　　　　　　　　　　</a:t>
            </a:r>
            <a:br>
              <a:rPr kumimoji="1" lang="en-US" altLang="ja-JP" sz="4000">
                <a:latin typeface="HGP創英角ｺﾞｼｯｸUB" panose="020B0900000000000000" pitchFamily="50" charset="-128"/>
                <a:ea typeface="HGP創英角ｺﾞｼｯｸUB" panose="020B0900000000000000" pitchFamily="50" charset="-128"/>
              </a:rPr>
            </a:br>
            <a:r>
              <a:rPr kumimoji="1" lang="ja-JP" altLang="en-US" sz="4000">
                <a:latin typeface="HGP創英角ｺﾞｼｯｸUB" panose="020B0900000000000000" pitchFamily="50" charset="-128"/>
                <a:ea typeface="HGP創英角ｺﾞｼｯｸUB" panose="020B0900000000000000" pitchFamily="50" charset="-128"/>
              </a:rPr>
              <a:t>　</a:t>
            </a:r>
            <a:r>
              <a:rPr lang="ja-JP" altLang="en-US" sz="4000">
                <a:latin typeface="HGP創英角ｺﾞｼｯｸUB" panose="020B0900000000000000" pitchFamily="50" charset="-128"/>
                <a:ea typeface="HGP創英角ｺﾞｼｯｸUB" panose="020B0900000000000000" pitchFamily="50" charset="-128"/>
              </a:rPr>
              <a:t> ３　記録カード</a:t>
            </a:r>
            <a:endParaRPr kumimoji="1" lang="ja-JP" altLang="en-US" sz="4000">
              <a:latin typeface="HGP創英角ｺﾞｼｯｸUB" panose="020B0900000000000000" pitchFamily="50" charset="-128"/>
              <a:ea typeface="HGP創英角ｺﾞｼｯｸUB" panose="020B0900000000000000" pitchFamily="50" charset="-128"/>
            </a:endParaRPr>
          </a:p>
        </p:txBody>
      </p:sp>
      <p:sp>
        <p:nvSpPr>
          <p:cNvPr id="3" name="字幕 2">
            <a:extLst>
              <a:ext uri="{FF2B5EF4-FFF2-40B4-BE49-F238E27FC236}">
                <a16:creationId xmlns:a16="http://schemas.microsoft.com/office/drawing/2014/main" id="{9C47DF7F-32F6-198F-EC14-558BC1CB8372}"/>
              </a:ext>
            </a:extLst>
          </p:cNvPr>
          <p:cNvSpPr>
            <a:spLocks noGrp="1"/>
          </p:cNvSpPr>
          <p:nvPr>
            <p:ph type="subTitle" idx="1"/>
          </p:nvPr>
        </p:nvSpPr>
        <p:spPr>
          <a:xfrm>
            <a:off x="76744" y="1286649"/>
            <a:ext cx="3600450" cy="1055957"/>
          </a:xfrm>
        </p:spPr>
        <p:txBody>
          <a:bodyPr>
            <a:normAutofit fontScale="70000" lnSpcReduction="20000"/>
          </a:bodyPr>
          <a:lstStyle/>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時系列に記録する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リーダーと経過を確認し合う</a:t>
            </a: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10" name="字幕 2">
            <a:extLst>
              <a:ext uri="{FF2B5EF4-FFF2-40B4-BE49-F238E27FC236}">
                <a16:creationId xmlns:a16="http://schemas.microsoft.com/office/drawing/2014/main" id="{BFFEAA7C-2E7C-AFF1-91F2-AD27239FFC94}"/>
              </a:ext>
            </a:extLst>
          </p:cNvPr>
          <p:cNvSpPr txBox="1">
            <a:spLocks/>
          </p:cNvSpPr>
          <p:nvPr/>
        </p:nvSpPr>
        <p:spPr>
          <a:xfrm>
            <a:off x="11297560" y="44048"/>
            <a:ext cx="894440" cy="361950"/>
          </a:xfrm>
          <a:prstGeom prst="rect">
            <a:avLst/>
          </a:prstGeom>
          <a:solidFill>
            <a:schemeClr val="bg1"/>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＊裏面</a:t>
            </a:r>
          </a:p>
        </p:txBody>
      </p:sp>
      <p:sp>
        <p:nvSpPr>
          <p:cNvPr id="12" name="字幕 2">
            <a:extLst>
              <a:ext uri="{FF2B5EF4-FFF2-40B4-BE49-F238E27FC236}">
                <a16:creationId xmlns:a16="http://schemas.microsoft.com/office/drawing/2014/main" id="{7F4C99D0-0D50-884D-0BAA-80B3C41FF3B2}"/>
              </a:ext>
            </a:extLst>
          </p:cNvPr>
          <p:cNvSpPr txBox="1">
            <a:spLocks/>
          </p:cNvSpPr>
          <p:nvPr/>
        </p:nvSpPr>
        <p:spPr>
          <a:xfrm>
            <a:off x="5183436" y="44048"/>
            <a:ext cx="848609" cy="355600"/>
          </a:xfrm>
          <a:prstGeom prst="rect">
            <a:avLst/>
          </a:prstGeom>
          <a:solidFill>
            <a:schemeClr val="bg1"/>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＊表面</a:t>
            </a:r>
          </a:p>
        </p:txBody>
      </p:sp>
      <p:sp>
        <p:nvSpPr>
          <p:cNvPr id="19" name="字幕 2">
            <a:extLst>
              <a:ext uri="{FF2B5EF4-FFF2-40B4-BE49-F238E27FC236}">
                <a16:creationId xmlns:a16="http://schemas.microsoft.com/office/drawing/2014/main" id="{C165BEA8-674C-885E-574A-4ED90663E9E5}"/>
              </a:ext>
            </a:extLst>
          </p:cNvPr>
          <p:cNvSpPr txBox="1">
            <a:spLocks/>
          </p:cNvSpPr>
          <p:nvPr/>
        </p:nvSpPr>
        <p:spPr>
          <a:xfrm>
            <a:off x="136068" y="2159726"/>
            <a:ext cx="5429845" cy="4582980"/>
          </a:xfrm>
          <a:prstGeom prst="rect">
            <a:avLst/>
          </a:prstGeom>
          <a:ln w="3810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6000" b="1">
                <a:latin typeface="+mj-ea"/>
                <a:ea typeface="+mj-ea"/>
              </a:rPr>
              <a:t>　　</a:t>
            </a: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p:txBody>
      </p:sp>
      <p:sp>
        <p:nvSpPr>
          <p:cNvPr id="6" name="字幕 2">
            <a:extLst>
              <a:ext uri="{FF2B5EF4-FFF2-40B4-BE49-F238E27FC236}">
                <a16:creationId xmlns:a16="http://schemas.microsoft.com/office/drawing/2014/main" id="{300B586B-87D0-FAC1-772F-5B4097674308}"/>
              </a:ext>
            </a:extLst>
          </p:cNvPr>
          <p:cNvSpPr txBox="1">
            <a:spLocks/>
          </p:cNvSpPr>
          <p:nvPr/>
        </p:nvSpPr>
        <p:spPr>
          <a:xfrm>
            <a:off x="3404507" y="1232806"/>
            <a:ext cx="2130879" cy="1387929"/>
          </a:xfrm>
          <a:prstGeom prst="rect">
            <a:avLst/>
          </a:prstGeom>
          <a:solidFill>
            <a:schemeClr val="bg1"/>
          </a:solidFill>
          <a:ln>
            <a:solidFill>
              <a:srgbClr val="FF0000"/>
            </a:solidFill>
            <a:prstDash val="dash"/>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200"/>
              </a:lnSpc>
            </a:pPr>
            <a:r>
              <a:rPr lang="ja-JP" altLang="en-US" sz="600" b="1"/>
              <a:t>＊記録例</a:t>
            </a:r>
          </a:p>
          <a:p>
            <a:pPr algn="l">
              <a:lnSpc>
                <a:spcPts val="200"/>
              </a:lnSpc>
            </a:pPr>
            <a:r>
              <a:rPr lang="ja-JP" altLang="en-US" sz="600" b="1"/>
              <a:t>１２：３０　給食中 苦しい様子発見　口内に多量のパン　　</a:t>
            </a:r>
            <a:endParaRPr lang="en-US" altLang="ja-JP" sz="600" b="1"/>
          </a:p>
          <a:p>
            <a:pPr algn="l">
              <a:lnSpc>
                <a:spcPts val="200"/>
              </a:lnSpc>
            </a:pPr>
            <a:r>
              <a:rPr lang="ja-JP" altLang="en-US" sz="600" b="1"/>
              <a:t>　　　　　　保健室・管理職へ連絡</a:t>
            </a:r>
            <a:endParaRPr lang="en-US" altLang="ja-JP" sz="600" b="1"/>
          </a:p>
          <a:p>
            <a:pPr algn="l">
              <a:lnSpc>
                <a:spcPts val="200"/>
              </a:lnSpc>
            </a:pPr>
            <a:r>
              <a:rPr lang="ja-JP" altLang="en-US" sz="600" b="1"/>
              <a:t>１２：３２　窒息確認、顔色白、唇紫、背中を叩く、　</a:t>
            </a:r>
            <a:endParaRPr lang="en-US" altLang="ja-JP" sz="600" b="1"/>
          </a:p>
          <a:p>
            <a:pPr algn="l">
              <a:lnSpc>
                <a:spcPts val="200"/>
              </a:lnSpc>
            </a:pPr>
            <a:r>
              <a:rPr lang="ja-JP" altLang="en-US" sz="600" b="1"/>
              <a:t>　　　　　　</a:t>
            </a:r>
            <a:r>
              <a:rPr lang="en-US" altLang="ja-JP" sz="600" b="1"/>
              <a:t>119</a:t>
            </a:r>
            <a:r>
              <a:rPr lang="ja-JP" altLang="en-US" sz="600" b="1"/>
              <a:t>通報　（他の児童生徒別室へ誘導）</a:t>
            </a:r>
            <a:endParaRPr lang="en-US" altLang="ja-JP" sz="600" b="1"/>
          </a:p>
          <a:p>
            <a:pPr algn="l">
              <a:lnSpc>
                <a:spcPts val="200"/>
              </a:lnSpc>
            </a:pPr>
            <a:r>
              <a:rPr lang="ja-JP" altLang="en-US" sz="600" b="1"/>
              <a:t>１２：３４　意識を失う、心肺蘇生開始　</a:t>
            </a:r>
            <a:endParaRPr lang="en-US" altLang="ja-JP" sz="600" b="1"/>
          </a:p>
          <a:p>
            <a:pPr algn="l">
              <a:lnSpc>
                <a:spcPts val="200"/>
              </a:lnSpc>
            </a:pPr>
            <a:r>
              <a:rPr lang="ja-JP" altLang="en-US" sz="600" b="1"/>
              <a:t>１２：３５　保護者</a:t>
            </a:r>
            <a:r>
              <a:rPr lang="en-US" altLang="ja-JP" sz="600" b="1"/>
              <a:t>TEL</a:t>
            </a:r>
          </a:p>
          <a:p>
            <a:pPr algn="l">
              <a:lnSpc>
                <a:spcPts val="200"/>
              </a:lnSpc>
            </a:pPr>
            <a:r>
              <a:rPr lang="ja-JP" altLang="en-US" sz="600" b="1"/>
              <a:t>１２：３６　</a:t>
            </a:r>
            <a:r>
              <a:rPr lang="en-US" altLang="ja-JP" sz="600" b="1"/>
              <a:t>AED</a:t>
            </a:r>
            <a:r>
              <a:rPr lang="ja-JP" altLang="en-US" sz="600" b="1"/>
              <a:t>装着→ショック不要</a:t>
            </a:r>
            <a:endParaRPr lang="en-US" altLang="ja-JP" sz="600" b="1"/>
          </a:p>
          <a:p>
            <a:pPr algn="l">
              <a:lnSpc>
                <a:spcPts val="200"/>
              </a:lnSpc>
            </a:pPr>
            <a:r>
              <a:rPr lang="ja-JP" altLang="en-US" sz="600" b="1"/>
              <a:t>１２：４２　救急隊到着、　　　　情報提供を行う</a:t>
            </a:r>
            <a:endParaRPr lang="ja-JP" altLang="en-US" sz="600"/>
          </a:p>
        </p:txBody>
      </p:sp>
      <p:cxnSp>
        <p:nvCxnSpPr>
          <p:cNvPr id="7" name="直線矢印コネクタ 6">
            <a:extLst>
              <a:ext uri="{FF2B5EF4-FFF2-40B4-BE49-F238E27FC236}">
                <a16:creationId xmlns:a16="http://schemas.microsoft.com/office/drawing/2014/main" id="{E9537B60-835B-216E-7842-5616122160A3}"/>
              </a:ext>
            </a:extLst>
          </p:cNvPr>
          <p:cNvCxnSpPr>
            <a:cxnSpLocks/>
          </p:cNvCxnSpPr>
          <p:nvPr/>
        </p:nvCxnSpPr>
        <p:spPr>
          <a:xfrm>
            <a:off x="4645478" y="2075612"/>
            <a:ext cx="0" cy="416379"/>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
        <p:nvSpPr>
          <p:cNvPr id="18" name="字幕 2">
            <a:extLst>
              <a:ext uri="{FF2B5EF4-FFF2-40B4-BE49-F238E27FC236}">
                <a16:creationId xmlns:a16="http://schemas.microsoft.com/office/drawing/2014/main" id="{6A0E37B8-D05C-951C-7C82-2F2972979306}"/>
              </a:ext>
            </a:extLst>
          </p:cNvPr>
          <p:cNvSpPr txBox="1">
            <a:spLocks/>
          </p:cNvSpPr>
          <p:nvPr/>
        </p:nvSpPr>
        <p:spPr>
          <a:xfrm>
            <a:off x="6377396" y="1221335"/>
            <a:ext cx="3600450" cy="1055957"/>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時系列に記録する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リーダーと経過を確認し合う</a:t>
            </a: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25" name="字幕 2">
            <a:extLst>
              <a:ext uri="{FF2B5EF4-FFF2-40B4-BE49-F238E27FC236}">
                <a16:creationId xmlns:a16="http://schemas.microsoft.com/office/drawing/2014/main" id="{E8374185-2299-032A-C758-383A47D8A37D}"/>
              </a:ext>
            </a:extLst>
          </p:cNvPr>
          <p:cNvSpPr txBox="1">
            <a:spLocks/>
          </p:cNvSpPr>
          <p:nvPr/>
        </p:nvSpPr>
        <p:spPr>
          <a:xfrm>
            <a:off x="6281531" y="2063931"/>
            <a:ext cx="5756744" cy="4678775"/>
          </a:xfrm>
          <a:prstGeom prst="rect">
            <a:avLst/>
          </a:prstGeom>
          <a:ln w="3810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6000" b="1">
                <a:latin typeface="+mj-ea"/>
                <a:ea typeface="+mj-ea"/>
              </a:rPr>
              <a:t>　　</a:t>
            </a: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p:txBody>
      </p:sp>
      <p:cxnSp>
        <p:nvCxnSpPr>
          <p:cNvPr id="8" name="直線コネクタ 7">
            <a:extLst>
              <a:ext uri="{FF2B5EF4-FFF2-40B4-BE49-F238E27FC236}">
                <a16:creationId xmlns:a16="http://schemas.microsoft.com/office/drawing/2014/main" id="{514C7092-F05D-1D40-56C3-EE0245D1D5FB}"/>
              </a:ext>
            </a:extLst>
          </p:cNvPr>
          <p:cNvCxnSpPr>
            <a:cxnSpLocks/>
          </p:cNvCxnSpPr>
          <p:nvPr/>
        </p:nvCxnSpPr>
        <p:spPr>
          <a:xfrm>
            <a:off x="6079672" y="44048"/>
            <a:ext cx="0" cy="679268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89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5A197-384A-3877-0578-36F83CE3D0F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A1F716A-5981-E0D2-068C-8F07AB33F87E}"/>
              </a:ext>
            </a:extLst>
          </p:cNvPr>
          <p:cNvSpPr>
            <a:spLocks noGrp="1"/>
          </p:cNvSpPr>
          <p:nvPr>
            <p:ph type="ctrTitle"/>
          </p:nvPr>
        </p:nvSpPr>
        <p:spPr>
          <a:xfrm>
            <a:off x="0" y="0"/>
            <a:ext cx="12192000" cy="1140390"/>
          </a:xfrm>
          <a:solidFill>
            <a:srgbClr val="FFC000"/>
          </a:solidFill>
        </p:spPr>
        <p:txBody>
          <a:bodyPr numCol="2">
            <a:normAutofit fontScale="90000"/>
          </a:bodyPr>
          <a:lstStyle/>
          <a:p>
            <a:pPr algn="l">
              <a:lnSpc>
                <a:spcPct val="150000"/>
              </a:lnSpc>
            </a:pPr>
            <a:r>
              <a:rPr lang="ja-JP" altLang="en-US" sz="4000">
                <a:latin typeface="HGP創英角ｺﾞｼｯｸUB" panose="020B0900000000000000" pitchFamily="50" charset="-128"/>
                <a:ea typeface="HGP創英角ｺﾞｼｯｸUB" panose="020B0900000000000000" pitchFamily="50" charset="-128"/>
              </a:rPr>
              <a:t>　４　１１９通報</a:t>
            </a:r>
            <a:r>
              <a:rPr lang="ja-JP" altLang="en-US" sz="2800">
                <a:latin typeface="HGP創英角ｺﾞｼｯｸUB" panose="020B0900000000000000" pitchFamily="50" charset="-128"/>
                <a:ea typeface="HGP創英角ｺﾞｼｯｸUB" panose="020B0900000000000000" pitchFamily="50" charset="-128"/>
              </a:rPr>
              <a:t>（</a:t>
            </a:r>
            <a:r>
              <a:rPr lang="ja-JP" altLang="en-US" sz="2700">
                <a:latin typeface="HGP創英角ｺﾞｼｯｸUB" panose="020B0900000000000000" pitchFamily="50" charset="-128"/>
                <a:ea typeface="HGP創英角ｺﾞｼｯｸUB" panose="020B0900000000000000" pitchFamily="50" charset="-128"/>
              </a:rPr>
              <a:t>スマホスピーカー設定</a:t>
            </a:r>
            <a:r>
              <a:rPr lang="ja-JP" altLang="en-US" sz="2800">
                <a:latin typeface="HGP創英角ｺﾞｼｯｸUB" panose="020B0900000000000000" pitchFamily="50" charset="-128"/>
                <a:ea typeface="HGP創英角ｺﾞｼｯｸUB" panose="020B0900000000000000" pitchFamily="50" charset="-128"/>
              </a:rPr>
              <a:t>）　</a:t>
            </a:r>
            <a:r>
              <a:rPr kumimoji="1" lang="ja-JP" altLang="en-US" sz="2800">
                <a:latin typeface="HGP創英角ｺﾞｼｯｸUB" panose="020B0900000000000000" pitchFamily="50" charset="-128"/>
                <a:ea typeface="HGP創英角ｺﾞｼｯｸUB" panose="020B0900000000000000" pitchFamily="50" charset="-128"/>
              </a:rPr>
              <a:t> 　　　　　　　　　　　　　　　　　　　　　</a:t>
            </a:r>
            <a:br>
              <a:rPr kumimoji="1" lang="en-US" altLang="ja-JP" sz="2800">
                <a:latin typeface="HGP創英角ｺﾞｼｯｸUB" panose="020B0900000000000000" pitchFamily="50" charset="-128"/>
                <a:ea typeface="HGP創英角ｺﾞｼｯｸUB" panose="020B0900000000000000" pitchFamily="50" charset="-128"/>
              </a:rPr>
            </a:br>
            <a:r>
              <a:rPr kumimoji="1" lang="ja-JP" altLang="en-US" sz="4000">
                <a:latin typeface="HGP創英角ｺﾞｼｯｸUB" panose="020B0900000000000000" pitchFamily="50" charset="-128"/>
                <a:ea typeface="HGP創英角ｺﾞｼｯｸUB" panose="020B0900000000000000" pitchFamily="50" charset="-128"/>
              </a:rPr>
              <a:t>　４　</a:t>
            </a:r>
            <a:r>
              <a:rPr lang="ja-JP" altLang="en-US" sz="4000">
                <a:latin typeface="HGP創英角ｺﾞｼｯｸUB" panose="020B0900000000000000" pitchFamily="50" charset="-128"/>
                <a:ea typeface="HGP創英角ｺﾞｼｯｸUB" panose="020B0900000000000000" pitchFamily="50" charset="-128"/>
              </a:rPr>
              <a:t>１１９通報</a:t>
            </a:r>
            <a:r>
              <a:rPr lang="ja-JP" altLang="en-US" sz="2700">
                <a:latin typeface="HGP創英角ｺﾞｼｯｸUB" panose="020B0900000000000000" pitchFamily="50" charset="-128"/>
                <a:ea typeface="HGP創英角ｺﾞｼｯｸUB" panose="020B0900000000000000" pitchFamily="50" charset="-128"/>
              </a:rPr>
              <a:t>（スマホスピーカー設定）</a:t>
            </a:r>
            <a:endParaRPr kumimoji="1" lang="ja-JP" altLang="en-US" sz="2700">
              <a:latin typeface="HGP創英角ｺﾞｼｯｸUB" panose="020B0900000000000000" pitchFamily="50" charset="-128"/>
              <a:ea typeface="HGP創英角ｺﾞｼｯｸUB" panose="020B0900000000000000" pitchFamily="50" charset="-128"/>
            </a:endParaRPr>
          </a:p>
        </p:txBody>
      </p:sp>
      <p:sp>
        <p:nvSpPr>
          <p:cNvPr id="3" name="字幕 2">
            <a:extLst>
              <a:ext uri="{FF2B5EF4-FFF2-40B4-BE49-F238E27FC236}">
                <a16:creationId xmlns:a16="http://schemas.microsoft.com/office/drawing/2014/main" id="{A2FA0036-89E6-68C9-B74C-7546D097304C}"/>
              </a:ext>
            </a:extLst>
          </p:cNvPr>
          <p:cNvSpPr>
            <a:spLocks noGrp="1"/>
          </p:cNvSpPr>
          <p:nvPr>
            <p:ph type="subTitle" idx="1"/>
          </p:nvPr>
        </p:nvSpPr>
        <p:spPr>
          <a:xfrm>
            <a:off x="277040" y="1312775"/>
            <a:ext cx="5731873" cy="1055957"/>
          </a:xfrm>
        </p:spPr>
        <p:txBody>
          <a:bodyPr>
            <a:normAutofit fontScale="85000" lnSpcReduction="10000"/>
          </a:bodyPr>
          <a:lstStyle/>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スマホスピーカー設定で通報</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到着まで、電話での救護指導を依頼</a:t>
            </a: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10" name="字幕 2">
            <a:extLst>
              <a:ext uri="{FF2B5EF4-FFF2-40B4-BE49-F238E27FC236}">
                <a16:creationId xmlns:a16="http://schemas.microsoft.com/office/drawing/2014/main" id="{BC01F3AF-DF93-319D-687F-2635D17F94A9}"/>
              </a:ext>
            </a:extLst>
          </p:cNvPr>
          <p:cNvSpPr txBox="1">
            <a:spLocks/>
          </p:cNvSpPr>
          <p:nvPr/>
        </p:nvSpPr>
        <p:spPr>
          <a:xfrm>
            <a:off x="11312257" y="0"/>
            <a:ext cx="915123" cy="457382"/>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＊裏面</a:t>
            </a:r>
          </a:p>
        </p:txBody>
      </p:sp>
      <p:sp>
        <p:nvSpPr>
          <p:cNvPr id="8" name="字幕 2">
            <a:extLst>
              <a:ext uri="{FF2B5EF4-FFF2-40B4-BE49-F238E27FC236}">
                <a16:creationId xmlns:a16="http://schemas.microsoft.com/office/drawing/2014/main" id="{EBE7C640-1B55-D421-C9E2-34370DD17087}"/>
              </a:ext>
            </a:extLst>
          </p:cNvPr>
          <p:cNvSpPr txBox="1">
            <a:spLocks/>
          </p:cNvSpPr>
          <p:nvPr/>
        </p:nvSpPr>
        <p:spPr>
          <a:xfrm>
            <a:off x="5161827" y="44048"/>
            <a:ext cx="882465" cy="349974"/>
          </a:xfrm>
          <a:prstGeom prst="rect">
            <a:avLst/>
          </a:prstGeom>
          <a:solidFill>
            <a:schemeClr val="bg1"/>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＊表面</a:t>
            </a:r>
          </a:p>
        </p:txBody>
      </p:sp>
      <p:sp>
        <p:nvSpPr>
          <p:cNvPr id="9" name="字幕 2">
            <a:extLst>
              <a:ext uri="{FF2B5EF4-FFF2-40B4-BE49-F238E27FC236}">
                <a16:creationId xmlns:a16="http://schemas.microsoft.com/office/drawing/2014/main" id="{866C6DB1-0AF7-E9F2-B140-37F4C25CE199}"/>
              </a:ext>
            </a:extLst>
          </p:cNvPr>
          <p:cNvSpPr txBox="1">
            <a:spLocks/>
          </p:cNvSpPr>
          <p:nvPr/>
        </p:nvSpPr>
        <p:spPr>
          <a:xfrm>
            <a:off x="111288" y="2394856"/>
            <a:ext cx="5908512" cy="4348844"/>
          </a:xfrm>
          <a:prstGeom prst="rect">
            <a:avLst/>
          </a:prstGeom>
          <a:ln>
            <a:solidFill>
              <a:srgbClr val="FF0000"/>
            </a:solidFill>
            <a:prstDash val="dash"/>
          </a:ln>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400" b="1"/>
              <a:t>＊会話例</a:t>
            </a:r>
            <a:endParaRPr lang="en-US" altLang="ja-JP" sz="4400" b="1"/>
          </a:p>
          <a:p>
            <a:pPr algn="l">
              <a:lnSpc>
                <a:spcPct val="120000"/>
              </a:lnSpc>
            </a:pPr>
            <a:r>
              <a:rPr lang="ja-JP" altLang="en-US" sz="4400"/>
              <a:t>火事ですか救急ですか？　→</a:t>
            </a:r>
            <a:r>
              <a:rPr lang="ja-JP" altLang="en-US" sz="4400" b="1"/>
              <a:t>「救急です」</a:t>
            </a:r>
          </a:p>
          <a:p>
            <a:pPr algn="l">
              <a:lnSpc>
                <a:spcPct val="120000"/>
              </a:lnSpc>
            </a:pPr>
            <a:r>
              <a:rPr lang="ja-JP" altLang="en-US" sz="4400"/>
              <a:t>住所を教えてください</a:t>
            </a:r>
            <a:r>
              <a:rPr lang="ja-JP" altLang="en-US" sz="2500"/>
              <a:t>　</a:t>
            </a:r>
            <a:r>
              <a:rPr lang="ja-JP" altLang="en-US" sz="4400"/>
              <a:t>→</a:t>
            </a:r>
            <a:r>
              <a:rPr lang="ja-JP" altLang="en-US" sz="4400" b="1"/>
              <a:t>「</a:t>
            </a:r>
            <a:r>
              <a:rPr lang="ja-JP" altLang="en-US" sz="4400"/>
              <a:t>○〇○</a:t>
            </a:r>
            <a:r>
              <a:rPr lang="ja-JP" altLang="en-US" sz="4400" b="1"/>
              <a:t>学校です</a:t>
            </a:r>
            <a:r>
              <a:rPr lang="ja-JP" altLang="en-US" sz="3700"/>
              <a:t>。</a:t>
            </a:r>
            <a:r>
              <a:rPr lang="en-US" altLang="ja-JP" sz="4400" b="1"/>
              <a:t>(</a:t>
            </a:r>
            <a:r>
              <a:rPr lang="ja-JP" altLang="en-US" sz="4400" b="1"/>
              <a:t>住所は</a:t>
            </a:r>
            <a:r>
              <a:rPr lang="ja-JP" altLang="en-US" sz="4400"/>
              <a:t>○〇〇〇</a:t>
            </a:r>
            <a:r>
              <a:rPr lang="ja-JP" altLang="en-US" sz="4400" b="1"/>
              <a:t>です</a:t>
            </a:r>
            <a:r>
              <a:rPr lang="en-US" altLang="ja-JP" sz="4400" b="1"/>
              <a:t>) </a:t>
            </a:r>
            <a:r>
              <a:rPr lang="ja-JP" altLang="en-US" sz="4400" b="1"/>
              <a:t>」</a:t>
            </a:r>
          </a:p>
          <a:p>
            <a:pPr algn="l">
              <a:lnSpc>
                <a:spcPct val="120000"/>
              </a:lnSpc>
            </a:pPr>
            <a:r>
              <a:rPr lang="ja-JP" altLang="en-US" sz="4400"/>
              <a:t>どうされましたか？　→</a:t>
            </a:r>
            <a:r>
              <a:rPr lang="ja-JP" altLang="en-US" sz="4400" b="1"/>
              <a:t>「 </a:t>
            </a:r>
            <a:r>
              <a:rPr lang="ja-JP" altLang="en-US" sz="4400"/>
              <a:t>〇</a:t>
            </a:r>
            <a:r>
              <a:rPr lang="ja-JP" altLang="en-US" sz="4400" b="1"/>
              <a:t>年生  </a:t>
            </a:r>
            <a:r>
              <a:rPr lang="en-US" altLang="ja-JP" sz="4400" b="1"/>
              <a:t>(</a:t>
            </a:r>
            <a:r>
              <a:rPr lang="ja-JP" altLang="en-US" sz="4400" b="1"/>
              <a:t>男</a:t>
            </a:r>
            <a:r>
              <a:rPr lang="ja-JP" altLang="en-US" sz="2500" b="1"/>
              <a:t>・</a:t>
            </a:r>
            <a:r>
              <a:rPr lang="ja-JP" altLang="en-US" sz="4400" b="1"/>
              <a:t>女</a:t>
            </a:r>
            <a:r>
              <a:rPr lang="en-US" altLang="ja-JP" sz="4400" b="1"/>
              <a:t>)</a:t>
            </a:r>
            <a:r>
              <a:rPr lang="ja-JP" altLang="en-US" sz="4400" b="1"/>
              <a:t>子  が、（どこで　　　）、</a:t>
            </a:r>
            <a:endParaRPr lang="en-US" altLang="ja-JP" sz="4400" b="1"/>
          </a:p>
          <a:p>
            <a:pPr algn="l">
              <a:lnSpc>
                <a:spcPct val="120000"/>
              </a:lnSpc>
            </a:pPr>
            <a:r>
              <a:rPr lang="en-US" altLang="ja-JP" sz="4400" b="1"/>
              <a:t>                                      </a:t>
            </a:r>
            <a:r>
              <a:rPr lang="ja-JP" altLang="en-US" sz="4400" b="1"/>
              <a:t>（どうして　　　）、（どうなった　　　）、</a:t>
            </a:r>
            <a:endParaRPr lang="en-US" altLang="ja-JP" sz="4400" b="1"/>
          </a:p>
          <a:p>
            <a:pPr algn="l">
              <a:lnSpc>
                <a:spcPct val="120000"/>
              </a:lnSpc>
            </a:pPr>
            <a:r>
              <a:rPr lang="en-US" altLang="ja-JP" sz="4400" b="1"/>
              <a:t>                                         </a:t>
            </a:r>
            <a:r>
              <a:rPr lang="ja-JP" altLang="en-US" sz="4400" b="1"/>
              <a:t>今の状況は（</a:t>
            </a:r>
            <a:r>
              <a:rPr lang="ja-JP" altLang="en-US" sz="3100"/>
              <a:t>意識・呼吸など　　　             </a:t>
            </a:r>
            <a:r>
              <a:rPr lang="ja-JP" altLang="en-US" sz="4400" b="1"/>
              <a:t> ）です」</a:t>
            </a:r>
          </a:p>
          <a:p>
            <a:pPr algn="l">
              <a:lnSpc>
                <a:spcPct val="120000"/>
              </a:lnSpc>
            </a:pPr>
            <a:r>
              <a:rPr lang="ja-JP" altLang="en-US" sz="4400"/>
              <a:t>分かりました。これから救急車が向かいます。</a:t>
            </a:r>
          </a:p>
          <a:p>
            <a:pPr algn="l">
              <a:lnSpc>
                <a:spcPct val="120000"/>
              </a:lnSpc>
            </a:pPr>
            <a:r>
              <a:rPr lang="ja-JP" altLang="en-US" sz="4400"/>
              <a:t>通報者</a:t>
            </a:r>
            <a:r>
              <a:rPr lang="ja-JP" altLang="en-US" sz="4000"/>
              <a:t>の</a:t>
            </a:r>
            <a:r>
              <a:rPr lang="ja-JP" altLang="en-US" sz="4400"/>
              <a:t>お名前</a:t>
            </a:r>
            <a:r>
              <a:rPr lang="ja-JP" altLang="en-US" sz="4000"/>
              <a:t>と</a:t>
            </a:r>
            <a:r>
              <a:rPr lang="ja-JP" altLang="en-US" sz="4400"/>
              <a:t>連絡先</a:t>
            </a:r>
            <a:r>
              <a:rPr lang="ja-JP" altLang="en-US" sz="4000"/>
              <a:t>を</a:t>
            </a:r>
            <a:r>
              <a:rPr lang="ja-JP" altLang="en-US" sz="4400"/>
              <a:t>教</a:t>
            </a:r>
            <a:r>
              <a:rPr lang="ja-JP" altLang="en-US" sz="4000"/>
              <a:t>えてください</a:t>
            </a:r>
            <a:r>
              <a:rPr lang="ja-JP" altLang="en-US" sz="4400"/>
              <a:t>→</a:t>
            </a:r>
            <a:r>
              <a:rPr lang="ja-JP" altLang="en-US" sz="4400" b="1"/>
              <a:t>「校長</a:t>
            </a:r>
            <a:r>
              <a:rPr lang="en-US" altLang="ja-JP" sz="4400" b="1"/>
              <a:t>(</a:t>
            </a:r>
            <a:r>
              <a:rPr lang="ja-JP" altLang="en-US" sz="4400" b="1"/>
              <a:t>教頭</a:t>
            </a:r>
            <a:r>
              <a:rPr lang="en-US" altLang="ja-JP" sz="4400" b="1"/>
              <a:t>)</a:t>
            </a:r>
            <a:r>
              <a:rPr lang="ja-JP" altLang="en-US" sz="4400" b="1"/>
              <a:t>の〇〇です</a:t>
            </a:r>
            <a:r>
              <a:rPr lang="ja-JP" altLang="en-US" sz="3400"/>
              <a:t>。</a:t>
            </a:r>
            <a:endParaRPr lang="en-US" altLang="ja-JP" sz="3400"/>
          </a:p>
          <a:p>
            <a:pPr algn="l">
              <a:lnSpc>
                <a:spcPct val="120000"/>
              </a:lnSpc>
            </a:pPr>
            <a:r>
              <a:rPr lang="ja-JP" altLang="en-US" sz="4400" b="1"/>
              <a:t>　　　　　　　　　　　　　　　　　　　　電話番号は </a:t>
            </a:r>
            <a:r>
              <a:rPr lang="en-US" altLang="ja-JP" sz="4400" b="1"/>
              <a:t>090-…</a:t>
            </a:r>
            <a:r>
              <a:rPr lang="ja-JP" altLang="en-US" sz="4400" b="1"/>
              <a:t> です」</a:t>
            </a:r>
          </a:p>
          <a:p>
            <a:pPr algn="l">
              <a:lnSpc>
                <a:spcPct val="120000"/>
              </a:lnSpc>
            </a:pPr>
            <a:r>
              <a:rPr lang="ja-JP" altLang="en-US" sz="4400"/>
              <a:t>救急車到着まで</a:t>
            </a:r>
            <a:r>
              <a:rPr lang="ja-JP" altLang="en-US" sz="3700"/>
              <a:t>〇〇</a:t>
            </a:r>
            <a:r>
              <a:rPr lang="ja-JP" altLang="en-US" sz="4400"/>
              <a:t>分程</a:t>
            </a:r>
            <a:r>
              <a:rPr lang="ja-JP" altLang="en-US" sz="4000"/>
              <a:t>かかります。</a:t>
            </a:r>
            <a:r>
              <a:rPr lang="ja-JP" altLang="en-US" sz="4400"/>
              <a:t>校門</a:t>
            </a:r>
            <a:r>
              <a:rPr lang="ja-JP" altLang="en-US" sz="4000"/>
              <a:t>から</a:t>
            </a:r>
            <a:r>
              <a:rPr lang="ja-JP" altLang="en-US" sz="4400"/>
              <a:t>誘導</a:t>
            </a:r>
            <a:r>
              <a:rPr lang="ja-JP" altLang="en-US" sz="4000"/>
              <a:t>の</a:t>
            </a:r>
            <a:r>
              <a:rPr lang="ja-JP" altLang="en-US" sz="4400"/>
              <a:t>方</a:t>
            </a:r>
            <a:r>
              <a:rPr lang="ja-JP" altLang="en-US" sz="4000"/>
              <a:t>をお願いします。</a:t>
            </a:r>
            <a:endParaRPr lang="en-US" altLang="ja-JP" sz="4000"/>
          </a:p>
          <a:p>
            <a:pPr algn="l">
              <a:lnSpc>
                <a:spcPct val="120000"/>
              </a:lnSpc>
            </a:pPr>
            <a:r>
              <a:rPr lang="ja-JP" altLang="en-US" sz="4400"/>
              <a:t>　　　　　　　　　　→</a:t>
            </a:r>
            <a:r>
              <a:rPr lang="ja-JP" altLang="en-US" sz="4400" b="1"/>
              <a:t>「校門に職員が立ち誘導します。</a:t>
            </a:r>
            <a:endParaRPr lang="en-US" altLang="ja-JP" sz="4400" b="1"/>
          </a:p>
          <a:p>
            <a:pPr algn="l">
              <a:lnSpc>
                <a:spcPct val="120000"/>
              </a:lnSpc>
            </a:pPr>
            <a:r>
              <a:rPr lang="en-US" altLang="ja-JP" sz="4400" b="1"/>
              <a:t>                                       </a:t>
            </a:r>
            <a:r>
              <a:rPr lang="ja-JP" altLang="en-US" sz="4400" b="1"/>
              <a:t>到着まで 電話での 救護指導をお願いします」</a:t>
            </a:r>
          </a:p>
          <a:p>
            <a:pPr algn="l">
              <a:lnSpc>
                <a:spcPct val="120000"/>
              </a:lnSpc>
            </a:pPr>
            <a:endParaRPr lang="ja-JP" altLang="en-US" sz="4400"/>
          </a:p>
          <a:p>
            <a:pPr algn="l">
              <a:lnSpc>
                <a:spcPct val="120000"/>
              </a:lnSpc>
            </a:pPr>
            <a:endParaRPr lang="ja-JP" altLang="en-US" sz="4000"/>
          </a:p>
        </p:txBody>
      </p:sp>
      <p:cxnSp>
        <p:nvCxnSpPr>
          <p:cNvPr id="11" name="直線コネクタ 10">
            <a:extLst>
              <a:ext uri="{FF2B5EF4-FFF2-40B4-BE49-F238E27FC236}">
                <a16:creationId xmlns:a16="http://schemas.microsoft.com/office/drawing/2014/main" id="{F5CE37E7-0D03-B1B5-B4B0-C79F53706347}"/>
              </a:ext>
            </a:extLst>
          </p:cNvPr>
          <p:cNvCxnSpPr/>
          <p:nvPr/>
        </p:nvCxnSpPr>
        <p:spPr>
          <a:xfrm>
            <a:off x="2163186" y="6426594"/>
            <a:ext cx="3551465" cy="0"/>
          </a:xfrm>
          <a:prstGeom prst="line">
            <a:avLst/>
          </a:prstGeom>
          <a:ln w="57150" cmpd="dbl">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字幕 2">
            <a:extLst>
              <a:ext uri="{FF2B5EF4-FFF2-40B4-BE49-F238E27FC236}">
                <a16:creationId xmlns:a16="http://schemas.microsoft.com/office/drawing/2014/main" id="{39D24564-0EBF-9E4A-A6F2-83578B6192ED}"/>
              </a:ext>
            </a:extLst>
          </p:cNvPr>
          <p:cNvSpPr txBox="1">
            <a:spLocks/>
          </p:cNvSpPr>
          <p:nvPr/>
        </p:nvSpPr>
        <p:spPr>
          <a:xfrm>
            <a:off x="88979" y="5892801"/>
            <a:ext cx="1838309" cy="901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ts val="1500"/>
              </a:lnSpc>
              <a:spcBef>
                <a:spcPts val="0"/>
              </a:spcBef>
            </a:pPr>
            <a:r>
              <a:rPr lang="ja-JP" altLang="en-US" sz="1100" b="1"/>
              <a:t>電話を切らず、</a:t>
            </a:r>
            <a:endParaRPr lang="en-US" altLang="ja-JP" sz="1100" b="1"/>
          </a:p>
          <a:p>
            <a:pPr>
              <a:lnSpc>
                <a:spcPts val="1500"/>
              </a:lnSpc>
              <a:spcBef>
                <a:spcPts val="0"/>
              </a:spcBef>
            </a:pPr>
            <a:r>
              <a:rPr lang="ja-JP" altLang="en-US" sz="1100" b="1"/>
              <a:t>救護指導を依頼</a:t>
            </a:r>
            <a:endParaRPr lang="en-US" altLang="ja-JP" sz="1100" b="1"/>
          </a:p>
          <a:p>
            <a:pPr>
              <a:lnSpc>
                <a:spcPts val="1500"/>
              </a:lnSpc>
              <a:spcBef>
                <a:spcPts val="0"/>
              </a:spcBef>
            </a:pPr>
            <a:r>
              <a:rPr lang="ja-JP" altLang="en-US" sz="1100" b="1"/>
              <a:t>リーダーへ報告し、</a:t>
            </a:r>
            <a:endParaRPr lang="en-US" altLang="ja-JP" sz="1100" b="1"/>
          </a:p>
          <a:p>
            <a:pPr>
              <a:lnSpc>
                <a:spcPts val="1500"/>
              </a:lnSpc>
              <a:spcBef>
                <a:spcPts val="0"/>
              </a:spcBef>
            </a:pPr>
            <a:r>
              <a:rPr lang="ja-JP" altLang="en-US" sz="1100" b="1"/>
              <a:t>救急処置係と活動</a:t>
            </a:r>
            <a:endParaRPr lang="en-US" altLang="ja-JP" sz="1100" b="1"/>
          </a:p>
          <a:p>
            <a:pPr>
              <a:lnSpc>
                <a:spcPts val="1500"/>
              </a:lnSpc>
              <a:spcBef>
                <a:spcPts val="0"/>
              </a:spcBef>
            </a:pPr>
            <a:endParaRPr lang="en-US" altLang="ja-JP" sz="1100"/>
          </a:p>
          <a:p>
            <a:pPr>
              <a:lnSpc>
                <a:spcPts val="1500"/>
              </a:lnSpc>
              <a:spcBef>
                <a:spcPts val="0"/>
              </a:spcBef>
            </a:pPr>
            <a:endParaRPr lang="en-US" altLang="ja-JP" sz="1800" b="1"/>
          </a:p>
        </p:txBody>
      </p:sp>
      <p:sp>
        <p:nvSpPr>
          <p:cNvPr id="15" name="吹き出し: 角を丸めた四角形 14">
            <a:extLst>
              <a:ext uri="{FF2B5EF4-FFF2-40B4-BE49-F238E27FC236}">
                <a16:creationId xmlns:a16="http://schemas.microsoft.com/office/drawing/2014/main" id="{DBB0228F-8F33-5ABB-B4F0-E3DA0C7A11D6}"/>
              </a:ext>
            </a:extLst>
          </p:cNvPr>
          <p:cNvSpPr/>
          <p:nvPr/>
        </p:nvSpPr>
        <p:spPr>
          <a:xfrm>
            <a:off x="352334" y="5898969"/>
            <a:ext cx="1280161" cy="844731"/>
          </a:xfrm>
          <a:prstGeom prst="wedgeRoundRectCallout">
            <a:avLst>
              <a:gd name="adj1" fmla="val 84483"/>
              <a:gd name="adj2" fmla="val -3292"/>
              <a:gd name="adj3" fmla="val 16667"/>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6" name="字幕 2">
            <a:extLst>
              <a:ext uri="{FF2B5EF4-FFF2-40B4-BE49-F238E27FC236}">
                <a16:creationId xmlns:a16="http://schemas.microsoft.com/office/drawing/2014/main" id="{F13B4606-9537-D0A3-00D0-BE7D43515FA9}"/>
              </a:ext>
            </a:extLst>
          </p:cNvPr>
          <p:cNvSpPr txBox="1">
            <a:spLocks/>
          </p:cNvSpPr>
          <p:nvPr/>
        </p:nvSpPr>
        <p:spPr>
          <a:xfrm>
            <a:off x="6290308" y="1408987"/>
            <a:ext cx="5731873" cy="105595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電話での救護指導を受けながら、</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sz="3200">
                <a:latin typeface="HGP創英角ｺﾞｼｯｸUB" panose="020B0900000000000000" pitchFamily="50" charset="-128"/>
                <a:ea typeface="HGP創英角ｺﾞｼｯｸUB" panose="020B0900000000000000" pitchFamily="50" charset="-128"/>
              </a:rPr>
              <a:t>リーダーへ報告後、救急処置係と活動</a:t>
            </a: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17" name="字幕 2">
            <a:extLst>
              <a:ext uri="{FF2B5EF4-FFF2-40B4-BE49-F238E27FC236}">
                <a16:creationId xmlns:a16="http://schemas.microsoft.com/office/drawing/2014/main" id="{154C0D06-87AE-053A-2470-E1A731DEA4C4}"/>
              </a:ext>
            </a:extLst>
          </p:cNvPr>
          <p:cNvSpPr txBox="1">
            <a:spLocks/>
          </p:cNvSpPr>
          <p:nvPr/>
        </p:nvSpPr>
        <p:spPr>
          <a:xfrm>
            <a:off x="6218004" y="3766940"/>
            <a:ext cx="5965370" cy="2988702"/>
          </a:xfrm>
          <a:prstGeom prst="rect">
            <a:avLst/>
          </a:prstGeom>
          <a:ln>
            <a:solidFill>
              <a:srgbClr val="FF0000"/>
            </a:solidFill>
            <a:prstDash val="dash"/>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800"/>
              <a:t>＊</a:t>
            </a:r>
            <a:r>
              <a:rPr lang="en-US" altLang="ja-JP" sz="4800"/>
              <a:t>Live119</a:t>
            </a:r>
            <a:r>
              <a:rPr lang="ja-JP" altLang="en-US" sz="4800"/>
              <a:t>　会話例</a:t>
            </a:r>
          </a:p>
          <a:p>
            <a:pPr algn="l">
              <a:lnSpc>
                <a:spcPct val="120000"/>
              </a:lnSpc>
            </a:pPr>
            <a:r>
              <a:rPr lang="ja-JP" altLang="en-US" sz="5200"/>
              <a:t>通報の電話はスマートフォンですか？</a:t>
            </a:r>
          </a:p>
          <a:p>
            <a:pPr algn="l">
              <a:lnSpc>
                <a:spcPct val="120000"/>
              </a:lnSpc>
            </a:pPr>
            <a:r>
              <a:rPr lang="ja-JP" altLang="en-US" sz="5200"/>
              <a:t>救急車到着まで、映像を使って救護のサポートを行います。</a:t>
            </a:r>
          </a:p>
          <a:p>
            <a:pPr algn="l">
              <a:lnSpc>
                <a:spcPct val="120000"/>
              </a:lnSpc>
            </a:pPr>
            <a:r>
              <a:rPr lang="ja-JP" altLang="en-US" sz="5200"/>
              <a:t>これからショートメールを送ります。</a:t>
            </a:r>
          </a:p>
          <a:p>
            <a:pPr algn="l">
              <a:lnSpc>
                <a:spcPct val="120000"/>
              </a:lnSpc>
            </a:pPr>
            <a:r>
              <a:rPr lang="ja-JP" altLang="en-US" sz="5200"/>
              <a:t>受診したメールを開き、ＵＲＬをタップしてください。</a:t>
            </a:r>
          </a:p>
          <a:p>
            <a:pPr algn="l">
              <a:lnSpc>
                <a:spcPct val="120000"/>
              </a:lnSpc>
            </a:pPr>
            <a:r>
              <a:rPr lang="ja-JP" altLang="en-US" sz="5200"/>
              <a:t>位置情報の許可の画面が表示されます。</a:t>
            </a:r>
            <a:endParaRPr lang="en-US" altLang="ja-JP" sz="5200"/>
          </a:p>
          <a:p>
            <a:pPr algn="l">
              <a:lnSpc>
                <a:spcPct val="120000"/>
              </a:lnSpc>
            </a:pPr>
            <a:r>
              <a:rPr lang="ja-JP" altLang="en-US" sz="5200"/>
              <a:t>問題なければ次に進んでください。</a:t>
            </a:r>
          </a:p>
          <a:p>
            <a:pPr algn="l">
              <a:lnSpc>
                <a:spcPct val="120000"/>
              </a:lnSpc>
            </a:pPr>
            <a:r>
              <a:rPr lang="ja-JP" altLang="en-US" sz="5200"/>
              <a:t>画面上の「ＲＥＣ」ボタンを押して撮影を開始して下さい。</a:t>
            </a:r>
          </a:p>
          <a:p>
            <a:pPr algn="l">
              <a:lnSpc>
                <a:spcPct val="120000"/>
              </a:lnSpc>
            </a:pPr>
            <a:r>
              <a:rPr lang="ja-JP" altLang="en-US" sz="5200"/>
              <a:t>通報者が映した傷病者映像を、管制センターが確認できるようになりました</a:t>
            </a:r>
            <a:r>
              <a:rPr lang="ja-JP" altLang="en-US" sz="4800"/>
              <a:t>。</a:t>
            </a:r>
            <a:endParaRPr lang="ja-JP" altLang="en-US" sz="4400"/>
          </a:p>
        </p:txBody>
      </p:sp>
      <p:sp>
        <p:nvSpPr>
          <p:cNvPr id="20" name="テキスト ボックス 2">
            <a:extLst>
              <a:ext uri="{FF2B5EF4-FFF2-40B4-BE49-F238E27FC236}">
                <a16:creationId xmlns:a16="http://schemas.microsoft.com/office/drawing/2014/main" id="{D77987D5-A1F2-0B0B-529C-508A0C9ABF56}"/>
              </a:ext>
            </a:extLst>
          </p:cNvPr>
          <p:cNvSpPr txBox="1">
            <a:spLocks noChangeArrowheads="1"/>
          </p:cNvSpPr>
          <p:nvPr/>
        </p:nvSpPr>
        <p:spPr bwMode="auto">
          <a:xfrm>
            <a:off x="6202427" y="2457435"/>
            <a:ext cx="5970552" cy="1204703"/>
          </a:xfrm>
          <a:prstGeom prst="rect">
            <a:avLst/>
          </a:prstGeom>
          <a:solidFill>
            <a:schemeClr val="bg1"/>
          </a:solidFill>
          <a:ln w="12700">
            <a:solidFill>
              <a:srgbClr val="FFC000"/>
            </a:solidFill>
            <a:miter lim="800000"/>
            <a:headEnd/>
            <a:tailEnd/>
          </a:ln>
        </p:spPr>
        <p:txBody>
          <a:bodyPr rot="0" vert="horz" wrap="square" lIns="91440" tIns="45720" rIns="91440" bIns="45720" anchor="t" anchorCtr="0">
            <a:noAutofit/>
          </a:bodyPr>
          <a:lstStyle/>
          <a:p>
            <a:pPr algn="just" hangingPunct="0">
              <a:lnSpc>
                <a:spcPct val="150000"/>
              </a:lnSpc>
              <a:buNone/>
            </a:pPr>
            <a:r>
              <a:rPr lang="ja-JP" sz="1400">
                <a:solidFill>
                  <a:srgbClr val="000000"/>
                </a:solidFill>
                <a:effectLst/>
                <a:latin typeface="Times New Roman"/>
                <a:ea typeface="BIZ UDPゴシック"/>
                <a:cs typeface="ＭＳ 明朝" panose="02020609040205080304" pitchFamily="17" charset="-128"/>
              </a:rPr>
              <a:t>スマ</a:t>
            </a:r>
            <a:r>
              <a:rPr lang="ja-JP" altLang="en-US" sz="1400">
                <a:solidFill>
                  <a:srgbClr val="000000"/>
                </a:solidFill>
                <a:effectLst/>
                <a:latin typeface="Times New Roman"/>
                <a:ea typeface="BIZ UDPゴシック"/>
                <a:cs typeface="ＭＳ 明朝" panose="02020609040205080304" pitchFamily="17" charset="-128"/>
              </a:rPr>
              <a:t>ホ</a:t>
            </a:r>
            <a:r>
              <a:rPr lang="ja-JP" altLang="en-US" sz="1100">
                <a:solidFill>
                  <a:srgbClr val="000000"/>
                </a:solidFill>
                <a:effectLst/>
                <a:latin typeface="Times New Roman"/>
                <a:ea typeface="BIZ UDPゴシック"/>
                <a:cs typeface="ＭＳ 明朝" panose="02020609040205080304" pitchFamily="17" charset="-128"/>
              </a:rPr>
              <a:t>での</a:t>
            </a:r>
            <a:r>
              <a:rPr lang="ja-JP" altLang="en-US" sz="1400">
                <a:solidFill>
                  <a:srgbClr val="000000"/>
                </a:solidFill>
                <a:effectLst/>
                <a:latin typeface="Times New Roman"/>
                <a:ea typeface="BIZ UDPゴシック"/>
                <a:cs typeface="ＭＳ 明朝" panose="02020609040205080304" pitchFamily="17" charset="-128"/>
              </a:rPr>
              <a:t>映像通報システム「</a:t>
            </a:r>
            <a:r>
              <a:rPr lang="en-US" altLang="ja-JP" sz="1400">
                <a:solidFill>
                  <a:srgbClr val="000000"/>
                </a:solidFill>
                <a:effectLst/>
                <a:ea typeface="BIZ UDPゴシック"/>
                <a:cs typeface="ＭＳ 明朝" panose="02020609040205080304" pitchFamily="17" charset="-128"/>
              </a:rPr>
              <a:t>Live119</a:t>
            </a:r>
            <a:r>
              <a:rPr lang="ja-JP" altLang="en-US" sz="1400">
                <a:solidFill>
                  <a:srgbClr val="000000"/>
                </a:solidFill>
                <a:effectLst/>
                <a:latin typeface="Times New Roman"/>
                <a:ea typeface="BIZ UDPゴシック"/>
                <a:cs typeface="ＭＳ 明朝" panose="02020609040205080304" pitchFamily="17" charset="-128"/>
              </a:rPr>
              <a:t>」</a:t>
            </a:r>
            <a:endParaRPr lang="en-US" altLang="ja-JP" sz="1400">
              <a:solidFill>
                <a:srgbClr val="000000"/>
              </a:solidFill>
              <a:effectLst/>
              <a:latin typeface="Times New Roman"/>
              <a:ea typeface="BIZ UDPゴシック"/>
              <a:cs typeface="ＭＳ 明朝" panose="02020609040205080304" pitchFamily="17" charset="-128"/>
            </a:endParaRPr>
          </a:p>
          <a:p>
            <a:pPr algn="just" hangingPunct="0">
              <a:lnSpc>
                <a:spcPct val="150000"/>
              </a:lnSpc>
              <a:buNone/>
            </a:pPr>
            <a:r>
              <a:rPr lang="ja-JP" sz="1400">
                <a:solidFill>
                  <a:srgbClr val="000000"/>
                </a:solidFill>
                <a:effectLst/>
                <a:latin typeface="Times New Roman" panose="02020603050405020304" pitchFamily="18" charset="0"/>
                <a:ea typeface="BIZ UDPゴシック" panose="020B0400000000000000" pitchFamily="50" charset="-128"/>
                <a:cs typeface="ＭＳ 明朝" panose="02020609040205080304" pitchFamily="17" charset="-128"/>
              </a:rPr>
              <a:t>現場の</a:t>
            </a:r>
            <a:r>
              <a:rPr lang="ja-JP" altLang="en-US" sz="1400">
                <a:solidFill>
                  <a:srgbClr val="000000"/>
                </a:solidFill>
                <a:latin typeface="Times New Roman" panose="02020603050405020304" pitchFamily="18" charset="0"/>
                <a:ea typeface="BIZ UDPゴシック" panose="020B0400000000000000" pitchFamily="50" charset="-128"/>
                <a:cs typeface="ＭＳ 明朝" panose="02020609040205080304" pitchFamily="17" charset="-128"/>
              </a:rPr>
              <a:t>映像</a:t>
            </a:r>
            <a:r>
              <a:rPr lang="ja-JP" sz="1400">
                <a:solidFill>
                  <a:srgbClr val="000000"/>
                </a:solidFill>
                <a:effectLst/>
                <a:latin typeface="Times New Roman" panose="02020603050405020304" pitchFamily="18" charset="0"/>
                <a:ea typeface="BIZ UDPゴシック" panose="020B0400000000000000" pitchFamily="50" charset="-128"/>
                <a:cs typeface="ＭＳ 明朝" panose="02020609040205080304" pitchFamily="17" charset="-128"/>
              </a:rPr>
              <a:t>を把握できるシステム</a:t>
            </a:r>
            <a:r>
              <a:rPr lang="ja-JP" altLang="en-US" sz="1400">
                <a:solidFill>
                  <a:srgbClr val="000000"/>
                </a:solidFill>
                <a:effectLst/>
                <a:latin typeface="Times New Roman" panose="02020603050405020304" pitchFamily="18" charset="0"/>
                <a:ea typeface="BIZ UDPゴシック" panose="020B0400000000000000" pitchFamily="50" charset="-128"/>
                <a:cs typeface="ＭＳ 明朝" panose="02020609040205080304" pitchFamily="17" charset="-128"/>
              </a:rPr>
              <a:t>。</a:t>
            </a:r>
            <a:r>
              <a:rPr lang="ja-JP" sz="1400">
                <a:solidFill>
                  <a:srgbClr val="000000"/>
                </a:solidFill>
                <a:effectLst/>
                <a:latin typeface="Times New Roman" panose="02020603050405020304" pitchFamily="18" charset="0"/>
                <a:ea typeface="BIZ UDPゴシック" panose="020B0400000000000000" pitchFamily="50" charset="-128"/>
                <a:cs typeface="ＭＳ 明朝" panose="02020609040205080304" pitchFamily="17" charset="-128"/>
              </a:rPr>
              <a:t>応急手当の指導</a:t>
            </a:r>
            <a:r>
              <a:rPr lang="ja-JP" altLang="en-US" sz="1400">
                <a:solidFill>
                  <a:srgbClr val="000000"/>
                </a:solidFill>
                <a:effectLst/>
                <a:latin typeface="Times New Roman" panose="02020603050405020304" pitchFamily="18" charset="0"/>
                <a:ea typeface="BIZ UDPゴシック" panose="020B0400000000000000" pitchFamily="50" charset="-128"/>
                <a:cs typeface="ＭＳ 明朝" panose="02020609040205080304" pitchFamily="17" charset="-128"/>
              </a:rPr>
              <a:t>も受けられる</a:t>
            </a:r>
            <a:endParaRPr lang="en-US" altLang="ja-JP" sz="1400">
              <a:solidFill>
                <a:srgbClr val="000000"/>
              </a:solidFill>
              <a:effectLst/>
              <a:latin typeface="Times New Roman" panose="02020603050405020304" pitchFamily="18" charset="0"/>
              <a:ea typeface="BIZ UDPゴシック" panose="020B0400000000000000" pitchFamily="50" charset="-128"/>
              <a:cs typeface="ＭＳ 明朝" panose="02020609040205080304" pitchFamily="17" charset="-128"/>
            </a:endParaRPr>
          </a:p>
          <a:p>
            <a:pPr algn="just" hangingPunct="0">
              <a:lnSpc>
                <a:spcPct val="150000"/>
              </a:lnSpc>
              <a:buNone/>
            </a:pPr>
            <a:r>
              <a:rPr lang="ja-JP" altLang="en-US" sz="1400">
                <a:solidFill>
                  <a:srgbClr val="000000"/>
                </a:solidFill>
                <a:effectLst/>
                <a:latin typeface="Times New Roman"/>
                <a:ea typeface="BIZ UDPゴシック"/>
                <a:cs typeface="ＭＳ 明朝" panose="02020609040205080304" pitchFamily="17" charset="-128"/>
              </a:rPr>
              <a:t>状況</a:t>
            </a:r>
            <a:r>
              <a:rPr lang="ja-JP" altLang="en-US" sz="1300">
                <a:solidFill>
                  <a:srgbClr val="000000"/>
                </a:solidFill>
                <a:effectLst/>
                <a:latin typeface="Times New Roman"/>
                <a:ea typeface="BIZ UDPゴシック"/>
                <a:cs typeface="ＭＳ 明朝" panose="02020609040205080304" pitchFamily="17" charset="-128"/>
              </a:rPr>
              <a:t>に</a:t>
            </a:r>
            <a:r>
              <a:rPr lang="ja-JP" altLang="en-US" sz="1400">
                <a:solidFill>
                  <a:srgbClr val="000000"/>
                </a:solidFill>
                <a:effectLst/>
                <a:latin typeface="Times New Roman"/>
                <a:ea typeface="BIZ UDPゴシック"/>
                <a:cs typeface="ＭＳ 明朝" panose="02020609040205080304" pitchFamily="17" charset="-128"/>
              </a:rPr>
              <a:t>応</a:t>
            </a:r>
            <a:r>
              <a:rPr lang="ja-JP" altLang="en-US" sz="1300">
                <a:solidFill>
                  <a:srgbClr val="000000"/>
                </a:solidFill>
                <a:effectLst/>
                <a:latin typeface="Times New Roman"/>
                <a:ea typeface="BIZ UDPゴシック"/>
                <a:cs typeface="ＭＳ 明朝" panose="02020609040205080304" pitchFamily="17" charset="-128"/>
              </a:rPr>
              <a:t>じて</a:t>
            </a:r>
            <a:r>
              <a:rPr lang="ja-JP" altLang="en-US" sz="1100">
                <a:solidFill>
                  <a:srgbClr val="000000"/>
                </a:solidFill>
                <a:effectLst/>
                <a:latin typeface="Times New Roman"/>
                <a:ea typeface="BIZ UDPゴシック"/>
                <a:cs typeface="ＭＳ 明朝" panose="02020609040205080304" pitchFamily="17" charset="-128"/>
              </a:rPr>
              <a:t>、</a:t>
            </a:r>
            <a:r>
              <a:rPr lang="ja-JP" altLang="en-US" sz="1400">
                <a:solidFill>
                  <a:srgbClr val="000000"/>
                </a:solidFill>
                <a:effectLst/>
                <a:latin typeface="Times New Roman"/>
                <a:ea typeface="BIZ UDPゴシック"/>
                <a:cs typeface="ＭＳ 明朝" panose="02020609040205080304" pitchFamily="17" charset="-128"/>
              </a:rPr>
              <a:t>管制センター</a:t>
            </a:r>
            <a:r>
              <a:rPr lang="ja-JP" altLang="en-US" sz="1300">
                <a:solidFill>
                  <a:srgbClr val="000000"/>
                </a:solidFill>
                <a:effectLst/>
                <a:latin typeface="Times New Roman"/>
                <a:ea typeface="BIZ UDPゴシック"/>
                <a:cs typeface="ＭＳ 明朝" panose="02020609040205080304" pitchFamily="17" charset="-128"/>
              </a:rPr>
              <a:t>から</a:t>
            </a:r>
            <a:r>
              <a:rPr lang="ja-JP" altLang="en-US" sz="1400">
                <a:solidFill>
                  <a:srgbClr val="000000"/>
                </a:solidFill>
                <a:effectLst/>
                <a:latin typeface="Times New Roman"/>
                <a:ea typeface="BIZ UDPゴシック"/>
                <a:cs typeface="ＭＳ 明朝" panose="02020609040205080304" pitchFamily="17" charset="-128"/>
              </a:rPr>
              <a:t>指示</a:t>
            </a:r>
            <a:r>
              <a:rPr lang="ja-JP" altLang="en-US" sz="1300">
                <a:solidFill>
                  <a:srgbClr val="000000"/>
                </a:solidFill>
                <a:effectLst/>
                <a:latin typeface="Times New Roman"/>
                <a:ea typeface="BIZ UDPゴシック"/>
                <a:cs typeface="ＭＳ 明朝" panose="02020609040205080304" pitchFamily="17" charset="-128"/>
              </a:rPr>
              <a:t>された</a:t>
            </a:r>
            <a:r>
              <a:rPr lang="ja-JP" altLang="en-US" sz="1400">
                <a:solidFill>
                  <a:srgbClr val="000000"/>
                </a:solidFill>
                <a:effectLst/>
                <a:latin typeface="Times New Roman"/>
                <a:ea typeface="BIZ UDPゴシック"/>
                <a:cs typeface="ＭＳ 明朝" panose="02020609040205080304" pitchFamily="17" charset="-128"/>
              </a:rPr>
              <a:t>場合</a:t>
            </a:r>
            <a:r>
              <a:rPr lang="ja-JP" altLang="en-US" sz="1300">
                <a:solidFill>
                  <a:srgbClr val="000000"/>
                </a:solidFill>
                <a:effectLst/>
                <a:latin typeface="Times New Roman"/>
                <a:ea typeface="BIZ UDPゴシック"/>
                <a:cs typeface="ＭＳ 明朝" panose="02020609040205080304" pitchFamily="17" charset="-128"/>
              </a:rPr>
              <a:t>は</a:t>
            </a:r>
            <a:r>
              <a:rPr lang="ja-JP" altLang="en-US" sz="1100">
                <a:solidFill>
                  <a:srgbClr val="000000"/>
                </a:solidFill>
                <a:effectLst/>
                <a:latin typeface="Times New Roman"/>
                <a:ea typeface="BIZ UDPゴシック"/>
                <a:cs typeface="ＭＳ 明朝" panose="02020609040205080304" pitchFamily="17" charset="-128"/>
              </a:rPr>
              <a:t>、</a:t>
            </a:r>
            <a:r>
              <a:rPr lang="ja-JP" altLang="en-US" sz="1400">
                <a:solidFill>
                  <a:srgbClr val="000000"/>
                </a:solidFill>
                <a:effectLst/>
                <a:latin typeface="Times New Roman"/>
                <a:ea typeface="BIZ UDPゴシック"/>
                <a:cs typeface="ＭＳ 明朝" panose="02020609040205080304" pitchFamily="17" charset="-128"/>
              </a:rPr>
              <a:t>指示通</a:t>
            </a:r>
            <a:r>
              <a:rPr lang="ja-JP" altLang="en-US" sz="1300">
                <a:solidFill>
                  <a:srgbClr val="000000"/>
                </a:solidFill>
                <a:effectLst/>
                <a:latin typeface="Times New Roman"/>
                <a:ea typeface="BIZ UDPゴシック"/>
                <a:cs typeface="ＭＳ 明朝" panose="02020609040205080304" pitchFamily="17" charset="-128"/>
              </a:rPr>
              <a:t>りに</a:t>
            </a:r>
            <a:r>
              <a:rPr lang="ja-JP" altLang="en-US" sz="1400">
                <a:solidFill>
                  <a:srgbClr val="000000"/>
                </a:solidFill>
                <a:effectLst/>
                <a:latin typeface="Times New Roman"/>
                <a:ea typeface="BIZ UDPゴシック"/>
                <a:cs typeface="ＭＳ 明朝" panose="02020609040205080304" pitchFamily="17" charset="-128"/>
              </a:rPr>
              <a:t>操作</a:t>
            </a:r>
            <a:r>
              <a:rPr lang="ja-JP" altLang="en-US" sz="1300">
                <a:solidFill>
                  <a:srgbClr val="000000"/>
                </a:solidFill>
                <a:effectLst/>
                <a:latin typeface="Times New Roman"/>
                <a:ea typeface="BIZ UDPゴシック"/>
                <a:cs typeface="ＭＳ 明朝" panose="02020609040205080304" pitchFamily="17" charset="-128"/>
              </a:rPr>
              <a:t>する</a:t>
            </a:r>
            <a:endParaRPr lang="ja-JP" sz="1300">
              <a:solidFill>
                <a:srgbClr val="000000"/>
              </a:solidFill>
              <a:effectLst/>
              <a:latin typeface="Times New Roman"/>
              <a:ea typeface="BIZ UDPゴシック"/>
              <a:cs typeface="ＭＳ 明朝" panose="02020609040205080304" pitchFamily="17" charset="-128"/>
            </a:endParaRPr>
          </a:p>
        </p:txBody>
      </p:sp>
      <p:cxnSp>
        <p:nvCxnSpPr>
          <p:cNvPr id="4" name="直線コネクタ 3">
            <a:extLst>
              <a:ext uri="{FF2B5EF4-FFF2-40B4-BE49-F238E27FC236}">
                <a16:creationId xmlns:a16="http://schemas.microsoft.com/office/drawing/2014/main" id="{BF9F87FE-7980-94A6-8B1D-593252FBC85C}"/>
              </a:ext>
            </a:extLst>
          </p:cNvPr>
          <p:cNvCxnSpPr>
            <a:cxnSpLocks/>
          </p:cNvCxnSpPr>
          <p:nvPr/>
        </p:nvCxnSpPr>
        <p:spPr>
          <a:xfrm>
            <a:off x="6079672" y="44048"/>
            <a:ext cx="0" cy="6792686"/>
          </a:xfrm>
          <a:prstGeom prst="line">
            <a:avLst/>
          </a:prstGeom>
        </p:spPr>
        <p:style>
          <a:lnRef idx="2">
            <a:schemeClr val="accent1"/>
          </a:lnRef>
          <a:fillRef idx="0">
            <a:schemeClr val="accent1"/>
          </a:fillRef>
          <a:effectRef idx="1">
            <a:schemeClr val="accent1"/>
          </a:effectRef>
          <a:fontRef idx="minor">
            <a:schemeClr val="tx1"/>
          </a:fontRef>
        </p:style>
      </p:cxnSp>
      <p:pic>
        <p:nvPicPr>
          <p:cNvPr id="6" name="図 5" descr="挿絵 が含まれている画像&#10;&#10;AI 生成コンテンツは誤りを含む可能性があります。">
            <a:extLst>
              <a:ext uri="{FF2B5EF4-FFF2-40B4-BE49-F238E27FC236}">
                <a16:creationId xmlns:a16="http://schemas.microsoft.com/office/drawing/2014/main" id="{860F314D-2E8D-16BF-F0FB-153BA2DA8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5366" y="4093550"/>
            <a:ext cx="1208225" cy="821838"/>
          </a:xfrm>
          <a:prstGeom prst="rect">
            <a:avLst/>
          </a:prstGeom>
        </p:spPr>
      </p:pic>
      <p:pic>
        <p:nvPicPr>
          <p:cNvPr id="12" name="図 11" descr="グラフィカル ユーザー インターフェイス が含まれている画像&#10;&#10;AI 生成コンテンツは誤りを含む可能性があります。">
            <a:extLst>
              <a:ext uri="{FF2B5EF4-FFF2-40B4-BE49-F238E27FC236}">
                <a16:creationId xmlns:a16="http://schemas.microsoft.com/office/drawing/2014/main" id="{7832B208-D4B7-DFD9-68F3-E4A494BE4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6310" y="5059728"/>
            <a:ext cx="1208226" cy="821839"/>
          </a:xfrm>
          <a:prstGeom prst="rect">
            <a:avLst/>
          </a:prstGeom>
        </p:spPr>
      </p:pic>
    </p:spTree>
    <p:extLst>
      <p:ext uri="{BB962C8B-B14F-4D97-AF65-F5344CB8AC3E}">
        <p14:creationId xmlns:p14="http://schemas.microsoft.com/office/powerpoint/2010/main" val="367638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48F2B-8822-0275-A0D7-8268B19621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670B2A-46F1-76CB-734F-2967588BDCC5}"/>
              </a:ext>
            </a:extLst>
          </p:cNvPr>
          <p:cNvSpPr>
            <a:spLocks noGrp="1"/>
          </p:cNvSpPr>
          <p:nvPr>
            <p:ph type="ctrTitle"/>
          </p:nvPr>
        </p:nvSpPr>
        <p:spPr>
          <a:xfrm>
            <a:off x="0" y="0"/>
            <a:ext cx="12192000" cy="1140390"/>
          </a:xfrm>
          <a:solidFill>
            <a:srgbClr val="FFC000"/>
          </a:solidFill>
        </p:spPr>
        <p:txBody>
          <a:bodyPr numCol="2">
            <a:normAutofit/>
          </a:bodyPr>
          <a:lstStyle/>
          <a:p>
            <a:pPr algn="l">
              <a:lnSpc>
                <a:spcPct val="150000"/>
              </a:lnSpc>
            </a:pPr>
            <a:r>
              <a:rPr lang="ja-JP" altLang="en-US" sz="4000">
                <a:latin typeface="HGP創英角ｺﾞｼｯｸUB" panose="020B0900000000000000" pitchFamily="50" charset="-128"/>
                <a:ea typeface="HGP創英角ｺﾞｼｯｸUB" panose="020B0900000000000000" pitchFamily="50" charset="-128"/>
              </a:rPr>
              <a:t>　５　保護者連絡　　　　　　</a:t>
            </a:r>
            <a:r>
              <a:rPr kumimoji="1" lang="ja-JP" altLang="en-US" sz="4000">
                <a:latin typeface="HGP創英角ｺﾞｼｯｸUB" panose="020B0900000000000000" pitchFamily="50" charset="-128"/>
                <a:ea typeface="HGP創英角ｺﾞｼｯｸUB" panose="020B0900000000000000" pitchFamily="50" charset="-128"/>
              </a:rPr>
              <a:t> 　　　　　　　　　　　　　　　　　　　　　</a:t>
            </a:r>
            <a:br>
              <a:rPr kumimoji="1" lang="en-US" altLang="ja-JP" sz="4000">
                <a:latin typeface="HGP創英角ｺﾞｼｯｸUB" panose="020B0900000000000000" pitchFamily="50" charset="-128"/>
                <a:ea typeface="HGP創英角ｺﾞｼｯｸUB" panose="020B0900000000000000" pitchFamily="50" charset="-128"/>
              </a:rPr>
            </a:br>
            <a:r>
              <a:rPr kumimoji="1" lang="ja-JP" altLang="en-US" sz="4000">
                <a:latin typeface="HGP創英角ｺﾞｼｯｸUB" panose="020B0900000000000000" pitchFamily="50" charset="-128"/>
                <a:ea typeface="HGP創英角ｺﾞｼｯｸUB" panose="020B0900000000000000" pitchFamily="50" charset="-128"/>
              </a:rPr>
              <a:t>　</a:t>
            </a:r>
            <a:r>
              <a:rPr lang="ja-JP" altLang="en-US" sz="4000">
                <a:latin typeface="HGP創英角ｺﾞｼｯｸUB" panose="020B0900000000000000" pitchFamily="50" charset="-128"/>
                <a:ea typeface="HGP創英角ｺﾞｼｯｸUB" panose="020B0900000000000000" pitchFamily="50" charset="-128"/>
              </a:rPr>
              <a:t> ５　保護者連絡</a:t>
            </a:r>
            <a:endParaRPr kumimoji="1" lang="ja-JP" altLang="en-US" sz="4000">
              <a:latin typeface="HGP創英角ｺﾞｼｯｸUB" panose="020B0900000000000000" pitchFamily="50" charset="-128"/>
              <a:ea typeface="HGP創英角ｺﾞｼｯｸUB" panose="020B0900000000000000" pitchFamily="50" charset="-128"/>
            </a:endParaRPr>
          </a:p>
        </p:txBody>
      </p:sp>
      <p:sp>
        <p:nvSpPr>
          <p:cNvPr id="3" name="字幕 2">
            <a:extLst>
              <a:ext uri="{FF2B5EF4-FFF2-40B4-BE49-F238E27FC236}">
                <a16:creationId xmlns:a16="http://schemas.microsoft.com/office/drawing/2014/main" id="{6B291B86-C0EC-D0CD-0722-295713883BDF}"/>
              </a:ext>
            </a:extLst>
          </p:cNvPr>
          <p:cNvSpPr>
            <a:spLocks noGrp="1"/>
          </p:cNvSpPr>
          <p:nvPr>
            <p:ph type="subTitle" idx="1"/>
          </p:nvPr>
        </p:nvSpPr>
        <p:spPr>
          <a:xfrm>
            <a:off x="76742" y="1166954"/>
            <a:ext cx="6062801" cy="1567543"/>
          </a:xfrm>
        </p:spPr>
        <p:txBody>
          <a:bodyPr>
            <a:normAutofit fontScale="70000" lnSpcReduction="20000"/>
          </a:bodyPr>
          <a:lstStyle/>
          <a:p>
            <a:pPr algn="l">
              <a:lnSpc>
                <a:spcPct val="120000"/>
              </a:lnSpc>
            </a:pPr>
            <a:r>
              <a:rPr lang="ja-JP" altLang="en-US" sz="3200">
                <a:latin typeface="HGP創英角ｺﾞｼｯｸUB" panose="020B0900000000000000" pitchFamily="50" charset="-128"/>
                <a:ea typeface="HGP創英角ｺﾞｼｯｸUB" panose="020B0900000000000000" pitchFamily="50" charset="-128"/>
              </a:rPr>
              <a:t>リーダー</a:t>
            </a:r>
            <a:r>
              <a:rPr lang="ja-JP" altLang="en-US" sz="2900">
                <a:latin typeface="HGP創英角ｺﾞｼｯｸUB" panose="020B0900000000000000" pitchFamily="50" charset="-128"/>
                <a:ea typeface="HGP創英角ｺﾞｼｯｸUB" panose="020B0900000000000000" pitchFamily="50" charset="-128"/>
              </a:rPr>
              <a:t>と</a:t>
            </a:r>
            <a:r>
              <a:rPr lang="ja-JP" altLang="en-US" sz="3200">
                <a:latin typeface="HGP創英角ｺﾞｼｯｸUB" panose="020B0900000000000000" pitchFamily="50" charset="-128"/>
                <a:ea typeface="HGP創英角ｺﾞｼｯｸUB" panose="020B0900000000000000" pitchFamily="50" charset="-128"/>
              </a:rPr>
              <a:t>救急処置係</a:t>
            </a:r>
            <a:r>
              <a:rPr lang="ja-JP" altLang="en-US" sz="2900">
                <a:latin typeface="HGP創英角ｺﾞｼｯｸUB" panose="020B0900000000000000" pitchFamily="50" charset="-128"/>
                <a:ea typeface="HGP創英角ｺﾞｼｯｸUB" panose="020B0900000000000000" pitchFamily="50" charset="-128"/>
              </a:rPr>
              <a:t>と</a:t>
            </a:r>
            <a:r>
              <a:rPr lang="ja-JP" altLang="en-US" sz="3200">
                <a:latin typeface="HGP創英角ｺﾞｼｯｸUB" panose="020B0900000000000000" pitchFamily="50" charset="-128"/>
                <a:ea typeface="HGP創英角ｺﾞｼｯｸUB" panose="020B0900000000000000" pitchFamily="50" charset="-128"/>
              </a:rPr>
              <a:t>状況を確認し、</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20000"/>
              </a:lnSpc>
            </a:pPr>
            <a:r>
              <a:rPr lang="ja-JP" altLang="en-US" sz="3200">
                <a:latin typeface="HGP創英角ｺﾞｼｯｸUB" panose="020B0900000000000000" pitchFamily="50" charset="-128"/>
                <a:ea typeface="HGP創英角ｺﾞｼｯｸUB" panose="020B0900000000000000" pitchFamily="50" charset="-128"/>
              </a:rPr>
              <a:t>現時点で分かっていることを、正確に伝える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20000"/>
              </a:lnSpc>
            </a:pPr>
            <a:r>
              <a:rPr lang="ja-JP" altLang="en-US" sz="3200">
                <a:latin typeface="HGP創英角ｺﾞｼｯｸUB" panose="020B0900000000000000" pitchFamily="50" charset="-128"/>
                <a:ea typeface="HGP創英角ｺﾞｼｯｸUB" panose="020B0900000000000000" pitchFamily="50" charset="-128"/>
              </a:rPr>
              <a:t>結果は、リーダーへ報告し、職員室に共有する</a:t>
            </a:r>
            <a:endParaRPr lang="en-US" altLang="ja-JP" sz="3200">
              <a:latin typeface="HGP創英角ｺﾞｼｯｸUB" panose="020B0900000000000000" pitchFamily="50" charset="-128"/>
              <a:ea typeface="HGP創英角ｺﾞｼｯｸUB" panose="020B0900000000000000" pitchFamily="50" charset="-128"/>
            </a:endParaRPr>
          </a:p>
          <a:p>
            <a:pPr algn="l">
              <a:lnSpc>
                <a:spcPct val="120000"/>
              </a:lnSpc>
            </a:pPr>
            <a:endParaRPr lang="en-US" altLang="ja-JP" sz="3200">
              <a:latin typeface="HGP創英角ｺﾞｼｯｸUB" panose="020B0900000000000000" pitchFamily="50" charset="-128"/>
              <a:ea typeface="HGP創英角ｺﾞｼｯｸUB" panose="020B0900000000000000" pitchFamily="50" charset="-128"/>
            </a:endParaRPr>
          </a:p>
        </p:txBody>
      </p:sp>
      <p:sp>
        <p:nvSpPr>
          <p:cNvPr id="10" name="字幕 2">
            <a:extLst>
              <a:ext uri="{FF2B5EF4-FFF2-40B4-BE49-F238E27FC236}">
                <a16:creationId xmlns:a16="http://schemas.microsoft.com/office/drawing/2014/main" id="{34E6549D-F292-E1B4-1505-46B9C441D8BC}"/>
              </a:ext>
            </a:extLst>
          </p:cNvPr>
          <p:cNvSpPr txBox="1">
            <a:spLocks/>
          </p:cNvSpPr>
          <p:nvPr/>
        </p:nvSpPr>
        <p:spPr>
          <a:xfrm>
            <a:off x="11319702" y="0"/>
            <a:ext cx="839643" cy="400453"/>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＊裏面</a:t>
            </a:r>
          </a:p>
        </p:txBody>
      </p:sp>
      <p:sp>
        <p:nvSpPr>
          <p:cNvPr id="12" name="字幕 2">
            <a:extLst>
              <a:ext uri="{FF2B5EF4-FFF2-40B4-BE49-F238E27FC236}">
                <a16:creationId xmlns:a16="http://schemas.microsoft.com/office/drawing/2014/main" id="{58693279-F044-2455-6AD3-E111B6F0C867}"/>
              </a:ext>
            </a:extLst>
          </p:cNvPr>
          <p:cNvSpPr txBox="1">
            <a:spLocks/>
          </p:cNvSpPr>
          <p:nvPr/>
        </p:nvSpPr>
        <p:spPr>
          <a:xfrm>
            <a:off x="5129891" y="61553"/>
            <a:ext cx="844185" cy="38294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600" b="1">
                <a:latin typeface="+mj-ea"/>
                <a:ea typeface="+mj-ea"/>
              </a:rPr>
              <a:t>＊表面</a:t>
            </a:r>
          </a:p>
        </p:txBody>
      </p:sp>
      <p:sp>
        <p:nvSpPr>
          <p:cNvPr id="19" name="字幕 2">
            <a:extLst>
              <a:ext uri="{FF2B5EF4-FFF2-40B4-BE49-F238E27FC236}">
                <a16:creationId xmlns:a16="http://schemas.microsoft.com/office/drawing/2014/main" id="{B285C972-EF4F-FD14-69A0-769E1A8B5DFC}"/>
              </a:ext>
            </a:extLst>
          </p:cNvPr>
          <p:cNvSpPr txBox="1">
            <a:spLocks/>
          </p:cNvSpPr>
          <p:nvPr/>
        </p:nvSpPr>
        <p:spPr>
          <a:xfrm>
            <a:off x="118652" y="5068389"/>
            <a:ext cx="5855427" cy="1680753"/>
          </a:xfrm>
          <a:prstGeom prst="rect">
            <a:avLst/>
          </a:prstGeom>
          <a:ln w="3810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6000" b="1">
                <a:latin typeface="+mj-ea"/>
                <a:ea typeface="+mj-ea"/>
              </a:rPr>
              <a:t>　　</a:t>
            </a: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p:txBody>
      </p:sp>
      <p:sp>
        <p:nvSpPr>
          <p:cNvPr id="5" name="字幕 2">
            <a:extLst>
              <a:ext uri="{FF2B5EF4-FFF2-40B4-BE49-F238E27FC236}">
                <a16:creationId xmlns:a16="http://schemas.microsoft.com/office/drawing/2014/main" id="{F74256A3-EA84-4C61-103C-4D6AA43BC049}"/>
              </a:ext>
            </a:extLst>
          </p:cNvPr>
          <p:cNvSpPr txBox="1">
            <a:spLocks/>
          </p:cNvSpPr>
          <p:nvPr/>
        </p:nvSpPr>
        <p:spPr>
          <a:xfrm>
            <a:off x="5619750" y="1213758"/>
            <a:ext cx="364669" cy="2496094"/>
          </a:xfrm>
          <a:prstGeom prst="rect">
            <a:avLst/>
          </a:prstGeom>
          <a:solidFill>
            <a:schemeClr val="bg1"/>
          </a:solidFill>
          <a:ln>
            <a:solidFill>
              <a:schemeClr val="tx1"/>
            </a:solidFill>
            <a:prstDash val="dash"/>
          </a:ln>
        </p:spPr>
        <p:txBody>
          <a:bodyPr vert="eaVert"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1200" b="1">
                <a:solidFill>
                  <a:srgbClr val="FF0000"/>
                </a:solidFill>
                <a:latin typeface="+mj-ea"/>
                <a:ea typeface="+mj-ea"/>
              </a:rPr>
              <a:t>＊ネームペンをセロテープで貼付け</a:t>
            </a:r>
          </a:p>
        </p:txBody>
      </p:sp>
      <p:sp>
        <p:nvSpPr>
          <p:cNvPr id="25" name="字幕 2">
            <a:extLst>
              <a:ext uri="{FF2B5EF4-FFF2-40B4-BE49-F238E27FC236}">
                <a16:creationId xmlns:a16="http://schemas.microsoft.com/office/drawing/2014/main" id="{1603F684-83E4-42A0-A399-C06A7C165447}"/>
              </a:ext>
            </a:extLst>
          </p:cNvPr>
          <p:cNvSpPr txBox="1">
            <a:spLocks/>
          </p:cNvSpPr>
          <p:nvPr/>
        </p:nvSpPr>
        <p:spPr>
          <a:xfrm>
            <a:off x="6306091" y="2902676"/>
            <a:ext cx="5800184" cy="3887832"/>
          </a:xfrm>
          <a:prstGeom prst="rect">
            <a:avLst/>
          </a:prstGeom>
          <a:ln w="38100">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6000" b="1">
                <a:latin typeface="+mj-ea"/>
                <a:ea typeface="+mj-ea"/>
              </a:rPr>
              <a:t>　　</a:t>
            </a: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a:p>
            <a:pPr algn="l">
              <a:lnSpc>
                <a:spcPct val="120000"/>
              </a:lnSpc>
            </a:pPr>
            <a:endParaRPr lang="en-US" altLang="ja-JP" sz="4800">
              <a:latin typeface="+mj-ea"/>
              <a:ea typeface="+mj-ea"/>
            </a:endParaRPr>
          </a:p>
        </p:txBody>
      </p:sp>
      <p:sp>
        <p:nvSpPr>
          <p:cNvPr id="4" name="字幕 2">
            <a:extLst>
              <a:ext uri="{FF2B5EF4-FFF2-40B4-BE49-F238E27FC236}">
                <a16:creationId xmlns:a16="http://schemas.microsoft.com/office/drawing/2014/main" id="{A4F9D262-2D40-5B72-26CA-EA30E67CE9F0}"/>
              </a:ext>
            </a:extLst>
          </p:cNvPr>
          <p:cNvSpPr txBox="1">
            <a:spLocks/>
          </p:cNvSpPr>
          <p:nvPr/>
        </p:nvSpPr>
        <p:spPr>
          <a:xfrm>
            <a:off x="111033" y="2620737"/>
            <a:ext cx="5845629" cy="2369274"/>
          </a:xfrm>
          <a:prstGeom prst="rect">
            <a:avLst/>
          </a:prstGeom>
          <a:ln>
            <a:solidFill>
              <a:srgbClr val="FF0000"/>
            </a:solidFill>
            <a:prstDash val="dash"/>
          </a:ln>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4400" b="1"/>
              <a:t>＊会話例</a:t>
            </a:r>
            <a:endParaRPr lang="en-US" altLang="ja-JP" sz="4400" b="1"/>
          </a:p>
          <a:p>
            <a:pPr algn="l">
              <a:lnSpc>
                <a:spcPct val="120000"/>
              </a:lnSpc>
            </a:pPr>
            <a:r>
              <a:rPr lang="ja-JP" altLang="en-US" sz="4400"/>
              <a:t>○○○</a:t>
            </a:r>
            <a:r>
              <a:rPr lang="ja-JP" altLang="en-US" sz="4400" b="1"/>
              <a:t>学校の、担任</a:t>
            </a:r>
            <a:r>
              <a:rPr lang="en-US" altLang="ja-JP" sz="4400" b="1"/>
              <a:t>(</a:t>
            </a:r>
            <a:r>
              <a:rPr lang="ja-JP" altLang="en-US" sz="4400" b="1"/>
              <a:t>○○担当</a:t>
            </a:r>
            <a:r>
              <a:rPr lang="en-US" altLang="ja-JP" sz="4400" b="1"/>
              <a:t>)</a:t>
            </a:r>
            <a:r>
              <a:rPr lang="ja-JP" altLang="en-US" sz="4400" b="1"/>
              <a:t>の〇〇です。</a:t>
            </a:r>
            <a:endParaRPr lang="en-US" altLang="ja-JP" sz="4400" b="1"/>
          </a:p>
          <a:p>
            <a:pPr algn="l">
              <a:lnSpc>
                <a:spcPct val="120000"/>
              </a:lnSpc>
            </a:pPr>
            <a:r>
              <a:rPr lang="ja-JP" altLang="en-US" sz="4400" b="1"/>
              <a:t> </a:t>
            </a:r>
            <a:r>
              <a:rPr lang="ja-JP" altLang="en-US" sz="4400"/>
              <a:t>〇</a:t>
            </a:r>
            <a:r>
              <a:rPr lang="ja-JP" altLang="en-US" sz="4400" b="1"/>
              <a:t>年生 ○○さんの　○○様</a:t>
            </a:r>
            <a:r>
              <a:rPr lang="en-US" altLang="ja-JP" sz="2500"/>
              <a:t>(</a:t>
            </a:r>
            <a:r>
              <a:rPr lang="ja-JP" altLang="en-US" sz="2500"/>
              <a:t>続柄）</a:t>
            </a:r>
            <a:r>
              <a:rPr lang="ja-JP" altLang="en-US" sz="4400" b="1"/>
              <a:t>ですか？</a:t>
            </a:r>
            <a:endParaRPr lang="en-US" altLang="ja-JP" sz="4400" b="1"/>
          </a:p>
          <a:p>
            <a:pPr algn="l">
              <a:lnSpc>
                <a:spcPct val="120000"/>
              </a:lnSpc>
            </a:pPr>
            <a:r>
              <a:rPr lang="ja-JP" altLang="en-US" sz="4400" b="1"/>
              <a:t>  　　 ○○さんが（いつ　　）</a:t>
            </a:r>
            <a:r>
              <a:rPr lang="ja-JP" altLang="en-US" sz="3700"/>
              <a:t>、</a:t>
            </a:r>
            <a:r>
              <a:rPr lang="ja-JP" altLang="en-US" sz="4400" b="1"/>
              <a:t>（どこで　  ）</a:t>
            </a:r>
            <a:r>
              <a:rPr lang="ja-JP" altLang="en-US" sz="3700"/>
              <a:t>、</a:t>
            </a:r>
            <a:r>
              <a:rPr lang="ja-JP" altLang="en-US" sz="4400" b="1"/>
              <a:t>（どうして  　 ）</a:t>
            </a:r>
            <a:r>
              <a:rPr lang="ja-JP" altLang="en-US" sz="3700"/>
              <a:t>、</a:t>
            </a:r>
            <a:endParaRPr lang="en-US" altLang="ja-JP" sz="4400"/>
          </a:p>
          <a:p>
            <a:pPr algn="l">
              <a:lnSpc>
                <a:spcPct val="120000"/>
              </a:lnSpc>
            </a:pPr>
            <a:r>
              <a:rPr lang="ja-JP" altLang="en-US" sz="4400" b="1"/>
              <a:t>　　　　　　　（どうなった　　）</a:t>
            </a:r>
            <a:r>
              <a:rPr lang="ja-JP" altLang="en-US" sz="3700"/>
              <a:t>、</a:t>
            </a:r>
            <a:r>
              <a:rPr lang="ja-JP" altLang="en-US" sz="4400" b="1"/>
              <a:t>今は（</a:t>
            </a:r>
            <a:r>
              <a:rPr lang="ja-JP" altLang="en-US" sz="2800"/>
              <a:t>救急車を要請中など　 </a:t>
            </a:r>
            <a:r>
              <a:rPr lang="ja-JP" altLang="en-US" sz="3700" b="1"/>
              <a:t>     </a:t>
            </a:r>
            <a:r>
              <a:rPr lang="ja-JP" altLang="en-US" sz="4400" b="1"/>
              <a:t>）です」</a:t>
            </a:r>
            <a:endParaRPr lang="en-US" altLang="ja-JP" sz="4400" b="1"/>
          </a:p>
          <a:p>
            <a:pPr algn="l">
              <a:lnSpc>
                <a:spcPct val="120000"/>
              </a:lnSpc>
            </a:pPr>
            <a:r>
              <a:rPr lang="ja-JP" altLang="en-US" sz="4400" b="1"/>
              <a:t>緊急ですが、落ち着いて、ご来校をお願いいたします。</a:t>
            </a:r>
            <a:endParaRPr lang="en-US" altLang="ja-JP" sz="4400" b="1"/>
          </a:p>
          <a:p>
            <a:pPr algn="l">
              <a:lnSpc>
                <a:spcPct val="120000"/>
              </a:lnSpc>
            </a:pPr>
            <a:r>
              <a:rPr lang="ja-JP" altLang="en-US" sz="4400" b="1"/>
              <a:t>＊状況により搬送先へお越しいただくよう依頼する</a:t>
            </a:r>
            <a:endParaRPr lang="ja-JP" altLang="en-US" sz="4000" b="1"/>
          </a:p>
        </p:txBody>
      </p:sp>
      <p:sp>
        <p:nvSpPr>
          <p:cNvPr id="8" name="テキスト ボックス 7">
            <a:extLst>
              <a:ext uri="{FF2B5EF4-FFF2-40B4-BE49-F238E27FC236}">
                <a16:creationId xmlns:a16="http://schemas.microsoft.com/office/drawing/2014/main" id="{469909B9-0110-060A-AA90-7098716FCDBE}"/>
              </a:ext>
            </a:extLst>
          </p:cNvPr>
          <p:cNvSpPr txBox="1"/>
          <p:nvPr/>
        </p:nvSpPr>
        <p:spPr>
          <a:xfrm>
            <a:off x="165462" y="5103216"/>
            <a:ext cx="1760874" cy="261264"/>
          </a:xfrm>
          <a:prstGeom prst="rect">
            <a:avLst/>
          </a:prstGeom>
          <a:noFill/>
        </p:spPr>
        <p:txBody>
          <a:bodyPr wrap="square" rtlCol="0">
            <a:spAutoFit/>
          </a:bodyPr>
          <a:lstStyle/>
          <a:p>
            <a:r>
              <a:rPr kumimoji="1" lang="ja-JP" altLang="en-US" sz="1100"/>
              <a:t>保護者の回答内容や様子</a:t>
            </a:r>
          </a:p>
        </p:txBody>
      </p:sp>
      <p:sp>
        <p:nvSpPr>
          <p:cNvPr id="11" name="字幕 2">
            <a:extLst>
              <a:ext uri="{FF2B5EF4-FFF2-40B4-BE49-F238E27FC236}">
                <a16:creationId xmlns:a16="http://schemas.microsoft.com/office/drawing/2014/main" id="{0D67F029-D255-8271-0EBA-6CB5EF3BA363}"/>
              </a:ext>
            </a:extLst>
          </p:cNvPr>
          <p:cNvSpPr txBox="1">
            <a:spLocks/>
          </p:cNvSpPr>
          <p:nvPr/>
        </p:nvSpPr>
        <p:spPr>
          <a:xfrm>
            <a:off x="6296026" y="1314450"/>
            <a:ext cx="5895974" cy="148100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pPr>
            <a:r>
              <a:rPr lang="ja-JP" altLang="en-US">
                <a:latin typeface="HGP創英角ｺﾞｼｯｸUB" panose="020B0900000000000000" pitchFamily="50" charset="-128"/>
                <a:ea typeface="HGP創英角ｺﾞｼｯｸUB" panose="020B0900000000000000" pitchFamily="50" charset="-128"/>
              </a:rPr>
              <a:t>リーダーと救急処置係と状況を確認し、</a:t>
            </a:r>
            <a:endParaRPr lang="en-US" altLang="ja-JP">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a:latin typeface="HGP創英角ｺﾞｼｯｸUB" panose="020B0900000000000000" pitchFamily="50" charset="-128"/>
                <a:ea typeface="HGP創英角ｺﾞｼｯｸUB" panose="020B0900000000000000" pitchFamily="50" charset="-128"/>
              </a:rPr>
              <a:t>現時点で分かっていることを、正確に伝える</a:t>
            </a:r>
            <a:endParaRPr lang="en-US" altLang="ja-JP">
              <a:latin typeface="HGP創英角ｺﾞｼｯｸUB" panose="020B0900000000000000" pitchFamily="50" charset="-128"/>
              <a:ea typeface="HGP創英角ｺﾞｼｯｸUB" panose="020B0900000000000000" pitchFamily="50" charset="-128"/>
            </a:endParaRPr>
          </a:p>
          <a:p>
            <a:pPr algn="l">
              <a:lnSpc>
                <a:spcPct val="110000"/>
              </a:lnSpc>
            </a:pPr>
            <a:r>
              <a:rPr lang="ja-JP" altLang="en-US">
                <a:latin typeface="HGP創英角ｺﾞｼｯｸUB" panose="020B0900000000000000" pitchFamily="50" charset="-128"/>
                <a:ea typeface="HGP創英角ｺﾞｼｯｸUB" panose="020B0900000000000000" pitchFamily="50" charset="-128"/>
              </a:rPr>
              <a:t>結果は、リーダーへ報告し、職員室に共有する</a:t>
            </a:r>
            <a:endParaRPr lang="en-US" altLang="ja-JP">
              <a:latin typeface="HGP創英角ｺﾞｼｯｸUB" panose="020B0900000000000000" pitchFamily="50" charset="-128"/>
              <a:ea typeface="HGP創英角ｺﾞｼｯｸUB" panose="020B0900000000000000" pitchFamily="50" charset="-128"/>
            </a:endParaRPr>
          </a:p>
          <a:p>
            <a:pPr algn="l">
              <a:lnSpc>
                <a:spcPct val="110000"/>
              </a:lnSpc>
            </a:pPr>
            <a:endParaRPr lang="en-US" altLang="ja-JP">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9CE8FF86-E528-593B-7755-398C0BE2CD36}"/>
              </a:ext>
            </a:extLst>
          </p:cNvPr>
          <p:cNvSpPr txBox="1"/>
          <p:nvPr/>
        </p:nvSpPr>
        <p:spPr>
          <a:xfrm>
            <a:off x="6387736" y="2918731"/>
            <a:ext cx="992777" cy="261610"/>
          </a:xfrm>
          <a:prstGeom prst="rect">
            <a:avLst/>
          </a:prstGeom>
          <a:noFill/>
        </p:spPr>
        <p:txBody>
          <a:bodyPr wrap="square" rtlCol="0">
            <a:spAutoFit/>
          </a:bodyPr>
          <a:lstStyle/>
          <a:p>
            <a:r>
              <a:rPr kumimoji="1" lang="ja-JP" altLang="en-US" sz="1100"/>
              <a:t>記録メモ</a:t>
            </a:r>
          </a:p>
        </p:txBody>
      </p:sp>
      <p:cxnSp>
        <p:nvCxnSpPr>
          <p:cNvPr id="6" name="直線コネクタ 5">
            <a:extLst>
              <a:ext uri="{FF2B5EF4-FFF2-40B4-BE49-F238E27FC236}">
                <a16:creationId xmlns:a16="http://schemas.microsoft.com/office/drawing/2014/main" id="{34872DF2-FF16-46B5-CC25-55D57C2F5B42}"/>
              </a:ext>
            </a:extLst>
          </p:cNvPr>
          <p:cNvCxnSpPr>
            <a:cxnSpLocks/>
          </p:cNvCxnSpPr>
          <p:nvPr/>
        </p:nvCxnSpPr>
        <p:spPr>
          <a:xfrm>
            <a:off x="6079672" y="44048"/>
            <a:ext cx="0" cy="679268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8176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0ce15d-0250-4130-ba69-03264b3b398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39E79DB2E5DA84BAE9D95878C1500FE" ma:contentTypeVersion="9" ma:contentTypeDescription="新しいドキュメントを作成します。" ma:contentTypeScope="" ma:versionID="a57c9bf1a418a09724121b473d49e3ef">
  <xsd:schema xmlns:xsd="http://www.w3.org/2001/XMLSchema" xmlns:xs="http://www.w3.org/2001/XMLSchema" xmlns:p="http://schemas.microsoft.com/office/2006/metadata/properties" xmlns:ns2="330ce15d-0250-4130-ba69-03264b3b3989" targetNamespace="http://schemas.microsoft.com/office/2006/metadata/properties" ma:root="true" ma:fieldsID="58d5f49975f6189e6a0fa8d9d16670c4" ns2:_="">
    <xsd:import namespace="330ce15d-0250-4130-ba69-03264b3b39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ce15d-0250-4130-ba69-03264b3b3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b3b19bc-1084-4a18-a100-b5024c7dcff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D0AA6F-0653-4063-B40D-3108DE294587}">
  <ds:schemaRefs>
    <ds:schemaRef ds:uri="330ce15d-0250-4130-ba69-03264b3b39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3CC84A-B1E5-4C59-B717-AED553CD3839}">
  <ds:schemaRefs>
    <ds:schemaRef ds:uri="http://schemas.microsoft.com/sharepoint/v3/contenttype/forms"/>
  </ds:schemaRefs>
</ds:datastoreItem>
</file>

<file path=customXml/itemProps3.xml><?xml version="1.0" encoding="utf-8"?>
<ds:datastoreItem xmlns:ds="http://schemas.openxmlformats.org/officeDocument/2006/customXml" ds:itemID="{10833F19-95A4-4AD2-A3E9-597F79A4BEC1}">
  <ds:schemaRefs>
    <ds:schemaRef ds:uri="330ce15d-0250-4130-ba69-03264b3b39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テーマ</vt:lpstr>
      <vt:lpstr>職員研修２「アクションカードの活用」</vt:lpstr>
      <vt:lpstr>発見者の行動 </vt:lpstr>
      <vt:lpstr>　　　　　「救急です！」と連絡する </vt:lpstr>
      <vt:lpstr>PowerPoint Presentation</vt:lpstr>
      <vt:lpstr>１　管理職・現場リーダー　　　　　　 　　　　 １　管理職・現場リーダー　　　　　　　　　　　　　　　　    </vt:lpstr>
      <vt:lpstr>　２　救急処置　　　　　　 　　　　　　　　　　　　　　　　　　　　　 　２　救急処置 </vt:lpstr>
      <vt:lpstr>　３　記録カード　　　　　　 　　　　　　　　　　　　　　　　　　　　　 　 ３　記録カード</vt:lpstr>
      <vt:lpstr>　４　１１９通報（スマホスピーカー設定）　 　　　　　　　　　　　　　　　　　　　　　 　４　１１９通報（スマホスピーカー設定）</vt:lpstr>
      <vt:lpstr>　５　保護者連絡　　　　　　 　　　　　　　　　　　　　　　　　　　　　 　 ５　保護者連絡</vt:lpstr>
      <vt:lpstr>　６　他の児童生徒誘導・管理　　　　 　　　　　　　　　　　　　　　　　　　　　 　 ６　他の児童生徒誘導・管理</vt:lpstr>
      <vt:lpstr>７　物品確認・救急車誘導　 　　　　　　　　　　　　　　　　　　　７　物品確認救急車誘導</vt:lpstr>
      <vt:lpstr>救急法の研修  +  シミュレーション訓練で</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田辺 あゆみ</dc:creator>
  <cp:revision>1</cp:revision>
  <cp:lastPrinted>2025-12-11T07:53:33Z</cp:lastPrinted>
  <dcterms:created xsi:type="dcterms:W3CDTF">2025-10-17T07:50:58Z</dcterms:created>
  <dcterms:modified xsi:type="dcterms:W3CDTF">2026-01-27T00:34:50Z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0x010100A39E79DB2E5DA84BAE9D95878C1500FE</vt:lpwstr>
  </property>
  <property fmtid="{D5CDD505-2E9C-101B-9397-08002B2CF9AE}" pid="3" name="MediaServiceImageTags">
    <vt:lpwstr/>
  </property>
</Properties>
</file>