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9" r:id="rId4"/>
    <p:sldId id="264" r:id="rId5"/>
    <p:sldId id="262" r:id="rId6"/>
    <p:sldId id="261" r:id="rId7"/>
    <p:sldId id="260" r:id="rId8"/>
    <p:sldId id="275" r:id="rId9"/>
    <p:sldId id="258" r:id="rId10"/>
    <p:sldId id="259" r:id="rId11"/>
    <p:sldId id="263" r:id="rId12"/>
    <p:sldId id="265" r:id="rId13"/>
    <p:sldId id="267" r:id="rId14"/>
    <p:sldId id="266" r:id="rId15"/>
    <p:sldId id="268" r:id="rId16"/>
    <p:sldId id="270" r:id="rId17"/>
    <p:sldId id="276" r:id="rId18"/>
    <p:sldId id="271" r:id="rId19"/>
    <p:sldId id="273" r:id="rId20"/>
    <p:sldId id="274" r:id="rId21"/>
    <p:sldId id="272" r:id="rId22"/>
    <p:sldId id="277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kano shinya" userId="389616baa6a5e9ed" providerId="LiveId" clId="{D3819946-522C-4AC0-97FE-71B7FF199016}"/>
    <pc:docChg chg="addSld">
      <pc:chgData name="takano shinya" userId="389616baa6a5e9ed" providerId="LiveId" clId="{D3819946-522C-4AC0-97FE-71B7FF199016}" dt="2022-09-05T14:58:08.032" v="0" actId="680"/>
      <pc:docMkLst>
        <pc:docMk/>
      </pc:docMkLst>
      <pc:sldChg chg="new">
        <pc:chgData name="takano shinya" userId="389616baa6a5e9ed" providerId="LiveId" clId="{D3819946-522C-4AC0-97FE-71B7FF199016}" dt="2022-09-05T14:58:08.032" v="0" actId="680"/>
        <pc:sldMkLst>
          <pc:docMk/>
          <pc:sldMk cId="2089719239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122903-E6EE-116C-4958-85563DD13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4245C83-F58E-2503-4F97-37AE9A41C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693979-4C7D-BB0E-4CC7-0EAA0A66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862-49D6-43D5-B7BE-BC9CA166B791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DCBE71-191C-45A3-1A8C-B39D1580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0DFF43-5FCF-4C94-8E91-2C7D4606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59A0-F314-4D1D-ABFB-4AEE0FEC5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69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FEF440-1307-8A1A-DEC6-B9B5D30C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524D274-B24C-3893-4158-902DD3828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98F740-1806-333D-2FEB-1AF63859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862-49D6-43D5-B7BE-BC9CA166B791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E0481C-E00A-D24C-FF45-C546FED9B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4EBD4A-60CA-E8FD-D5AB-98D0E03C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59A0-F314-4D1D-ABFB-4AEE0FEC5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08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347C044-6FF5-C728-237C-38BFB17B4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3A30166-E449-09CB-EF33-638DA5BAC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379D1D-A3D8-8E48-AB51-C58D593F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862-49D6-43D5-B7BE-BC9CA166B791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51D7A8-A6E8-6B89-41E7-539500E6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5FECF7-2D63-506D-5C07-266FB43A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59A0-F314-4D1D-ABFB-4AEE0FEC5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80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B1EB12-DC16-FFF4-816D-D4B7F7CA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2461B4-9C59-F968-1B7C-1E4822303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CDCD1C-B40A-7763-3BCE-1405737C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862-49D6-43D5-B7BE-BC9CA166B791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7D05CB-B442-D88B-E898-55780CE4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74B2B5-140B-476E-6334-EB00C682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59A0-F314-4D1D-ABFB-4AEE0FEC5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04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CD1267-D43B-4074-4D3D-8333BCAF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298060-51B0-BC1F-054C-6A6876AC6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155B22-EA11-707D-C00F-EE2B3D72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862-49D6-43D5-B7BE-BC9CA166B791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D3C50E-932B-C570-A1FA-425680D0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87AA62-E6EE-393C-A5C2-FE34A68A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59A0-F314-4D1D-ABFB-4AEE0FEC5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29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A9017F-14AD-3A42-16A2-79E178BB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F6225B-77B1-C319-B0AD-2288CB914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D63A47-0A55-2D76-3708-56C7E3882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745F1F-EAF6-0837-6910-9BACCA5F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862-49D6-43D5-B7BE-BC9CA166B791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E57F3C-482D-7376-1071-A77A5D7F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6E7FD0-D58A-87D9-FE26-214723E3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59A0-F314-4D1D-ABFB-4AEE0FEC5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28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C541DA-6C8A-8494-38F8-6BC1C8E8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4A257B-E658-9AB4-8A3E-E88DF5863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BFAFF1-F919-ACCA-26FB-1B1A069B1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8A2C96D-D5BF-56FC-7F90-B34472DCC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490FD6C-CA65-ED8B-4F12-14256B565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E861330-E145-5A2A-C915-C2E41F1C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862-49D6-43D5-B7BE-BC9CA166B791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7202B4B-37A9-B54A-9D42-4028995A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868F662-C8B9-1819-54D4-3A47C89B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59A0-F314-4D1D-ABFB-4AEE0FEC5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91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BAB8B-0485-7E7B-4990-D4BAE1AC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68743A-1F5F-52C6-6C93-D0C8617E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862-49D6-43D5-B7BE-BC9CA166B791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F8D4DE5-D92A-8E66-6A1C-7595EC298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B27D2A-7C2D-44BD-8022-6DD9F17D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59A0-F314-4D1D-ABFB-4AEE0FEC5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55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B3CD19D-1913-7027-A0BA-705C6D91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862-49D6-43D5-B7BE-BC9CA166B791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B7015F4-B6C7-DC6F-9EEC-A8B6BB52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640CD8-3DD1-1B20-01B8-6B992193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59A0-F314-4D1D-ABFB-4AEE0FEC5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87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91253D-3CAB-EFFE-50C3-1F14AD1C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4AA668-E6EC-ECA8-4797-FDC234988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79BA58-70F7-C257-A57F-B5E9A41B2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50E787-8902-D116-9E47-AF56211A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862-49D6-43D5-B7BE-BC9CA166B791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3649B0-761B-4D67-BF54-D54C48D8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219428-337D-E04C-3FCB-4BE4D004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59A0-F314-4D1D-ABFB-4AEE0FEC5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10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F11C3F-2D0B-0BC3-8715-D0D8CCD9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C16982-E74D-4B9D-CC00-A8D9E8FDD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D56802-8C1D-203B-213A-9AF2FEDAA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181C4F-B748-43BA-DD24-5CF3B1D7E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862-49D6-43D5-B7BE-BC9CA166B791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374E83-2DBA-1CDD-871D-3AA7F780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D46879-5290-967B-53CF-3DB5F388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59A0-F314-4D1D-ABFB-4AEE0FEC5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8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9A27951-0DE6-CB98-51CB-7FCB1626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2FDA80-7B54-F103-F84B-75B02B901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5185D2-3A0E-0476-7C35-14AF4E1A1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8862-49D6-43D5-B7BE-BC9CA166B791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318B71-E71E-D1C0-F741-8E167BB0B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373454-8168-DF9A-CD14-12C4BB81D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259A0-F314-4D1D-ABFB-4AEE0FEC5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30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009F6B-5F5C-D13C-EE65-8EB3036B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67CFD1-F118-977B-9D98-1E6289700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「健康診断」のイラスト文字">
            <a:extLst>
              <a:ext uri="{FF2B5EF4-FFF2-40B4-BE49-F238E27FC236}">
                <a16:creationId xmlns:a16="http://schemas.microsoft.com/office/drawing/2014/main" id="{C0D68D1B-0DFF-F9DF-888E-40030EC61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6" y="1223783"/>
            <a:ext cx="11723628" cy="37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3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82977-8784-CBF7-63BC-934714DB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9536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けんしんちゅう</a:t>
            </a:r>
            <a:br>
              <a:rPr kumimoji="1" lang="en-US" altLang="ja-JP" sz="800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</a:br>
            <a:r>
              <a:rPr kumimoji="1" lang="ja-JP" altLang="en-US" sz="800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検診中</a:t>
            </a:r>
            <a:r>
              <a:rPr kumimoji="1" lang="ja-JP" altLang="en-US" sz="8000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　とおれません</a:t>
            </a:r>
          </a:p>
        </p:txBody>
      </p:sp>
      <p:pic>
        <p:nvPicPr>
          <p:cNvPr id="7170" name="Picture 2" descr="海軍三大将のイラスト（ONE PIECE）">
            <a:extLst>
              <a:ext uri="{FF2B5EF4-FFF2-40B4-BE49-F238E27FC236}">
                <a16:creationId xmlns:a16="http://schemas.microsoft.com/office/drawing/2014/main" id="{8E581192-2282-E3DE-C003-B0AED716CA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07558"/>
            <a:ext cx="9825217" cy="600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68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DBCBFC-98BE-B222-E178-1C07868B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3992" cy="1394923"/>
          </a:xfrm>
        </p:spPr>
        <p:txBody>
          <a:bodyPr>
            <a:normAutofit fontScale="90000"/>
          </a:bodyPr>
          <a:lstStyle/>
          <a:p>
            <a:r>
              <a:rPr kumimoji="1" lang="ja-JP" altLang="en-US" sz="6600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この先検診中　お話ししません</a:t>
            </a:r>
          </a:p>
        </p:txBody>
      </p:sp>
      <p:pic>
        <p:nvPicPr>
          <p:cNvPr id="8194" name="Picture 2" descr="「静かにしてください」のマーク">
            <a:extLst>
              <a:ext uri="{FF2B5EF4-FFF2-40B4-BE49-F238E27FC236}">
                <a16:creationId xmlns:a16="http://schemas.microsoft.com/office/drawing/2014/main" id="{43D19AB6-2EB8-A6AA-2CF4-829E9902F2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85" y="1507593"/>
            <a:ext cx="5537391" cy="553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4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0F83B3-B87B-B5F6-6B71-B7D27649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8800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尿検査</a:t>
            </a:r>
          </a:p>
        </p:txBody>
      </p:sp>
      <p:pic>
        <p:nvPicPr>
          <p:cNvPr id="13314" name="Picture 2" descr="尿検査のイラスト（健康診断）">
            <a:extLst>
              <a:ext uri="{FF2B5EF4-FFF2-40B4-BE49-F238E27FC236}">
                <a16:creationId xmlns:a16="http://schemas.microsoft.com/office/drawing/2014/main" id="{83B7522E-BF0F-C0A0-CB18-818C1B0FC1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99" y="1027906"/>
            <a:ext cx="5633644" cy="563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E4E63547-7644-5887-B672-040AC5A84024}"/>
              </a:ext>
            </a:extLst>
          </p:cNvPr>
          <p:cNvSpPr/>
          <p:nvPr/>
        </p:nvSpPr>
        <p:spPr>
          <a:xfrm>
            <a:off x="593557" y="1828800"/>
            <a:ext cx="5371242" cy="4704675"/>
          </a:xfrm>
          <a:prstGeom prst="wedgeRoundRectCallout">
            <a:avLst>
              <a:gd name="adj1" fmla="val 74322"/>
              <a:gd name="adj2" fmla="val 1087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・寝る</a:t>
            </a:r>
            <a:r>
              <a:rPr lang="ja-JP" altLang="en-US" sz="44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前</a:t>
            </a:r>
            <a:r>
              <a:rPr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にビタミ</a:t>
            </a:r>
            <a:endParaRPr lang="en-US" altLang="ja-JP" sz="440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  <a:p>
            <a:r>
              <a:rPr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　ン</a:t>
            </a:r>
            <a:r>
              <a:rPr lang="en-US" altLang="ja-JP" sz="44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C</a:t>
            </a:r>
            <a:r>
              <a:rPr lang="ja-JP" altLang="en-US" sz="44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をとらない。</a:t>
            </a:r>
            <a:endParaRPr lang="en-US" altLang="ja-JP" sz="4400" dirty="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  <a:p>
            <a:r>
              <a:rPr kumimoji="1"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・忘れない</a:t>
            </a:r>
            <a:r>
              <a:rPr kumimoji="1" lang="ja-JP" altLang="en-US" sz="44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よう</a:t>
            </a:r>
            <a:r>
              <a:rPr kumimoji="1"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に、</a:t>
            </a:r>
            <a:endParaRPr kumimoji="1" lang="en-US" altLang="ja-JP" sz="440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  <a:p>
            <a:r>
              <a:rPr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　</a:t>
            </a:r>
            <a:r>
              <a:rPr kumimoji="1"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トイレにおいて　</a:t>
            </a:r>
            <a:endParaRPr kumimoji="1" lang="en-US" altLang="ja-JP" sz="440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  <a:p>
            <a:r>
              <a:rPr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　</a:t>
            </a:r>
            <a:r>
              <a:rPr kumimoji="1"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おく</a:t>
            </a:r>
            <a:r>
              <a:rPr kumimoji="1" lang="ja-JP" altLang="en-US" sz="44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。</a:t>
            </a:r>
            <a:endParaRPr kumimoji="1" lang="en-US" altLang="ja-JP" sz="4400" dirty="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903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D16D6C-6920-E67A-018A-0FAC0A558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891" y="125318"/>
            <a:ext cx="7248611" cy="1674123"/>
          </a:xfrm>
        </p:spPr>
        <p:txBody>
          <a:bodyPr>
            <a:normAutofit/>
          </a:bodyPr>
          <a:lstStyle/>
          <a:p>
            <a:r>
              <a:rPr kumimoji="1" lang="ja-JP" altLang="en-US" sz="960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歯科</a:t>
            </a:r>
            <a:r>
              <a:rPr kumimoji="1" lang="ja-JP" altLang="en-US" sz="9600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検診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91F00627-41ED-63BD-80E1-11179BBE5CB1}"/>
              </a:ext>
            </a:extLst>
          </p:cNvPr>
          <p:cNvSpPr/>
          <p:nvPr/>
        </p:nvSpPr>
        <p:spPr>
          <a:xfrm>
            <a:off x="401174" y="1695734"/>
            <a:ext cx="3764344" cy="4589945"/>
          </a:xfrm>
          <a:prstGeom prst="wedgeRoundRectCallout">
            <a:avLst>
              <a:gd name="adj1" fmla="val 65190"/>
              <a:gd name="adj2" fmla="val 8427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大きな口</a:t>
            </a:r>
            <a:r>
              <a:rPr kumimoji="1"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をあける</a:t>
            </a:r>
            <a:endParaRPr kumimoji="1" lang="en-US" altLang="ja-JP" sz="4400" dirty="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D925BCC-E26B-41BF-AFE5-F9D6A32E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85" y="1931962"/>
            <a:ext cx="4328528" cy="49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538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D16D6C-6920-E67A-018A-0FAC0A558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19356" y="120315"/>
            <a:ext cx="14040889" cy="1742604"/>
          </a:xfrm>
        </p:spPr>
        <p:txBody>
          <a:bodyPr>
            <a:normAutofit/>
          </a:bodyPr>
          <a:lstStyle/>
          <a:p>
            <a:r>
              <a:rPr kumimoji="1" lang="ja-JP" altLang="en-US" sz="9600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眼科検診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91F00627-41ED-63BD-80E1-11179BBE5CB1}"/>
              </a:ext>
            </a:extLst>
          </p:cNvPr>
          <p:cNvSpPr/>
          <p:nvPr/>
        </p:nvSpPr>
        <p:spPr>
          <a:xfrm>
            <a:off x="1033670" y="1650885"/>
            <a:ext cx="4063438" cy="4589945"/>
          </a:xfrm>
          <a:prstGeom prst="wedgeRoundRectCallout">
            <a:avLst>
              <a:gd name="adj1" fmla="val 65190"/>
              <a:gd name="adj2" fmla="val 8427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めがねを</a:t>
            </a:r>
            <a:endParaRPr kumimoji="1" lang="en-US" altLang="ja-JP" sz="440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  <a:p>
            <a:pPr algn="ctr"/>
            <a:r>
              <a:rPr kumimoji="1"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して</a:t>
            </a:r>
            <a:r>
              <a:rPr kumimoji="1" lang="ja-JP" altLang="en-US" sz="44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いる人は</a:t>
            </a:r>
            <a:endParaRPr kumimoji="1" lang="en-US" altLang="ja-JP" sz="4400" dirty="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  <a:p>
            <a:pPr algn="ctr"/>
            <a:r>
              <a:rPr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外す</a:t>
            </a:r>
            <a:endParaRPr kumimoji="1" lang="ja-JP" altLang="en-US" sz="4400" dirty="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AA7929F-46F8-D182-C99F-5C09219FF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04" y="1114850"/>
            <a:ext cx="4417454" cy="533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D409213B-50A6-F93F-44A1-23AC9622B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58" y="4360820"/>
            <a:ext cx="3843230" cy="264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4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737491F-1D04-809B-22DA-EA526F0814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70" y="2042795"/>
            <a:ext cx="48618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409CE4-32FF-4F7F-B2B5-6ECDC0F5EA82}"/>
              </a:ext>
            </a:extLst>
          </p:cNvPr>
          <p:cNvSpPr/>
          <p:nvPr/>
        </p:nvSpPr>
        <p:spPr>
          <a:xfrm>
            <a:off x="986909" y="681037"/>
            <a:ext cx="100335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600">
                <a:solidFill>
                  <a:prstClr val="black"/>
                </a:solidFill>
                <a:ea typeface="AR PハイカラＰＯＰ体H" panose="040B0900000000000000" pitchFamily="50" charset="-128"/>
                <a:cs typeface="+mj-cs"/>
              </a:rPr>
              <a:t>心電図しんでんず</a:t>
            </a:r>
            <a:endParaRPr lang="ja-JP" altLang="en-US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3F4B50DF-35E1-417D-A321-226E80B0E41D}"/>
              </a:ext>
            </a:extLst>
          </p:cNvPr>
          <p:cNvSpPr/>
          <p:nvPr/>
        </p:nvSpPr>
        <p:spPr>
          <a:xfrm>
            <a:off x="6158596" y="2503170"/>
            <a:ext cx="4861829" cy="4010266"/>
          </a:xfrm>
          <a:prstGeom prst="wedgeRoundRectCallout">
            <a:avLst>
              <a:gd name="adj1" fmla="val -80557"/>
              <a:gd name="adj2" fmla="val 1270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ちからをぬいて、うごかない</a:t>
            </a:r>
            <a:endParaRPr kumimoji="1" lang="en-US" altLang="ja-JP" sz="4400" dirty="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3761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9CD8F3-0CE4-4C6F-AA6E-9EC7C866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「ここでまってね！」のイラスト文字（足跡）">
            <a:extLst>
              <a:ext uri="{FF2B5EF4-FFF2-40B4-BE49-F238E27FC236}">
                <a16:creationId xmlns:a16="http://schemas.microsoft.com/office/drawing/2014/main" id="{062A3935-8154-4338-B7B3-93258C9160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10" y="0"/>
            <a:ext cx="7130415" cy="713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54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FF6A08-3A9C-477B-8846-EF3F7912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はなれて、しずかにまちましょう</a:t>
            </a:r>
          </a:p>
        </p:txBody>
      </p:sp>
      <p:pic>
        <p:nvPicPr>
          <p:cNvPr id="2050" name="Picture 2" descr="https://1.bp.blogspot.com/-GNkflIwYYsk/XwayK42NBmI/AAAAAAABZ8Q/iajhKxeZargdwDyud_02qIfRN1LQS9S2wCNcBGAsYHQ/s1600/taiiku_suwari_social_distance.png">
            <a:extLst>
              <a:ext uri="{FF2B5EF4-FFF2-40B4-BE49-F238E27FC236}">
                <a16:creationId xmlns:a16="http://schemas.microsoft.com/office/drawing/2014/main" id="{D70CBFD6-F207-42C3-A901-6093E7450D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57" y="1690688"/>
            <a:ext cx="6934686" cy="521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27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047015-EF7E-42E2-9951-CBC54634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9600">
                <a:solidFill>
                  <a:prstClr val="black"/>
                </a:solidFill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内科検診</a:t>
            </a:r>
            <a:endParaRPr kumimoji="1" lang="ja-JP" altLang="en-US"/>
          </a:p>
        </p:txBody>
      </p:sp>
      <p:pic>
        <p:nvPicPr>
          <p:cNvPr id="3076" name="Picture 4" descr="内科検診のイラスト（学校の健康診断・女の子）">
            <a:extLst>
              <a:ext uri="{FF2B5EF4-FFF2-40B4-BE49-F238E27FC236}">
                <a16:creationId xmlns:a16="http://schemas.microsoft.com/office/drawing/2014/main" id="{B5CEFF0F-B2D9-478F-AA99-F5A50206E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82" y="1456213"/>
            <a:ext cx="4678678" cy="48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14E45B-8A61-4D0A-8A24-4526E8C36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725"/>
            <a:ext cx="10515600" cy="48736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ja-JP"/>
          </a:p>
          <a:p>
            <a:pPr marL="0" indent="0">
              <a:buNone/>
            </a:pPr>
            <a:r>
              <a:rPr lang="ja-JP" altLang="en-US" sz="4400" b="1"/>
              <a:t>まえむき</a:t>
            </a:r>
            <a:endParaRPr lang="en-US" altLang="ja-JP" sz="4400" b="1"/>
          </a:p>
          <a:p>
            <a:pPr marL="0" indent="0">
              <a:buNone/>
            </a:pPr>
            <a:r>
              <a:rPr kumimoji="1" lang="ja-JP" altLang="en-US"/>
              <a:t>（むねのおとをきく）</a:t>
            </a:r>
            <a:endParaRPr kumimoji="1" lang="en-US" altLang="ja-JP"/>
          </a:p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r>
              <a:rPr kumimoji="1" lang="ja-JP" altLang="en-US" sz="4300" b="1"/>
              <a:t>うしろむき</a:t>
            </a:r>
            <a:endParaRPr kumimoji="1" lang="en-US" altLang="ja-JP" sz="4300" b="1"/>
          </a:p>
          <a:p>
            <a:pPr marL="0" indent="0">
              <a:buNone/>
            </a:pPr>
            <a:r>
              <a:rPr lang="ja-JP" altLang="en-US"/>
              <a:t>（</a:t>
            </a:r>
            <a:r>
              <a:rPr kumimoji="1" lang="ja-JP" altLang="en-US"/>
              <a:t>せなかのおとをきく）</a:t>
            </a:r>
            <a:endParaRPr kumimoji="1" lang="en-US" altLang="ja-JP"/>
          </a:p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r>
              <a:rPr kumimoji="1" lang="ja-JP" altLang="en-US" sz="4300" b="1"/>
              <a:t>きをつけ</a:t>
            </a:r>
            <a:endParaRPr kumimoji="1" lang="en-US" altLang="ja-JP" sz="4300" b="1"/>
          </a:p>
          <a:p>
            <a:pPr marL="0" indent="0">
              <a:buNone/>
            </a:pPr>
            <a:r>
              <a:rPr kumimoji="1" lang="ja-JP" altLang="en-US"/>
              <a:t>（せぼねのゆがみをみる）</a:t>
            </a:r>
          </a:p>
        </p:txBody>
      </p:sp>
    </p:spTree>
    <p:extLst>
      <p:ext uri="{BB962C8B-B14F-4D97-AF65-F5344CB8AC3E}">
        <p14:creationId xmlns:p14="http://schemas.microsoft.com/office/powerpoint/2010/main" val="2521695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0E4E2A-83F8-4EFD-A8DA-27478FB2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600" b="1"/>
              <a:t>側弯健診１</a:t>
            </a:r>
          </a:p>
        </p:txBody>
      </p:sp>
      <p:pic>
        <p:nvPicPr>
          <p:cNvPr id="5122" name="Picture 2" descr="真っ直ぐな背骨のイラスト">
            <a:extLst>
              <a:ext uri="{FF2B5EF4-FFF2-40B4-BE49-F238E27FC236}">
                <a16:creationId xmlns:a16="http://schemas.microsoft.com/office/drawing/2014/main" id="{20ABAFDE-0628-486E-AC9F-DBDBF560EE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30" y="521856"/>
            <a:ext cx="4582477" cy="613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5EE33341-1AAE-4212-871D-D172409BE035}"/>
              </a:ext>
            </a:extLst>
          </p:cNvPr>
          <p:cNvSpPr/>
          <p:nvPr/>
        </p:nvSpPr>
        <p:spPr>
          <a:xfrm flipH="1">
            <a:off x="838200" y="2411730"/>
            <a:ext cx="5002528" cy="3497580"/>
          </a:xfrm>
          <a:prstGeom prst="wedgeRoundRectCallout">
            <a:avLst>
              <a:gd name="adj1" fmla="val -63618"/>
              <a:gd name="adj2" fmla="val 725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まっすぐ立つ</a:t>
            </a:r>
            <a:endParaRPr kumimoji="1" lang="en-US" altLang="ja-JP" sz="4800" b="1" dirty="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668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D16D6C-6920-E67A-018A-0FAC0A558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51" y="-1014679"/>
            <a:ext cx="14040889" cy="7752364"/>
          </a:xfrm>
        </p:spPr>
        <p:txBody>
          <a:bodyPr>
            <a:normAutofit/>
          </a:bodyPr>
          <a:lstStyle/>
          <a:p>
            <a:r>
              <a:rPr lang="ja-JP" altLang="en-US" sz="9600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視力検査</a:t>
            </a:r>
            <a:endParaRPr kumimoji="1" lang="ja-JP" altLang="en-US" sz="9600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pic>
        <p:nvPicPr>
          <p:cNvPr id="1026" name="Picture 2" descr="視力検査のイラスト（ハンカチ）">
            <a:extLst>
              <a:ext uri="{FF2B5EF4-FFF2-40B4-BE49-F238E27FC236}">
                <a16:creationId xmlns:a16="http://schemas.microsoft.com/office/drawing/2014/main" id="{8155C4A3-1003-188F-E5CE-165C02E11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156" y="367636"/>
            <a:ext cx="4987734" cy="498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91F00627-41ED-63BD-80E1-11179BBE5CB1}"/>
              </a:ext>
            </a:extLst>
          </p:cNvPr>
          <p:cNvSpPr/>
          <p:nvPr/>
        </p:nvSpPr>
        <p:spPr>
          <a:xfrm>
            <a:off x="752654" y="703949"/>
            <a:ext cx="3764344" cy="4589945"/>
          </a:xfrm>
          <a:prstGeom prst="wedgeRoundRectCallout">
            <a:avLst>
              <a:gd name="adj1" fmla="val 65190"/>
              <a:gd name="adj2" fmla="val 8427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自分の</a:t>
            </a:r>
            <a:endParaRPr kumimoji="1" lang="en-US" altLang="ja-JP" sz="4400" dirty="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  <a:p>
            <a:pPr algn="ctr"/>
            <a:r>
              <a:rPr kumimoji="1" lang="ja-JP" altLang="en-US" sz="44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ハンカチを</a:t>
            </a:r>
            <a:endParaRPr kumimoji="1" lang="en-US" altLang="ja-JP" sz="4400" dirty="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  <a:p>
            <a:pPr algn="ctr"/>
            <a:r>
              <a:rPr kumimoji="1"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たたんで</a:t>
            </a:r>
            <a:endParaRPr kumimoji="1" lang="en-US" altLang="ja-JP" sz="440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  <a:p>
            <a:pPr algn="ctr"/>
            <a:r>
              <a:rPr kumimoji="1"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左目に</a:t>
            </a:r>
            <a:endParaRPr kumimoji="1" lang="en-US" altLang="ja-JP" sz="440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  <a:p>
            <a:pPr algn="ctr"/>
            <a:r>
              <a:rPr kumimoji="1"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あてる</a:t>
            </a:r>
            <a:endParaRPr kumimoji="1" lang="ja-JP" altLang="en-US" sz="4400" dirty="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6831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217E39-BE04-45A7-A9AF-EF764972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600" b="1"/>
              <a:t>側弯健診</a:t>
            </a:r>
            <a:r>
              <a:rPr lang="ja-JP" altLang="en-US" sz="7200" b="1"/>
              <a:t>２</a:t>
            </a:r>
            <a:endParaRPr kumimoji="1" lang="ja-JP" altLang="en-US" sz="7200"/>
          </a:p>
        </p:txBody>
      </p:sp>
      <p:pic>
        <p:nvPicPr>
          <p:cNvPr id="6146" name="Picture 2" descr="https://2.bp.blogspot.com/--3Z1ngiPL1k/WYAyTKZQ3_I/AAAAAAABF0Y/JJ6CwUcWQ784A93sPeXZ0wKoDf4RbbzIgCLcBGAs/s800/tairyoku_sokutei_ritsui_taizenkutsu_boy.png">
            <a:extLst>
              <a:ext uri="{FF2B5EF4-FFF2-40B4-BE49-F238E27FC236}">
                <a16:creationId xmlns:a16="http://schemas.microsoft.com/office/drawing/2014/main" id="{BBE128CB-862C-4BD8-BA96-618C4A27AA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4" r="26391" b="22570"/>
          <a:stretch/>
        </p:blipFill>
        <p:spPr bwMode="auto">
          <a:xfrm>
            <a:off x="7633252" y="1242530"/>
            <a:ext cx="2451653" cy="48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6F3B5DB3-F093-437F-A1A0-A8904A17B132}"/>
              </a:ext>
            </a:extLst>
          </p:cNvPr>
          <p:cNvSpPr/>
          <p:nvPr/>
        </p:nvSpPr>
        <p:spPr>
          <a:xfrm flipH="1">
            <a:off x="838200" y="2411730"/>
            <a:ext cx="5002528" cy="3497580"/>
          </a:xfrm>
          <a:prstGeom prst="wedgeRoundRectCallout">
            <a:avLst>
              <a:gd name="adj1" fmla="val -63618"/>
              <a:gd name="adj2" fmla="val 725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b="1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手を合わせて</a:t>
            </a:r>
            <a:endParaRPr lang="en-US" altLang="ja-JP" sz="4400" b="1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  <a:p>
            <a:pPr algn="ctr"/>
            <a:r>
              <a:rPr kumimoji="1" lang="ja-JP" altLang="en-US" sz="4400" b="1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前に</a:t>
            </a:r>
            <a:r>
              <a:rPr lang="ja-JP" altLang="en-US" sz="4400" b="1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体をたおす</a:t>
            </a:r>
            <a:endParaRPr kumimoji="1" lang="en-US" altLang="ja-JP" sz="4400" b="1" dirty="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5804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キャミソールのイラスト">
            <a:extLst>
              <a:ext uri="{FF2B5EF4-FFF2-40B4-BE49-F238E27FC236}">
                <a16:creationId xmlns:a16="http://schemas.microsoft.com/office/drawing/2014/main" id="{EA374C8F-AC86-4ABD-8CD8-25CA86C90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93" b="78300"/>
          <a:stretch/>
        </p:blipFill>
        <p:spPr bwMode="auto">
          <a:xfrm rot="7307759">
            <a:off x="8532270" y="4113991"/>
            <a:ext cx="1702596" cy="9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2B87ED8-9F18-4734-9176-0CA8432F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949" y="312206"/>
            <a:ext cx="5346180" cy="2478109"/>
          </a:xfrm>
        </p:spPr>
        <p:txBody>
          <a:bodyPr>
            <a:normAutofit/>
          </a:bodyPr>
          <a:lstStyle/>
          <a:p>
            <a:r>
              <a:rPr kumimoji="1" lang="ja-JP" altLang="en-US" sz="3600"/>
              <a:t>女子はキャミソールの肩ひもを外して下げるだけにしておくと、らくちん</a:t>
            </a:r>
          </a:p>
        </p:txBody>
      </p:sp>
      <p:pic>
        <p:nvPicPr>
          <p:cNvPr id="4098" name="Picture 2" descr="上半身のイラスト（人体）">
            <a:extLst>
              <a:ext uri="{FF2B5EF4-FFF2-40B4-BE49-F238E27FC236}">
                <a16:creationId xmlns:a16="http://schemas.microsoft.com/office/drawing/2014/main" id="{EC8E4482-6088-4F84-A671-CFF4F6A2BE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7"/>
          <a:stretch/>
        </p:blipFill>
        <p:spPr bwMode="auto">
          <a:xfrm>
            <a:off x="6320791" y="1295821"/>
            <a:ext cx="3194702" cy="511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キャミソールのイラスト">
            <a:extLst>
              <a:ext uri="{FF2B5EF4-FFF2-40B4-BE49-F238E27FC236}">
                <a16:creationId xmlns:a16="http://schemas.microsoft.com/office/drawing/2014/main" id="{40D38289-2E2D-4069-AF72-A2EBCBF3A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56" y="2516195"/>
            <a:ext cx="2901334" cy="41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キャミソールのイラスト">
            <a:extLst>
              <a:ext uri="{FF2B5EF4-FFF2-40B4-BE49-F238E27FC236}">
                <a16:creationId xmlns:a16="http://schemas.microsoft.com/office/drawing/2014/main" id="{B12C511D-0996-46E6-AA08-DB9657265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100" r="1107"/>
          <a:stretch/>
        </p:blipFill>
        <p:spPr bwMode="auto">
          <a:xfrm>
            <a:off x="6576811" y="3854026"/>
            <a:ext cx="2667000" cy="26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キャミソールのイラスト">
            <a:extLst>
              <a:ext uri="{FF2B5EF4-FFF2-40B4-BE49-F238E27FC236}">
                <a16:creationId xmlns:a16="http://schemas.microsoft.com/office/drawing/2014/main" id="{F201DF6E-96C5-49A8-847D-626E417C7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93" b="78300"/>
          <a:stretch/>
        </p:blipFill>
        <p:spPr bwMode="auto">
          <a:xfrm rot="14789810">
            <a:off x="5843126" y="4068328"/>
            <a:ext cx="1483032" cy="82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部分円 3">
            <a:extLst>
              <a:ext uri="{FF2B5EF4-FFF2-40B4-BE49-F238E27FC236}">
                <a16:creationId xmlns:a16="http://schemas.microsoft.com/office/drawing/2014/main" id="{E5D15A53-B703-4F24-AD01-7A35C2D63498}"/>
              </a:ext>
            </a:extLst>
          </p:cNvPr>
          <p:cNvSpPr/>
          <p:nvPr/>
        </p:nvSpPr>
        <p:spPr>
          <a:xfrm rot="11809220">
            <a:off x="6807764" y="1202832"/>
            <a:ext cx="2205094" cy="1922257"/>
          </a:xfrm>
          <a:prstGeom prst="pie">
            <a:avLst>
              <a:gd name="adj1" fmla="val 38223"/>
              <a:gd name="adj2" fmla="val 1620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ACDD6AE-4C9C-43BE-8C23-4608BFE6E887}"/>
              </a:ext>
            </a:extLst>
          </p:cNvPr>
          <p:cNvSpPr/>
          <p:nvPr/>
        </p:nvSpPr>
        <p:spPr>
          <a:xfrm>
            <a:off x="9725794" y="5562179"/>
            <a:ext cx="228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>
                <a:solidFill>
                  <a:prstClr val="black"/>
                </a:solidFill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内科検診</a:t>
            </a:r>
            <a:endParaRPr lang="ja-JP" altLang="en-US" sz="4000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44E9DA5C-E868-49BF-984B-05B060CFB09E}"/>
              </a:ext>
            </a:extLst>
          </p:cNvPr>
          <p:cNvSpPr/>
          <p:nvPr/>
        </p:nvSpPr>
        <p:spPr>
          <a:xfrm>
            <a:off x="4425534" y="3854027"/>
            <a:ext cx="1484302" cy="127185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97D11A94-ADDC-4639-8016-3FA23F8ABE3D}"/>
              </a:ext>
            </a:extLst>
          </p:cNvPr>
          <p:cNvSpPr/>
          <p:nvPr/>
        </p:nvSpPr>
        <p:spPr>
          <a:xfrm>
            <a:off x="9624060" y="1295821"/>
            <a:ext cx="2183130" cy="2681819"/>
          </a:xfrm>
          <a:prstGeom prst="wedgeRoundRectCallout">
            <a:avLst>
              <a:gd name="adj1" fmla="val -72974"/>
              <a:gd name="adj2" fmla="val 99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AR PなごみＰＯＰ体B"/>
              </a:rPr>
              <a:t>聴診のときにパッと下げて、終わったら引き上げるだけ！</a:t>
            </a:r>
            <a:endParaRPr kumimoji="1" lang="ja-JP" altLang="en-US">
              <a:solidFill>
                <a:schemeClr val="tx1"/>
              </a:solidFill>
              <a:latin typeface="AR PなごみＰＯＰ体B"/>
            </a:endParaRPr>
          </a:p>
        </p:txBody>
      </p:sp>
    </p:spTree>
    <p:extLst>
      <p:ext uri="{BB962C8B-B14F-4D97-AF65-F5344CB8AC3E}">
        <p14:creationId xmlns:p14="http://schemas.microsoft.com/office/powerpoint/2010/main" val="1485998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9C7313-09D0-4084-ACFC-A3CF55E6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内ばきとくつ下をぬぎます</a:t>
            </a:r>
          </a:p>
        </p:txBody>
      </p:sp>
      <p:pic>
        <p:nvPicPr>
          <p:cNvPr id="3076" name="Picture 4" descr="青い上履きのイラスト">
            <a:extLst>
              <a:ext uri="{FF2B5EF4-FFF2-40B4-BE49-F238E27FC236}">
                <a16:creationId xmlns:a16="http://schemas.microsoft.com/office/drawing/2014/main" id="{6063CCAB-7253-4393-A87C-2971D74D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31" y="2840037"/>
            <a:ext cx="38100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短い靴下のイラスト">
            <a:extLst>
              <a:ext uri="{FF2B5EF4-FFF2-40B4-BE49-F238E27FC236}">
                <a16:creationId xmlns:a16="http://schemas.microsoft.com/office/drawing/2014/main" id="{B236533B-4378-420A-9B7B-2A85A908ED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3" y="268287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75DE5CF8-B3A7-4FA8-A009-A908A6709284}"/>
              </a:ext>
            </a:extLst>
          </p:cNvPr>
          <p:cNvSpPr/>
          <p:nvPr/>
        </p:nvSpPr>
        <p:spPr>
          <a:xfrm>
            <a:off x="8428383" y="1590260"/>
            <a:ext cx="3538330" cy="4479235"/>
          </a:xfrm>
          <a:prstGeom prst="wedgeRoundRectCallout">
            <a:avLst>
              <a:gd name="adj1" fmla="val -81780"/>
              <a:gd name="adj2" fmla="val -246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>
                <a:solidFill>
                  <a:schemeClr val="tx1"/>
                </a:solidFill>
                <a:latin typeface="AR PなごみＰＯＰ体B"/>
              </a:rPr>
              <a:t>内ばきの中にくつ下を入れておくと、まいごにならないね！</a:t>
            </a:r>
          </a:p>
        </p:txBody>
      </p:sp>
      <p:sp>
        <p:nvSpPr>
          <p:cNvPr id="7" name="矢印: 環状 6">
            <a:extLst>
              <a:ext uri="{FF2B5EF4-FFF2-40B4-BE49-F238E27FC236}">
                <a16:creationId xmlns:a16="http://schemas.microsoft.com/office/drawing/2014/main" id="{526C496D-CDE9-44BC-A355-BCDFDC4D21FA}"/>
              </a:ext>
            </a:extLst>
          </p:cNvPr>
          <p:cNvSpPr/>
          <p:nvPr/>
        </p:nvSpPr>
        <p:spPr>
          <a:xfrm>
            <a:off x="3589435" y="2095707"/>
            <a:ext cx="2501514" cy="187994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7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6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DDA218-88DD-1F1A-ADFD-A5275FB0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視力測定用足形　　から</a:t>
            </a:r>
            <a:r>
              <a:rPr lang="ja-JP" altLang="en-US"/>
              <a:t>視力表まで５ｍ</a:t>
            </a:r>
            <a:r>
              <a:rPr kumimoji="1" lang="ja-JP" altLang="en-US"/>
              <a:t>　</a:t>
            </a:r>
          </a:p>
        </p:txBody>
      </p:sp>
      <p:pic>
        <p:nvPicPr>
          <p:cNvPr id="1026" name="Picture 2" descr="「こちらでお待ち下さい」のイラスト（足跡）">
            <a:extLst>
              <a:ext uri="{FF2B5EF4-FFF2-40B4-BE49-F238E27FC236}">
                <a16:creationId xmlns:a16="http://schemas.microsoft.com/office/drawing/2014/main" id="{C5F60E50-88EE-48F0-A975-58E7F021E0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9"/>
          <a:stretch/>
        </p:blipFill>
        <p:spPr bwMode="auto">
          <a:xfrm>
            <a:off x="2192655" y="1690688"/>
            <a:ext cx="7806690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BB6AE0F7-0576-4189-9F3F-1C998B185D28}"/>
              </a:ext>
            </a:extLst>
          </p:cNvPr>
          <p:cNvSpPr/>
          <p:nvPr/>
        </p:nvSpPr>
        <p:spPr>
          <a:xfrm>
            <a:off x="5884545" y="4103370"/>
            <a:ext cx="422910" cy="4457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DCD7AB1E-208C-484F-80D1-5A31C90923C0}"/>
              </a:ext>
            </a:extLst>
          </p:cNvPr>
          <p:cNvSpPr/>
          <p:nvPr/>
        </p:nvSpPr>
        <p:spPr>
          <a:xfrm>
            <a:off x="5225415" y="805022"/>
            <a:ext cx="422910" cy="4457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71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A9AA0A-78A3-1400-5625-3881E02E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650" y="468253"/>
            <a:ext cx="4847580" cy="1325563"/>
          </a:xfrm>
        </p:spPr>
        <p:txBody>
          <a:bodyPr>
            <a:normAutofit/>
          </a:bodyPr>
          <a:lstStyle/>
          <a:p>
            <a:r>
              <a:rPr kumimoji="1" lang="ja-JP" altLang="en-US" sz="8800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聴力検査</a:t>
            </a:r>
          </a:p>
        </p:txBody>
      </p:sp>
      <p:pic>
        <p:nvPicPr>
          <p:cNvPr id="9218" name="Picture 2" descr="聴力検査のイラスト（学校の健康診断・女の子）">
            <a:extLst>
              <a:ext uri="{FF2B5EF4-FFF2-40B4-BE49-F238E27FC236}">
                <a16:creationId xmlns:a16="http://schemas.microsoft.com/office/drawing/2014/main" id="{4EEFB72C-CAAF-EFB6-33B6-A9E844559D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32" y="2096293"/>
            <a:ext cx="3896906" cy="444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2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D16D6C-6920-E67A-018A-0FAC0A558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51" y="-1014679"/>
            <a:ext cx="14040889" cy="7752364"/>
          </a:xfrm>
        </p:spPr>
        <p:txBody>
          <a:bodyPr>
            <a:normAutofit/>
          </a:bodyPr>
          <a:lstStyle/>
          <a:p>
            <a:r>
              <a:rPr lang="ja-JP" altLang="en-US" sz="9600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身長測定</a:t>
            </a:r>
            <a:endParaRPr kumimoji="1" lang="ja-JP" altLang="en-US" sz="9600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91F00627-41ED-63BD-80E1-11179BBE5CB1}"/>
              </a:ext>
            </a:extLst>
          </p:cNvPr>
          <p:cNvSpPr/>
          <p:nvPr/>
        </p:nvSpPr>
        <p:spPr>
          <a:xfrm>
            <a:off x="4888259" y="642073"/>
            <a:ext cx="6309828" cy="3909301"/>
          </a:xfrm>
          <a:prstGeom prst="wedgeRoundRectCallout">
            <a:avLst>
              <a:gd name="adj1" fmla="val -70812"/>
              <a:gd name="adj2" fmla="val 633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・あご</a:t>
            </a:r>
            <a:r>
              <a:rPr kumimoji="1" lang="ja-JP" altLang="en-US" sz="44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を</a:t>
            </a:r>
            <a:r>
              <a:rPr kumimoji="1"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かるくひく</a:t>
            </a:r>
            <a:endParaRPr kumimoji="1" lang="en-US" altLang="ja-JP" sz="440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  <a:p>
            <a:r>
              <a:rPr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・せすじをのばす</a:t>
            </a:r>
            <a:endParaRPr lang="en-US" altLang="ja-JP" sz="440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  <a:p>
            <a:r>
              <a:rPr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・</a:t>
            </a:r>
            <a:r>
              <a:rPr kumimoji="1"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かかと</a:t>
            </a:r>
            <a:r>
              <a:rPr kumimoji="1" lang="ja-JP" altLang="en-US" sz="44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をそろえる</a:t>
            </a:r>
            <a:endParaRPr kumimoji="1" lang="en-US" altLang="ja-JP" sz="4400" dirty="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</p:txBody>
      </p:sp>
      <p:pic>
        <p:nvPicPr>
          <p:cNvPr id="2050" name="Picture 2" descr="身長測定のイラスト（学校の健康診断・女の子）">
            <a:extLst>
              <a:ext uri="{FF2B5EF4-FFF2-40B4-BE49-F238E27FC236}">
                <a16:creationId xmlns:a16="http://schemas.microsoft.com/office/drawing/2014/main" id="{98AA98D5-1ECC-B15E-0E9B-75DCCA806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4" y="443684"/>
            <a:ext cx="3910764" cy="59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D16D6C-6920-E67A-018A-0FAC0A558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58779" y="-1055930"/>
            <a:ext cx="14040889" cy="7752364"/>
          </a:xfrm>
        </p:spPr>
        <p:txBody>
          <a:bodyPr>
            <a:normAutofit/>
          </a:bodyPr>
          <a:lstStyle/>
          <a:p>
            <a:r>
              <a:rPr lang="ja-JP" altLang="en-US" sz="9600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体重測定</a:t>
            </a:r>
            <a:endParaRPr kumimoji="1" lang="ja-JP" altLang="en-US" sz="9600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91F00627-41ED-63BD-80E1-11179BBE5CB1}"/>
              </a:ext>
            </a:extLst>
          </p:cNvPr>
          <p:cNvSpPr/>
          <p:nvPr/>
        </p:nvSpPr>
        <p:spPr>
          <a:xfrm>
            <a:off x="1364975" y="703950"/>
            <a:ext cx="5675218" cy="3874926"/>
          </a:xfrm>
          <a:prstGeom prst="wedgeRoundRectCallout">
            <a:avLst>
              <a:gd name="adj1" fmla="val 65519"/>
              <a:gd name="adj2" fmla="val 9491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ポシェットなど</a:t>
            </a:r>
            <a:endParaRPr kumimoji="1" lang="en-US" altLang="ja-JP" sz="440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  <a:p>
            <a:pPr algn="ctr"/>
            <a:r>
              <a:rPr kumimoji="1"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重さ</a:t>
            </a:r>
            <a:r>
              <a:rPr kumimoji="1" lang="ja-JP" altLang="en-US" sz="44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のあるもの</a:t>
            </a:r>
            <a:r>
              <a:rPr kumimoji="1"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は、はずしておく</a:t>
            </a:r>
            <a:endParaRPr kumimoji="1" lang="en-US" altLang="ja-JP" sz="4400" dirty="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</p:txBody>
      </p:sp>
      <p:pic>
        <p:nvPicPr>
          <p:cNvPr id="3074" name="Picture 2" descr="体重測定のイラスト（男の子・デジタル）">
            <a:extLst>
              <a:ext uri="{FF2B5EF4-FFF2-40B4-BE49-F238E27FC236}">
                <a16:creationId xmlns:a16="http://schemas.microsoft.com/office/drawing/2014/main" id="{CD61FB4A-440C-34D3-A05C-73F1EA524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83" y="491587"/>
            <a:ext cx="4992031" cy="606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D78600-8CAE-A144-71BB-566D941897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4" r="29017" b="26366"/>
          <a:stretch/>
        </p:blipFill>
        <p:spPr>
          <a:xfrm>
            <a:off x="229860" y="3316419"/>
            <a:ext cx="2399440" cy="25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1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耳鼻科検診のイラスト（学校の健康診断・男の子）">
            <a:extLst>
              <a:ext uri="{FF2B5EF4-FFF2-40B4-BE49-F238E27FC236}">
                <a16:creationId xmlns:a16="http://schemas.microsoft.com/office/drawing/2014/main" id="{DC55924F-7383-8482-85FA-F8F43D193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6" y="1524000"/>
            <a:ext cx="3457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喉の検査のイラスト（学校の健康診断・女の子）">
            <a:extLst>
              <a:ext uri="{FF2B5EF4-FFF2-40B4-BE49-F238E27FC236}">
                <a16:creationId xmlns:a16="http://schemas.microsoft.com/office/drawing/2014/main" id="{9E84FD65-6BE7-1A93-C923-BEFB21370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649" y="147186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鼻の検査のイラスト（健康診断・男の子）">
            <a:extLst>
              <a:ext uri="{FF2B5EF4-FFF2-40B4-BE49-F238E27FC236}">
                <a16:creationId xmlns:a16="http://schemas.microsoft.com/office/drawing/2014/main" id="{51B4450E-DEC0-39BE-1741-CC613BC1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20" y="1524000"/>
            <a:ext cx="3524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E363C72E-F03A-AD6E-5474-572F97007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713312"/>
            <a:ext cx="9552466" cy="2387600"/>
          </a:xfrm>
        </p:spPr>
        <p:txBody>
          <a:bodyPr/>
          <a:lstStyle/>
          <a:p>
            <a:r>
              <a:rPr lang="ja-JP" altLang="en-US" dirty="0"/>
              <a:t>耳　➡　　鼻　　➡　のど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0CB743F-1527-4F2E-8912-7541340E309C}"/>
              </a:ext>
            </a:extLst>
          </p:cNvPr>
          <p:cNvSpPr txBox="1">
            <a:spLocks/>
          </p:cNvSpPr>
          <p:nvPr/>
        </p:nvSpPr>
        <p:spPr>
          <a:xfrm>
            <a:off x="-1058779" y="-1055930"/>
            <a:ext cx="14040889" cy="775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9600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耳鼻科検診</a:t>
            </a:r>
          </a:p>
        </p:txBody>
      </p:sp>
    </p:spTree>
    <p:extLst>
      <p:ext uri="{BB962C8B-B14F-4D97-AF65-F5344CB8AC3E}">
        <p14:creationId xmlns:p14="http://schemas.microsoft.com/office/powerpoint/2010/main" val="64316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07A25-3AC9-4945-890D-AFE9E7FC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>
                <a:latin typeface="AR PなごみＰＯＰ体B"/>
              </a:rPr>
              <a:t>髪の毛が耳にかからないようにしよう</a:t>
            </a:r>
          </a:p>
        </p:txBody>
      </p:sp>
      <p:pic>
        <p:nvPicPr>
          <p:cNvPr id="1026" name="Picture 2" descr="https://1.bp.blogspot.com/-LaRD-NrdNQA/U7O8F-Y_eZI/AAAAAAAAiZo/cBXidYUz_w4/s800/hair_ponytail.png">
            <a:extLst>
              <a:ext uri="{FF2B5EF4-FFF2-40B4-BE49-F238E27FC236}">
                <a16:creationId xmlns:a16="http://schemas.microsoft.com/office/drawing/2014/main" id="{129D1AE3-4BE6-4A9C-BCF6-FD4D8CF9E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65"/>
          <a:stretch/>
        </p:blipFill>
        <p:spPr bwMode="auto">
          <a:xfrm>
            <a:off x="490150" y="3006090"/>
            <a:ext cx="5082787" cy="29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756D296F-DC6F-4CF3-9583-41FBC577CB0C}"/>
              </a:ext>
            </a:extLst>
          </p:cNvPr>
          <p:cNvSpPr/>
          <p:nvPr/>
        </p:nvSpPr>
        <p:spPr>
          <a:xfrm>
            <a:off x="5572937" y="1690688"/>
            <a:ext cx="6118831" cy="2354580"/>
          </a:xfrm>
          <a:prstGeom prst="wedgeRoundRectCallout">
            <a:avLst>
              <a:gd name="adj1" fmla="val -68944"/>
              <a:gd name="adj2" fmla="val 2671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髪は耳にかけるか</a:t>
            </a:r>
            <a:endParaRPr lang="en-US" altLang="ja-JP" sz="440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  <a:p>
            <a:pPr algn="ctr"/>
            <a:r>
              <a:rPr kumimoji="1" lang="ja-JP" altLang="en-US" sz="440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しばって耳を出す</a:t>
            </a:r>
            <a:endParaRPr kumimoji="1" lang="en-US" altLang="ja-JP" sz="4400" dirty="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</p:txBody>
      </p:sp>
      <p:pic>
        <p:nvPicPr>
          <p:cNvPr id="1028" name="Picture 4" descr="耳のイラスト">
            <a:extLst>
              <a:ext uri="{FF2B5EF4-FFF2-40B4-BE49-F238E27FC236}">
                <a16:creationId xmlns:a16="http://schemas.microsoft.com/office/drawing/2014/main" id="{2A4469AA-E68D-49E3-967E-E402D2ABC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3583782"/>
            <a:ext cx="2740237" cy="32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87526BC-643A-4480-94DC-7A78D5397465}"/>
              </a:ext>
            </a:extLst>
          </p:cNvPr>
          <p:cNvSpPr/>
          <p:nvPr/>
        </p:nvSpPr>
        <p:spPr>
          <a:xfrm>
            <a:off x="9444228" y="6000750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耳鼻科検診</a:t>
            </a:r>
            <a:endParaRPr lang="ja-JP" altLang="en-US" sz="3600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563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8F8992-3F2C-BBB0-953F-7F9CCCC3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34" y="365125"/>
            <a:ext cx="11646568" cy="2783711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　　　けんしんちゅう</a:t>
            </a:r>
            <a:br>
              <a:rPr kumimoji="1" lang="en-US" altLang="ja-JP" sz="890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</a:br>
            <a:r>
              <a:rPr kumimoji="1" lang="ja-JP" altLang="en-US" sz="8900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　検診中　おしずかに</a:t>
            </a:r>
            <a:endParaRPr kumimoji="1" lang="ja-JP" altLang="en-US" sz="4800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40E2555-FA31-C98F-DD5C-7B469A4178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573" y="2251886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68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256</Words>
  <Application>Microsoft Office PowerPoint</Application>
  <PresentationFormat>ワイド画面</PresentationFormat>
  <Paragraphs>59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AR PなごみＰＯＰ体B</vt:lpstr>
      <vt:lpstr>AR PハイカラＰＯＰ体H</vt:lpstr>
      <vt:lpstr>HG丸ｺﾞｼｯｸM-PRO</vt:lpstr>
      <vt:lpstr>游ゴシック</vt:lpstr>
      <vt:lpstr>游ゴシック Light</vt:lpstr>
      <vt:lpstr>Arial</vt:lpstr>
      <vt:lpstr>Office テーマ</vt:lpstr>
      <vt:lpstr>PowerPoint プレゼンテーション</vt:lpstr>
      <vt:lpstr>視力検査</vt:lpstr>
      <vt:lpstr>視力測定用足形　　から視力表まで５ｍ　</vt:lpstr>
      <vt:lpstr>聴力検査</vt:lpstr>
      <vt:lpstr>身長測定</vt:lpstr>
      <vt:lpstr>体重測定</vt:lpstr>
      <vt:lpstr>耳　➡　　鼻　　➡　のど</vt:lpstr>
      <vt:lpstr>髪の毛が耳にかからないようにしよう</vt:lpstr>
      <vt:lpstr>　　　けんしんちゅう 　検診中　おしずかに</vt:lpstr>
      <vt:lpstr>けんしんちゅう 検診中　とおれません</vt:lpstr>
      <vt:lpstr>この先検診中　お話ししません</vt:lpstr>
      <vt:lpstr>尿検査</vt:lpstr>
      <vt:lpstr>歯科検診</vt:lpstr>
      <vt:lpstr>眼科検診</vt:lpstr>
      <vt:lpstr>PowerPoint プレゼンテーション</vt:lpstr>
      <vt:lpstr>PowerPoint プレゼンテーション</vt:lpstr>
      <vt:lpstr>はなれて、しずかにまちましょう</vt:lpstr>
      <vt:lpstr>内科検診</vt:lpstr>
      <vt:lpstr>側弯健診１</vt:lpstr>
      <vt:lpstr>側弯健診２</vt:lpstr>
      <vt:lpstr>女子はキャミソールの肩ひもを外して下げるだけにしておくと、らくちん</vt:lpstr>
      <vt:lpstr>内ばきとくつ下をぬぎます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takano shinya</dc:creator>
  <cp:lastModifiedBy>長岡市教育委員会</cp:lastModifiedBy>
  <cp:revision>15</cp:revision>
  <dcterms:created xsi:type="dcterms:W3CDTF">2022-09-05T14:50:14Z</dcterms:created>
  <dcterms:modified xsi:type="dcterms:W3CDTF">2022-12-21T01:57:49Z</dcterms:modified>
</cp:coreProperties>
</file>