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7" r:id="rId5"/>
    <p:sldId id="264" r:id="rId6"/>
    <p:sldId id="288" r:id="rId7"/>
    <p:sldId id="257" r:id="rId8"/>
    <p:sldId id="272" r:id="rId9"/>
    <p:sldId id="294" r:id="rId10"/>
    <p:sldId id="300" r:id="rId11"/>
    <p:sldId id="265" r:id="rId12"/>
    <p:sldId id="286" r:id="rId13"/>
    <p:sldId id="295" r:id="rId14"/>
    <p:sldId id="296" r:id="rId15"/>
    <p:sldId id="297" r:id="rId16"/>
    <p:sldId id="298" r:id="rId17"/>
    <p:sldId id="299" r:id="rId18"/>
    <p:sldId id="279" r:id="rId19"/>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0133" autoAdjust="0"/>
  </p:normalViewPr>
  <p:slideViewPr>
    <p:cSldViewPr snapToGrid="0">
      <p:cViewPr varScale="1">
        <p:scale>
          <a:sx n="65" d="100"/>
          <a:sy n="65" d="100"/>
        </p:scale>
        <p:origin x="1354"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0"/>
            <a:ext cx="2971800" cy="499012"/>
          </a:xfrm>
          <a:prstGeom prst="rect">
            <a:avLst/>
          </a:prstGeom>
        </p:spPr>
        <p:txBody>
          <a:bodyPr vert="horz" lIns="91870" tIns="45935" rIns="91870" bIns="45935" rtlCol="0"/>
          <a:lstStyle>
            <a:lvl1pPr algn="r">
              <a:defRPr sz="1200"/>
            </a:lvl1pPr>
          </a:lstStyle>
          <a:p>
            <a:fld id="{28F3BABF-F692-416F-88A6-16F2B24E221F}" type="datetimeFigureOut">
              <a:rPr kumimoji="1" lang="ja-JP" altLang="en-US" smtClean="0"/>
              <a:t>2026/1/15</a:t>
            </a:fld>
            <a:endParaRPr kumimoji="1" lang="ja-JP" altLang="en-US"/>
          </a:p>
        </p:txBody>
      </p:sp>
      <p:sp>
        <p:nvSpPr>
          <p:cNvPr id="4" name="スライド イメージ プレースホルダー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0" tIns="45935" rIns="91870" bIns="45935" rtlCol="0" anchor="ctr"/>
          <a:lstStyle/>
          <a:p>
            <a:endParaRPr lang="ja-JP" altLang="en-US"/>
          </a:p>
        </p:txBody>
      </p:sp>
      <p:sp>
        <p:nvSpPr>
          <p:cNvPr id="5" name="ノート プレースホルダー 4"/>
          <p:cNvSpPr>
            <a:spLocks noGrp="1"/>
          </p:cNvSpPr>
          <p:nvPr>
            <p:ph type="body" sz="quarter" idx="3"/>
          </p:nvPr>
        </p:nvSpPr>
        <p:spPr>
          <a:xfrm>
            <a:off x="685801" y="4786362"/>
            <a:ext cx="5486400" cy="3916115"/>
          </a:xfrm>
          <a:prstGeom prst="rect">
            <a:avLst/>
          </a:prstGeom>
        </p:spPr>
        <p:txBody>
          <a:bodyPr vert="horz" lIns="91870" tIns="45935" rIns="91870" bIns="459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90A6CE58-4D8D-48A3-B66A-698E9AEE593F}" type="slidenum">
              <a:rPr kumimoji="1" lang="ja-JP" altLang="en-US" smtClean="0"/>
              <a:t>‹#›</a:t>
            </a:fld>
            <a:endParaRPr kumimoji="1" lang="ja-JP" altLang="en-US"/>
          </a:p>
        </p:txBody>
      </p:sp>
    </p:spTree>
    <p:extLst>
      <p:ext uri="{BB962C8B-B14F-4D97-AF65-F5344CB8AC3E}">
        <p14:creationId xmlns:p14="http://schemas.microsoft.com/office/powerpoint/2010/main" val="25465783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1</a:t>
            </a:fld>
            <a:endParaRPr kumimoji="1" lang="ja-JP" altLang="en-US"/>
          </a:p>
        </p:txBody>
      </p:sp>
    </p:spTree>
    <p:extLst>
      <p:ext uri="{BB962C8B-B14F-4D97-AF65-F5344CB8AC3E}">
        <p14:creationId xmlns:p14="http://schemas.microsoft.com/office/powerpoint/2010/main" val="2571809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lt"/>
                <a:ea typeface="BIZ UDPゴシック" panose="020B0400000000000000" pitchFamily="50" charset="-128"/>
              </a:rPr>
              <a:t>次に、手の平を上にして、まっすぐ伸ばしましょう。腕はしっかり伸びていますか？●左右の腕で伸び方に違いはないですか？</a:t>
            </a:r>
            <a:endParaRPr lang="en-US" altLang="ja-JP" dirty="0">
              <a:solidFill>
                <a:schemeClr val="tx1"/>
              </a:solidFill>
              <a:latin typeface="+mn-lt"/>
              <a:ea typeface="BIZ UDPゴシック" panose="020B0400000000000000" pitchFamily="50" charset="-128"/>
            </a:endParaRPr>
          </a:p>
          <a:p>
            <a:r>
              <a:rPr lang="ja-JP" altLang="en-US" dirty="0">
                <a:solidFill>
                  <a:schemeClr val="tx1"/>
                </a:solidFill>
                <a:latin typeface="+mn-lt"/>
                <a:ea typeface="BIZ UDPゴシック" panose="020B0400000000000000" pitchFamily="50" charset="-128"/>
              </a:rPr>
              <a:t>もし、腕が伸びなかったり、左右で違いがあるときは、おうちの人に伝えましょう。</a:t>
            </a:r>
            <a:endParaRPr lang="en-US" altLang="ja-JP" dirty="0">
              <a:solidFill>
                <a:schemeClr val="tx1"/>
              </a:solidFill>
              <a:latin typeface="+mn-lt"/>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10</a:t>
            </a:fld>
            <a:endParaRPr kumimoji="1" lang="ja-JP" altLang="en-US"/>
          </a:p>
        </p:txBody>
      </p:sp>
    </p:spTree>
    <p:extLst>
      <p:ext uri="{BB962C8B-B14F-4D97-AF65-F5344CB8AC3E}">
        <p14:creationId xmlns:p14="http://schemas.microsoft.com/office/powerpoint/2010/main" val="2076404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lt"/>
                <a:ea typeface="BIZ UDPゴシック" panose="020B0400000000000000" pitchFamily="50" charset="-128"/>
              </a:rPr>
              <a:t>最後に、肘を曲げたりのばしたりしてみましょう。●痛みはありませんか？●指は肩につくくらい曲げられますか？</a:t>
            </a:r>
            <a:endParaRPr lang="en-US" altLang="ja-JP" dirty="0">
              <a:solidFill>
                <a:schemeClr val="tx1"/>
              </a:solidFill>
              <a:latin typeface="+mn-lt"/>
              <a:ea typeface="BIZ UDPゴシック" panose="020B0400000000000000" pitchFamily="50" charset="-128"/>
            </a:endParaRPr>
          </a:p>
          <a:p>
            <a:r>
              <a:rPr lang="ja-JP" altLang="en-US" dirty="0">
                <a:solidFill>
                  <a:schemeClr val="tx1"/>
                </a:solidFill>
                <a:latin typeface="+mn-lt"/>
                <a:ea typeface="BIZ UDPゴシック" panose="020B0400000000000000" pitchFamily="50" charset="-128"/>
              </a:rPr>
              <a:t>もし、腕に痛みがあったり、思ったように曲がらなかったりしたときは、おうちの人に伝えましょう。</a:t>
            </a:r>
            <a:endParaRPr lang="en-US" altLang="ja-JP" dirty="0">
              <a:solidFill>
                <a:schemeClr val="tx1"/>
              </a:solidFill>
              <a:latin typeface="+mn-lt"/>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11</a:t>
            </a:fld>
            <a:endParaRPr kumimoji="1" lang="ja-JP" altLang="en-US"/>
          </a:p>
        </p:txBody>
      </p:sp>
    </p:spTree>
    <p:extLst>
      <p:ext uri="{BB962C8B-B14F-4D97-AF65-F5344CB8AC3E}">
        <p14:creationId xmlns:p14="http://schemas.microsoft.com/office/powerpoint/2010/main" val="853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lt"/>
                <a:ea typeface="BIZ UDPゴシック" panose="020B0400000000000000" pitchFamily="50" charset="-128"/>
              </a:rPr>
              <a:t>股関節や足の検査です。まずは、片足で立ってみましょう。５秒以上片足立ちを保ちます。右をやったら、左もやりましょう。●ふらつきや傾きはありませんか？●歩くときに股関節に痛みが出ることはありませんか？もし、痛みがあるときは、おうちの人に伝えましょう。</a:t>
            </a:r>
            <a:endParaRPr lang="en-US" altLang="ja-JP" dirty="0">
              <a:solidFill>
                <a:schemeClr val="tx1"/>
              </a:solidFill>
              <a:latin typeface="+mn-lt"/>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12</a:t>
            </a:fld>
            <a:endParaRPr kumimoji="1" lang="ja-JP" altLang="en-US"/>
          </a:p>
        </p:txBody>
      </p:sp>
    </p:spTree>
    <p:extLst>
      <p:ext uri="{BB962C8B-B14F-4D97-AF65-F5344CB8AC3E}">
        <p14:creationId xmlns:p14="http://schemas.microsoft.com/office/powerpoint/2010/main" val="263188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lt"/>
                <a:ea typeface="BIZ UDPゴシック" panose="020B0400000000000000" pitchFamily="50" charset="-128"/>
              </a:rPr>
              <a:t>次に、両足を床につけたまま、しゃがみます。●かかとを浮かせないでしゃがめるかな？体が硬いと後ろに転んでしまうことがあります。</a:t>
            </a:r>
            <a:endParaRPr lang="en-US" altLang="ja-JP" dirty="0">
              <a:solidFill>
                <a:schemeClr val="tx1"/>
              </a:solidFill>
              <a:latin typeface="+mn-lt"/>
              <a:ea typeface="BIZ UDPゴシック" panose="020B0400000000000000" pitchFamily="50" charset="-128"/>
            </a:endParaRPr>
          </a:p>
          <a:p>
            <a:r>
              <a:rPr lang="ja-JP" altLang="en-US" dirty="0">
                <a:solidFill>
                  <a:schemeClr val="tx1"/>
                </a:solidFill>
                <a:latin typeface="+mn-lt"/>
                <a:ea typeface="BIZ UDPゴシック" panose="020B0400000000000000" pitchFamily="50" charset="-128"/>
              </a:rPr>
              <a:t>転ぶだけなら心配はいりませんが、●しゃがんだ時に、膝や足首に痛みはありませんか？もし、痛みがあるときは、おうちに人に伝えましょう。</a:t>
            </a:r>
            <a:endParaRPr lang="en-US" altLang="ja-JP" dirty="0">
              <a:solidFill>
                <a:schemeClr val="tx1"/>
              </a:solidFill>
              <a:latin typeface="+mn-lt"/>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13</a:t>
            </a:fld>
            <a:endParaRPr kumimoji="1" lang="ja-JP" altLang="en-US"/>
          </a:p>
        </p:txBody>
      </p:sp>
    </p:spTree>
    <p:extLst>
      <p:ext uri="{BB962C8B-B14F-4D97-AF65-F5344CB8AC3E}">
        <p14:creationId xmlns:p14="http://schemas.microsoft.com/office/powerpoint/2010/main" val="51233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おうちの人との検査の結果から、学校医の先生に見てもらうときもあります。特別な検査ではなく、おうちの人としたような検査をします。</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14</a:t>
            </a:fld>
            <a:endParaRPr kumimoji="1" lang="ja-JP" altLang="en-US"/>
          </a:p>
        </p:txBody>
      </p:sp>
    </p:spTree>
    <p:extLst>
      <p:ext uri="{BB962C8B-B14F-4D97-AF65-F5344CB8AC3E}">
        <p14:creationId xmlns:p14="http://schemas.microsoft.com/office/powerpoint/2010/main" val="396325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solidFill>
                  <a:schemeClr val="tx1"/>
                </a:solidFill>
              </a:rPr>
              <a:t>運動</a:t>
            </a:r>
            <a:r>
              <a:rPr kumimoji="1" lang="ja-JP" altLang="en-US" dirty="0">
                <a:solidFill>
                  <a:schemeClr val="tx1"/>
                </a:solidFill>
              </a:rPr>
              <a:t>する際の骨や筋肉の様子について、痛みや動きづらさがあったら、早く見付けて治療したり、自分の生活習慣を見直したりすることが、心身の成長と生涯にわたる健康づくりに</a:t>
            </a:r>
            <a:r>
              <a:rPr kumimoji="1" lang="ja-JP" altLang="en-US">
                <a:solidFill>
                  <a:schemeClr val="tx1"/>
                </a:solidFill>
              </a:rPr>
              <a:t>つながります。運動器検診を行って、自分</a:t>
            </a:r>
            <a:r>
              <a:rPr kumimoji="1" lang="ja-JP" altLang="en-US" dirty="0">
                <a:solidFill>
                  <a:schemeClr val="tx1"/>
                </a:solidFill>
              </a:rPr>
              <a:t>の体や健康を大切にしましょう。</a:t>
            </a: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15</a:t>
            </a:fld>
            <a:endParaRPr kumimoji="1" lang="ja-JP" altLang="en-US"/>
          </a:p>
        </p:txBody>
      </p:sp>
    </p:spTree>
    <p:extLst>
      <p:ext uri="{BB962C8B-B14F-4D97-AF65-F5344CB8AC3E}">
        <p14:creationId xmlns:p14="http://schemas.microsoft.com/office/powerpoint/2010/main" val="214505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運動器検診の目的や検査のやり方についてお話します。</a:t>
            </a: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2</a:t>
            </a:fld>
            <a:endParaRPr kumimoji="1" lang="ja-JP" altLang="en-US"/>
          </a:p>
        </p:txBody>
      </p:sp>
    </p:spTree>
    <p:extLst>
      <p:ext uri="{BB962C8B-B14F-4D97-AF65-F5344CB8AC3E}">
        <p14:creationId xmlns:p14="http://schemas.microsoft.com/office/powerpoint/2010/main" val="238988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人には、体を支える骨と体を動かす筋肉があります。運動器検診では、その骨や筋肉に●痛みはないかな？●動きの悪いところはないかな？ということを調べていきます。</a:t>
            </a: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3</a:t>
            </a:fld>
            <a:endParaRPr kumimoji="1" lang="ja-JP" altLang="en-US"/>
          </a:p>
        </p:txBody>
      </p:sp>
    </p:spTree>
    <p:extLst>
      <p:ext uri="{BB962C8B-B14F-4D97-AF65-F5344CB8AC3E}">
        <p14:creationId xmlns:p14="http://schemas.microsoft.com/office/powerpoint/2010/main" val="301009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検査はおうちでします。おうちの人から●配付した保健調査票のイラストと同じ動きや形ができるか確認してもらいます。</a:t>
            </a: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4</a:t>
            </a:fld>
            <a:endParaRPr kumimoji="1" lang="ja-JP" altLang="en-US"/>
          </a:p>
        </p:txBody>
      </p:sp>
    </p:spTree>
    <p:extLst>
      <p:ext uri="{BB962C8B-B14F-4D97-AF65-F5344CB8AC3E}">
        <p14:creationId xmlns:p14="http://schemas.microsoft.com/office/powerpoint/2010/main" val="294411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背骨の検査です。まずは、上半身裸になって、背中をよく観察してもらいます。●肩や肩甲骨の高さに違いはないかな、●腰の脇線の曲がり方に違いはないかな、ということをみてもらいます。</a:t>
            </a: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5</a:t>
            </a:fld>
            <a:endParaRPr kumimoji="1" lang="ja-JP" altLang="en-US"/>
          </a:p>
        </p:txBody>
      </p:sp>
    </p:spTree>
    <p:extLst>
      <p:ext uri="{BB962C8B-B14F-4D97-AF65-F5344CB8AC3E}">
        <p14:creationId xmlns:p14="http://schemas.microsoft.com/office/powerpoint/2010/main" val="4706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次に、手と手を合わせて、前屈をしましょう。</a:t>
            </a: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6</a:t>
            </a:fld>
            <a:endParaRPr kumimoji="1" lang="ja-JP" altLang="en-US"/>
          </a:p>
        </p:txBody>
      </p:sp>
    </p:spTree>
    <p:extLst>
      <p:ext uri="{BB962C8B-B14F-4D97-AF65-F5344CB8AC3E}">
        <p14:creationId xmlns:p14="http://schemas.microsoft.com/office/powerpoint/2010/main" val="151973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背中の肩甲骨の高さに●違いはないかな、ということをみてもらいます。</a:t>
            </a: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7</a:t>
            </a:fld>
            <a:endParaRPr kumimoji="1" lang="ja-JP" altLang="en-US"/>
          </a:p>
        </p:txBody>
      </p:sp>
    </p:spTree>
    <p:extLst>
      <p:ext uri="{BB962C8B-B14F-4D97-AF65-F5344CB8AC3E}">
        <p14:creationId xmlns:p14="http://schemas.microsoft.com/office/powerpoint/2010/main" val="73224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lt"/>
                <a:ea typeface="BIZ UDPゴシック" panose="020B0400000000000000" pitchFamily="50" charset="-128"/>
              </a:rPr>
              <a:t>腰の検査です。腰を曲げたり、そらしたりしてみましょう。●痛みはないかな。痛みがあったら、おうちの人に伝えましょう。</a:t>
            </a:r>
            <a:endParaRPr lang="en-US" altLang="ja-JP" dirty="0">
              <a:solidFill>
                <a:schemeClr val="tx1"/>
              </a:solidFill>
              <a:latin typeface="+mn-lt"/>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8</a:t>
            </a:fld>
            <a:endParaRPr kumimoji="1" lang="ja-JP" altLang="en-US"/>
          </a:p>
        </p:txBody>
      </p:sp>
    </p:spTree>
    <p:extLst>
      <p:ext uri="{BB962C8B-B14F-4D97-AF65-F5344CB8AC3E}">
        <p14:creationId xmlns:p14="http://schemas.microsoft.com/office/powerpoint/2010/main" val="227492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lt"/>
                <a:ea typeface="BIZ UDPゴシック" panose="020B0400000000000000" pitchFamily="50" charset="-128"/>
              </a:rPr>
              <a:t>腕の検査です。まずは、ばんざいをしてください。●痛みはないかな？しっかり腕は上がるかな？●両腕は耳につきますか？</a:t>
            </a:r>
            <a:endParaRPr lang="en-US" altLang="ja-JP" dirty="0">
              <a:solidFill>
                <a:schemeClr val="tx1"/>
              </a:solidFill>
              <a:latin typeface="+mn-lt"/>
              <a:ea typeface="BIZ UDPゴシック" panose="020B0400000000000000" pitchFamily="50" charset="-128"/>
            </a:endParaRPr>
          </a:p>
          <a:p>
            <a:r>
              <a:rPr lang="ja-JP" altLang="en-US" dirty="0">
                <a:solidFill>
                  <a:schemeClr val="tx1"/>
                </a:solidFill>
                <a:latin typeface="+mn-lt"/>
                <a:ea typeface="BIZ UDPゴシック" panose="020B0400000000000000" pitchFamily="50" charset="-128"/>
              </a:rPr>
              <a:t>もし、痛みがあったり、両腕が耳に付かないときは、おうちの人に伝えましょう。</a:t>
            </a:r>
            <a:endParaRPr lang="en-US" altLang="ja-JP" dirty="0">
              <a:solidFill>
                <a:schemeClr val="tx1"/>
              </a:solidFill>
              <a:latin typeface="+mn-lt"/>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90A6CE58-4D8D-48A3-B66A-698E9AEE593F}" type="slidenum">
              <a:rPr kumimoji="1" lang="ja-JP" altLang="en-US" smtClean="0"/>
              <a:t>9</a:t>
            </a:fld>
            <a:endParaRPr kumimoji="1" lang="ja-JP" altLang="en-US"/>
          </a:p>
        </p:txBody>
      </p:sp>
    </p:spTree>
    <p:extLst>
      <p:ext uri="{BB962C8B-B14F-4D97-AF65-F5344CB8AC3E}">
        <p14:creationId xmlns:p14="http://schemas.microsoft.com/office/powerpoint/2010/main" val="280315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50993-67FE-4865-8801-8546EF4FF0D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187C8D-A9CF-4455-98EB-E426A0DA7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8D1E94A-F814-4B5E-A13C-021285F1312B}"/>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5" name="フッター プレースホルダー 4">
            <a:extLst>
              <a:ext uri="{FF2B5EF4-FFF2-40B4-BE49-F238E27FC236}">
                <a16:creationId xmlns:a16="http://schemas.microsoft.com/office/drawing/2014/main" id="{321450B2-646B-4834-9B26-7DEE6E6BBE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36B6B5-1065-4D80-AE4A-1D25EC252E19}"/>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4521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20DC4-643C-4B0F-BE21-0F8AF3F9579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143AF0F-AF3A-4573-803C-D211FF0A2A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37E67D-694B-4792-BFC8-170E6276E9E6}"/>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5" name="フッター プレースホルダー 4">
            <a:extLst>
              <a:ext uri="{FF2B5EF4-FFF2-40B4-BE49-F238E27FC236}">
                <a16:creationId xmlns:a16="http://schemas.microsoft.com/office/drawing/2014/main" id="{1F4BA299-4A07-4961-B06C-B894F72DA5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580D2E-8935-4164-BC02-6ADE8216CCD3}"/>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83390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51AB63F-7987-4C7C-BF6F-8DDC6D3D465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D72C4A-BD7B-4405-8B31-D49B375CACF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FD5ED8-7824-42DB-AEE2-765D61E78929}"/>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5" name="フッター プレースホルダー 4">
            <a:extLst>
              <a:ext uri="{FF2B5EF4-FFF2-40B4-BE49-F238E27FC236}">
                <a16:creationId xmlns:a16="http://schemas.microsoft.com/office/drawing/2014/main" id="{BA6B86EB-15C4-4E5E-BC54-09DBE39DDF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533183-0F27-412C-A9D9-D033BE6F64F5}"/>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585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DF8A6-20FC-4094-A6E1-D55BA6348D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53700-29C1-4115-9005-4710616889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884014-12FF-4233-87AE-B0433BD168AD}"/>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5" name="フッター プレースホルダー 4">
            <a:extLst>
              <a:ext uri="{FF2B5EF4-FFF2-40B4-BE49-F238E27FC236}">
                <a16:creationId xmlns:a16="http://schemas.microsoft.com/office/drawing/2014/main" id="{9B2E48CF-2286-4C57-862D-6C103FF1F9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3D6D00-E831-468B-820E-2EC4038F4893}"/>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270371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73320D-C443-426A-A47E-A1CAE6B440C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2E016A-B9E8-4428-81E2-FC0B70F84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CF34DD2-CC18-410D-877E-F138AB27DACB}"/>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5" name="フッター プレースホルダー 4">
            <a:extLst>
              <a:ext uri="{FF2B5EF4-FFF2-40B4-BE49-F238E27FC236}">
                <a16:creationId xmlns:a16="http://schemas.microsoft.com/office/drawing/2014/main" id="{DB81D21B-DDC3-4700-989A-AC53813F5B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1D57AB-9B04-40B6-8DAD-7CC2FC7AF98D}"/>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360217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5DBA4-D3D7-490B-B5A4-E2CC8E8F33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941F1D-47FC-43B1-BBB0-4165F5797D9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5A19A7E-CE38-4164-982C-B830D07F5A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BCBEC73-AEDE-472B-A8EC-7F7AD8041AA2}"/>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6" name="フッター プレースホルダー 5">
            <a:extLst>
              <a:ext uri="{FF2B5EF4-FFF2-40B4-BE49-F238E27FC236}">
                <a16:creationId xmlns:a16="http://schemas.microsoft.com/office/drawing/2014/main" id="{9E922E26-1A27-481D-9DCB-C4B9C39CC2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4E7A4F5-45B0-400A-9636-7AEA63F0F33C}"/>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271121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9EDC9-D8DA-41E8-8562-2999064C02D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F9AD0A-5BAC-49AD-B0A1-43742DE299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1A51E73-AEDF-4016-86F8-320647C2922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4C73FB-0320-4EDB-98A9-016ABF48E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053D7C-555A-4DDB-8BA2-DCCC6888444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88EADBB-C919-4AE9-899D-1BD97838E528}"/>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8" name="フッター プレースホルダー 7">
            <a:extLst>
              <a:ext uri="{FF2B5EF4-FFF2-40B4-BE49-F238E27FC236}">
                <a16:creationId xmlns:a16="http://schemas.microsoft.com/office/drawing/2014/main" id="{FB9FD35A-D73B-4727-A40B-B248BCFF247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76FC3E9-330D-4717-B3DF-C609C487117A}"/>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259739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270F5C-1082-4142-A02D-02AC90DC9A1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E4D747-685E-4132-8D17-7872DBF07A19}"/>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4" name="フッター プレースホルダー 3">
            <a:extLst>
              <a:ext uri="{FF2B5EF4-FFF2-40B4-BE49-F238E27FC236}">
                <a16:creationId xmlns:a16="http://schemas.microsoft.com/office/drawing/2014/main" id="{4373F66B-436A-4015-966E-B82FBB3B29E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7CA483D-42C0-4EE9-B476-79467246B652}"/>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178676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88870E-EBF1-4DBB-AC0B-1509A3749B32}"/>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3" name="フッター プレースホルダー 2">
            <a:extLst>
              <a:ext uri="{FF2B5EF4-FFF2-40B4-BE49-F238E27FC236}">
                <a16:creationId xmlns:a16="http://schemas.microsoft.com/office/drawing/2014/main" id="{7B6C1D8C-1237-4522-88DC-25DF8A6FAFE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B851722-871E-4691-9F9E-B4C2B7FD4555}"/>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265049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3F07A-355B-4815-8D1F-29C55A06C7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A24E71-0C40-41C4-9302-6FF577AC6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D2C85B-004C-4901-97CB-531647B9E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ED245D8-EC0A-4FD9-A436-AB0CE931DA46}"/>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6" name="フッター プレースホルダー 5">
            <a:extLst>
              <a:ext uri="{FF2B5EF4-FFF2-40B4-BE49-F238E27FC236}">
                <a16:creationId xmlns:a16="http://schemas.microsoft.com/office/drawing/2014/main" id="{2E137A2D-088B-4880-8FA9-ABF00BD973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DACCEC-89ED-4434-8375-8EF7FC6E0691}"/>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196879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CD62F-C195-44B4-BF43-AE5AA87F53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B9752F-27D2-43C0-A796-E6D06F33E9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D92B7D-0F7E-4983-8D89-890C8A33C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4A58B90-E2FD-4879-9498-C9523A38F371}"/>
              </a:ext>
            </a:extLst>
          </p:cNvPr>
          <p:cNvSpPr>
            <a:spLocks noGrp="1"/>
          </p:cNvSpPr>
          <p:nvPr>
            <p:ph type="dt" sz="half" idx="10"/>
          </p:nvPr>
        </p:nvSpPr>
        <p:spPr/>
        <p:txBody>
          <a:bodyPr/>
          <a:lstStyle/>
          <a:p>
            <a:fld id="{E10B6FDE-CCE6-4B2E-B2AA-B4625F704588}" type="datetimeFigureOut">
              <a:rPr kumimoji="1" lang="ja-JP" altLang="en-US" smtClean="0"/>
              <a:t>2026/1/15</a:t>
            </a:fld>
            <a:endParaRPr kumimoji="1" lang="ja-JP" altLang="en-US"/>
          </a:p>
        </p:txBody>
      </p:sp>
      <p:sp>
        <p:nvSpPr>
          <p:cNvPr id="6" name="フッター プレースホルダー 5">
            <a:extLst>
              <a:ext uri="{FF2B5EF4-FFF2-40B4-BE49-F238E27FC236}">
                <a16:creationId xmlns:a16="http://schemas.microsoft.com/office/drawing/2014/main" id="{4F559AC2-9916-4CC4-99F1-808E8ADD2B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EF73BD-3204-4F98-AA45-40B990EE9552}"/>
              </a:ext>
            </a:extLst>
          </p:cNvPr>
          <p:cNvSpPr>
            <a:spLocks noGrp="1"/>
          </p:cNvSpPr>
          <p:nvPr>
            <p:ph type="sldNum" sz="quarter" idx="12"/>
          </p:nvPr>
        </p:nvSpPr>
        <p:spPr/>
        <p:txBody>
          <a:body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213873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C4A1F5-D37D-475D-AF93-1EF077474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1A74D6-67AF-4B19-852B-6D11D0AB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3D11E9-AB6C-4C3F-8F78-08A120A43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B6FDE-CCE6-4B2E-B2AA-B4625F704588}" type="datetimeFigureOut">
              <a:rPr kumimoji="1" lang="ja-JP" altLang="en-US" smtClean="0"/>
              <a:t>2026/1/15</a:t>
            </a:fld>
            <a:endParaRPr kumimoji="1" lang="ja-JP" altLang="en-US"/>
          </a:p>
        </p:txBody>
      </p:sp>
      <p:sp>
        <p:nvSpPr>
          <p:cNvPr id="5" name="フッター プレースホルダー 4">
            <a:extLst>
              <a:ext uri="{FF2B5EF4-FFF2-40B4-BE49-F238E27FC236}">
                <a16:creationId xmlns:a16="http://schemas.microsoft.com/office/drawing/2014/main" id="{EDB4DA2B-3FA6-4B52-9C67-BA049CA24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5B91C4-DD9F-460E-AE87-A410DFEFA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684F-8689-4B68-BD1C-C1F282185FA4}" type="slidenum">
              <a:rPr kumimoji="1" lang="ja-JP" altLang="en-US" smtClean="0"/>
              <a:t>‹#›</a:t>
            </a:fld>
            <a:endParaRPr kumimoji="1" lang="ja-JP" altLang="en-US"/>
          </a:p>
        </p:txBody>
      </p:sp>
    </p:spTree>
    <p:extLst>
      <p:ext uri="{BB962C8B-B14F-4D97-AF65-F5344CB8AC3E}">
        <p14:creationId xmlns:p14="http://schemas.microsoft.com/office/powerpoint/2010/main" val="203713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DC5CF-F2E7-43F6-B892-D53E27074662}"/>
              </a:ext>
            </a:extLst>
          </p:cNvPr>
          <p:cNvSpPr>
            <a:spLocks noGrp="1"/>
          </p:cNvSpPr>
          <p:nvPr>
            <p:ph type="title"/>
          </p:nvPr>
        </p:nvSpPr>
        <p:spPr>
          <a:xfrm>
            <a:off x="838200" y="749270"/>
            <a:ext cx="10515600" cy="1325563"/>
          </a:xfrm>
        </p:spPr>
        <p:txBody>
          <a:bodyPr/>
          <a:lstStyle/>
          <a:p>
            <a:r>
              <a:rPr kumimoji="1" lang="ja-JP" altLang="en-US" dirty="0">
                <a:latin typeface="HGS創英角ﾎﾟｯﾌﾟ体" panose="040B0A00000000000000" pitchFamily="50" charset="-128"/>
                <a:ea typeface="HGS創英角ﾎﾟｯﾌﾟ体" panose="040B0A00000000000000" pitchFamily="50" charset="-128"/>
              </a:rPr>
              <a:t>「運動器検診」</a:t>
            </a:r>
            <a:br>
              <a:rPr kumimoji="1" lang="en-US" altLang="ja-JP" dirty="0">
                <a:latin typeface="HGS創英角ﾎﾟｯﾌﾟ体" panose="040B0A00000000000000" pitchFamily="50" charset="-128"/>
                <a:ea typeface="HGS創英角ﾎﾟｯﾌﾟ体" panose="040B0A00000000000000" pitchFamily="50" charset="-128"/>
              </a:rPr>
            </a:br>
            <a:r>
              <a:rPr kumimoji="1" lang="ja-JP" altLang="en-US" dirty="0">
                <a:latin typeface="HGS創英角ﾎﾟｯﾌﾟ体" panose="040B0A00000000000000" pitchFamily="50" charset="-128"/>
                <a:ea typeface="HGS創英角ﾎﾟｯﾌﾟ体" panose="040B0A00000000000000" pitchFamily="50" charset="-128"/>
              </a:rPr>
              <a:t>　事前説明スライドの使い方について</a:t>
            </a:r>
          </a:p>
        </p:txBody>
      </p:sp>
      <p:sp>
        <p:nvSpPr>
          <p:cNvPr id="3" name="コンテンツ プレースホルダー 2">
            <a:extLst>
              <a:ext uri="{FF2B5EF4-FFF2-40B4-BE49-F238E27FC236}">
                <a16:creationId xmlns:a16="http://schemas.microsoft.com/office/drawing/2014/main" id="{7EB49C6E-165D-41ED-A75D-FB20C357E0E5}"/>
              </a:ext>
            </a:extLst>
          </p:cNvPr>
          <p:cNvSpPr>
            <a:spLocks noGrp="1"/>
          </p:cNvSpPr>
          <p:nvPr>
            <p:ph idx="1"/>
          </p:nvPr>
        </p:nvSpPr>
        <p:spPr>
          <a:xfrm>
            <a:off x="882015" y="3886200"/>
            <a:ext cx="10287000" cy="2222530"/>
          </a:xfrm>
        </p:spPr>
        <p:txBody>
          <a:bodyPr>
            <a:normAutofit fontScale="92500" lnSpcReduction="10000"/>
          </a:bodyPr>
          <a:lstStyle/>
          <a:p>
            <a:r>
              <a:rPr kumimoji="1" lang="ja-JP" altLang="en-US" dirty="0">
                <a:latin typeface="HGS創英角ｺﾞｼｯｸUB" panose="020B0900000000000000" pitchFamily="50" charset="-128"/>
                <a:ea typeface="HGS創英角ｺﾞｼｯｸUB" panose="020B0900000000000000" pitchFamily="50" charset="-128"/>
              </a:rPr>
              <a:t>運動器検診の前にご活用ください。</a:t>
            </a:r>
            <a:endParaRPr kumimoji="1" lang="en-US" altLang="ja-JP" dirty="0">
              <a:latin typeface="HGS創英角ｺﾞｼｯｸUB" panose="020B0900000000000000" pitchFamily="50" charset="-128"/>
              <a:ea typeface="HGS創英角ｺﾞｼｯｸUB" panose="020B0900000000000000" pitchFamily="50" charset="-128"/>
            </a:endParaRPr>
          </a:p>
          <a:p>
            <a:r>
              <a:rPr kumimoji="1" lang="ja-JP" altLang="en-US" dirty="0">
                <a:latin typeface="HGS創英角ｺﾞｼｯｸUB" panose="020B0900000000000000" pitchFamily="50" charset="-128"/>
                <a:ea typeface="HGS創英角ｺﾞｼｯｸUB" panose="020B0900000000000000" pitchFamily="50" charset="-128"/>
              </a:rPr>
              <a:t>スライドのノートに説明例を記載してあります。</a:t>
            </a:r>
            <a:endParaRPr lang="en-US" altLang="ja-JP" dirty="0">
              <a:latin typeface="HGS創英角ｺﾞｼｯｸUB" panose="020B0900000000000000" pitchFamily="50" charset="-128"/>
              <a:ea typeface="HGS創英角ｺﾞｼｯｸUB" panose="020B0900000000000000" pitchFamily="50" charset="-128"/>
            </a:endParaRPr>
          </a:p>
          <a:p>
            <a:r>
              <a:rPr lang="ja-JP" altLang="en-US" dirty="0">
                <a:latin typeface="HGS創英角ｺﾞｼｯｸUB" panose="020B0900000000000000" pitchFamily="50" charset="-128"/>
                <a:ea typeface="HGS創英角ｺﾞｼｯｸUB" panose="020B0900000000000000" pitchFamily="50" charset="-128"/>
              </a:rPr>
              <a:t>自校の方法に合わせてスライドの削除や修正を行ってください。</a:t>
            </a:r>
            <a:endParaRPr lang="en-US" altLang="ja-JP"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dirty="0">
                <a:latin typeface="HGS創英角ｺﾞｼｯｸUB" panose="020B0900000000000000" pitchFamily="50" charset="-128"/>
                <a:ea typeface="HGS創英角ｺﾞｼｯｸUB" panose="020B0900000000000000" pitchFamily="50" charset="-128"/>
              </a:rPr>
              <a:t>アニメーションの</a:t>
            </a:r>
            <a:r>
              <a:rPr kumimoji="1" lang="ja-JP" altLang="en-US" dirty="0">
                <a:latin typeface="HGS創英角ｺﾞｼｯｸUB" panose="020B0900000000000000" pitchFamily="50" charset="-128"/>
                <a:ea typeface="HGS創英角ｺﾞｼｯｸUB" panose="020B0900000000000000" pitchFamily="50" charset="-128"/>
              </a:rPr>
              <a:t>付いているスライドがあります。</a:t>
            </a:r>
            <a:endParaRPr lang="en-US" altLang="ja-JP" dirty="0">
              <a:latin typeface="HGS創英角ｺﾞｼｯｸUB" panose="020B0900000000000000" pitchFamily="50" charset="-128"/>
              <a:ea typeface="HGS創英角ｺﾞｼｯｸUB" panose="020B0900000000000000" pitchFamily="50" charset="-128"/>
            </a:endParaRPr>
          </a:p>
          <a:p>
            <a:pPr marL="0" indent="0">
              <a:buNone/>
            </a:pPr>
            <a:r>
              <a:rPr kumimoji="1" lang="ja-JP" altLang="en-US" dirty="0">
                <a:latin typeface="HGS創英角ｺﾞｼｯｸUB" panose="020B0900000000000000" pitchFamily="50" charset="-128"/>
                <a:ea typeface="HGS創英角ｺﾞｼｯｸUB" panose="020B0900000000000000" pitchFamily="50" charset="-128"/>
              </a:rPr>
              <a:t>　使いやすいように加工・編集をしてください。</a:t>
            </a:r>
            <a:endParaRPr lang="en-US" altLang="ja-JP" dirty="0">
              <a:latin typeface="HGS創英角ｺﾞｼｯｸUB" panose="020B0900000000000000" pitchFamily="50" charset="-128"/>
              <a:ea typeface="HGS創英角ｺﾞｼｯｸUB" panose="020B0900000000000000" pitchFamily="50" charset="-128"/>
            </a:endParaRPr>
          </a:p>
          <a:p>
            <a:endParaRPr kumimoji="1" lang="en-US" altLang="ja-JP" dirty="0">
              <a:latin typeface="HGS創英角ｺﾞｼｯｸUB" panose="020B0900000000000000" pitchFamily="50" charset="-128"/>
              <a:ea typeface="HGS創英角ｺﾞｼｯｸUB" panose="020B0900000000000000" pitchFamily="50" charset="-128"/>
            </a:endParaRPr>
          </a:p>
          <a:p>
            <a:endParaRPr kumimoji="1" lang="ja-JP" altLang="en-US" dirty="0">
              <a:latin typeface="HGS創英角ｺﾞｼｯｸUB" panose="020B0900000000000000" pitchFamily="50" charset="-128"/>
              <a:ea typeface="HGS創英角ｺﾞｼｯｸUB" panose="020B0900000000000000" pitchFamily="50" charset="-128"/>
            </a:endParaRPr>
          </a:p>
        </p:txBody>
      </p:sp>
      <p:sp>
        <p:nvSpPr>
          <p:cNvPr id="4" name="正方形/長方形 3">
            <a:extLst>
              <a:ext uri="{FF2B5EF4-FFF2-40B4-BE49-F238E27FC236}">
                <a16:creationId xmlns:a16="http://schemas.microsoft.com/office/drawing/2014/main" id="{83213971-E24C-4E08-A324-AC2CAFE456D6}"/>
              </a:ext>
            </a:extLst>
          </p:cNvPr>
          <p:cNvSpPr/>
          <p:nvPr/>
        </p:nvSpPr>
        <p:spPr>
          <a:xfrm>
            <a:off x="697230" y="2056884"/>
            <a:ext cx="10515600" cy="157395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1E46C04A-E140-4A8F-A669-BF6980D30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370" y="467105"/>
            <a:ext cx="2477891" cy="2477891"/>
          </a:xfrm>
          <a:prstGeom prst="rect">
            <a:avLst/>
          </a:prstGeom>
        </p:spPr>
      </p:pic>
      <p:pic>
        <p:nvPicPr>
          <p:cNvPr id="7" name="図 6">
            <a:extLst>
              <a:ext uri="{FF2B5EF4-FFF2-40B4-BE49-F238E27FC236}">
                <a16:creationId xmlns:a16="http://schemas.microsoft.com/office/drawing/2014/main" id="{2CC4E983-9AC8-46C0-9072-E1AEC156C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8289" y="4252787"/>
            <a:ext cx="2477891" cy="2477891"/>
          </a:xfrm>
          <a:prstGeom prst="rect">
            <a:avLst/>
          </a:prstGeom>
        </p:spPr>
      </p:pic>
      <p:sp>
        <p:nvSpPr>
          <p:cNvPr id="8" name="テキスト ボックス 7">
            <a:extLst>
              <a:ext uri="{FF2B5EF4-FFF2-40B4-BE49-F238E27FC236}">
                <a16:creationId xmlns:a16="http://schemas.microsoft.com/office/drawing/2014/main" id="{6CBDC9C0-A271-45D7-9FF7-0B19B0F0855A}"/>
              </a:ext>
            </a:extLst>
          </p:cNvPr>
          <p:cNvSpPr txBox="1"/>
          <p:nvPr/>
        </p:nvSpPr>
        <p:spPr>
          <a:xfrm>
            <a:off x="1019176" y="2122865"/>
            <a:ext cx="10149839" cy="151220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本指導資料は、児童が</a:t>
            </a:r>
            <a:r>
              <a:rPr kumimoji="1" lang="ja-JP" altLang="en-US" sz="2800" b="0" i="0" u="none" strike="noStrike" kern="1200" cap="none" spc="0" normalizeH="0" baseline="0" noProof="0" dirty="0">
                <a:ln>
                  <a:noFill/>
                </a:ln>
                <a:effectLst/>
                <a:uLnTx/>
                <a:uFillTx/>
                <a:latin typeface="HGS創英角ｺﾞｼｯｸUB" panose="020B0900000000000000" pitchFamily="50" charset="-128"/>
                <a:ea typeface="HGS創英角ｺﾞｼｯｸUB" panose="020B0900000000000000" pitchFamily="50" charset="-128"/>
                <a:cs typeface="+mn-cs"/>
              </a:rPr>
              <a:t>検診</a:t>
            </a:r>
            <a:r>
              <a:rPr kumimoji="1" lang="ja-JP" altLang="en-US"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方法について理解し、</a:t>
            </a:r>
            <a:endParaRPr kumimoji="1" lang="en-US" altLang="ja-JP"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rPr>
              <a:t>検診への不安と抵抗感を軽減することを目的に</a:t>
            </a:r>
            <a:endParaRPr kumimoji="1" lang="en-US" altLang="ja-JP" sz="28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作成しました。</a:t>
            </a:r>
            <a:endParaRPr kumimoji="1" lang="en-US" altLang="ja-JP" sz="2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Tree>
    <p:extLst>
      <p:ext uri="{BB962C8B-B14F-4D97-AF65-F5344CB8AC3E}">
        <p14:creationId xmlns:p14="http://schemas.microsoft.com/office/powerpoint/2010/main" val="154893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DF599619-71A2-4CC1-AC05-0087FACAC930}"/>
              </a:ext>
            </a:extLst>
          </p:cNvPr>
          <p:cNvSpPr>
            <a:spLocks noGrp="1"/>
          </p:cNvSpPr>
          <p:nvPr>
            <p:ph type="title"/>
          </p:nvPr>
        </p:nvSpPr>
        <p:spPr>
          <a:xfrm>
            <a:off x="838200" y="365125"/>
            <a:ext cx="5761893" cy="1325563"/>
          </a:xfrm>
        </p:spPr>
        <p:txBody>
          <a:bodyPr>
            <a:normAutofit/>
          </a:bodyPr>
          <a:lstStyle/>
          <a:p>
            <a:r>
              <a:rPr lang="ja-JP" altLang="en-US" sz="2800" dirty="0">
                <a:latin typeface="UD デジタル 教科書体 NP-B" panose="02020700000000000000" pitchFamily="18" charset="-128"/>
                <a:ea typeface="UD デジタル 教科書体 NP-B" panose="02020700000000000000" pitchFamily="18" charset="-128"/>
              </a:rPr>
              <a:t>うで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腕の検査　その</a:t>
            </a:r>
            <a:r>
              <a:rPr lang="en-US" altLang="ja-JP" sz="5400" dirty="0">
                <a:latin typeface="UD デジタル 教科書体 NP-B" panose="02020700000000000000" pitchFamily="18" charset="-128"/>
                <a:ea typeface="UD デジタル 教科書体 NP-B" panose="02020700000000000000" pitchFamily="18" charset="-128"/>
              </a:rPr>
              <a:t>2</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15" name="四角形: 角を丸くする 14">
            <a:extLst>
              <a:ext uri="{FF2B5EF4-FFF2-40B4-BE49-F238E27FC236}">
                <a16:creationId xmlns:a16="http://schemas.microsoft.com/office/drawing/2014/main" id="{38C067FC-2AF1-47D0-89BF-AB14129AF9AE}"/>
              </a:ext>
            </a:extLst>
          </p:cNvPr>
          <p:cNvSpPr/>
          <p:nvPr/>
        </p:nvSpPr>
        <p:spPr>
          <a:xfrm>
            <a:off x="333102" y="2449537"/>
            <a:ext cx="5404337" cy="32936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ja-JP" altLang="en-US" dirty="0">
                <a:solidFill>
                  <a:schemeClr val="bg1"/>
                </a:solidFill>
                <a:latin typeface="UD デジタル 教科書体 NP-B" panose="02020700000000000000" pitchFamily="18" charset="-128"/>
                <a:ea typeface="UD デジタル 教科書体 NP-B" panose="02020700000000000000" pitchFamily="18" charset="-128"/>
              </a:rPr>
              <a:t>　て　　　　ひら　　　うえ　　　　　</a:t>
            </a:r>
            <a:endParaRPr lang="en-US" altLang="ja-JP"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手の平を上にして</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まっすぐ　のばす</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吹き出し: 角を丸めた四角形 5">
            <a:extLst>
              <a:ext uri="{FF2B5EF4-FFF2-40B4-BE49-F238E27FC236}">
                <a16:creationId xmlns:a16="http://schemas.microsoft.com/office/drawing/2014/main" id="{D5711036-9077-4F48-B478-0D512529A33E}"/>
              </a:ext>
            </a:extLst>
          </p:cNvPr>
          <p:cNvSpPr/>
          <p:nvPr/>
        </p:nvSpPr>
        <p:spPr>
          <a:xfrm>
            <a:off x="7318410" y="625033"/>
            <a:ext cx="4662575" cy="2453818"/>
          </a:xfrm>
          <a:prstGeom prst="wedgeRoundRectCallout">
            <a:avLst>
              <a:gd name="adj1" fmla="val -35680"/>
              <a:gd name="adj2" fmla="val 7385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dirty="0">
                <a:latin typeface="UD デジタル 教科書体 N-B" panose="02020700000000000000" pitchFamily="17" charset="-128"/>
                <a:ea typeface="UD デジタル 教科書体 N-B" panose="02020700000000000000" pitchFamily="17" charset="-128"/>
              </a:rPr>
              <a:t>うで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腕の　のびかたに</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ちが</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違いは　ないかな？</a:t>
            </a:r>
          </a:p>
        </p:txBody>
      </p:sp>
      <p:pic>
        <p:nvPicPr>
          <p:cNvPr id="5" name="図 4">
            <a:extLst>
              <a:ext uri="{FF2B5EF4-FFF2-40B4-BE49-F238E27FC236}">
                <a16:creationId xmlns:a16="http://schemas.microsoft.com/office/drawing/2014/main" id="{00539D14-AB06-465B-9A3B-0AD517457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886" y="1690688"/>
            <a:ext cx="4237864" cy="4958843"/>
          </a:xfrm>
          <a:prstGeom prst="rect">
            <a:avLst/>
          </a:prstGeom>
        </p:spPr>
      </p:pic>
    </p:spTree>
    <p:extLst>
      <p:ext uri="{BB962C8B-B14F-4D97-AF65-F5344CB8AC3E}">
        <p14:creationId xmlns:p14="http://schemas.microsoft.com/office/powerpoint/2010/main" val="9725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DF599619-71A2-4CC1-AC05-0087FACAC930}"/>
              </a:ext>
            </a:extLst>
          </p:cNvPr>
          <p:cNvSpPr>
            <a:spLocks noGrp="1"/>
          </p:cNvSpPr>
          <p:nvPr>
            <p:ph type="title"/>
          </p:nvPr>
        </p:nvSpPr>
        <p:spPr>
          <a:xfrm>
            <a:off x="838200" y="365125"/>
            <a:ext cx="5539740" cy="1325563"/>
          </a:xfrm>
        </p:spPr>
        <p:txBody>
          <a:bodyPr/>
          <a:lstStyle/>
          <a:p>
            <a:r>
              <a:rPr lang="ja-JP" altLang="en-US" sz="2800" dirty="0">
                <a:latin typeface="UD デジタル 教科書体 NP-B" panose="02020700000000000000" pitchFamily="18" charset="-128"/>
                <a:ea typeface="UD デジタル 教科書体 NP-B" panose="02020700000000000000" pitchFamily="18" charset="-128"/>
              </a:rPr>
              <a:t>うで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腕の検査　その</a:t>
            </a:r>
            <a:r>
              <a:rPr lang="en-US" altLang="ja-JP" sz="5400" dirty="0">
                <a:latin typeface="UD デジタル 教科書体 NP-B" panose="02020700000000000000" pitchFamily="18" charset="-128"/>
                <a:ea typeface="UD デジタル 教科書体 NP-B" panose="02020700000000000000" pitchFamily="18" charset="-128"/>
              </a:rPr>
              <a:t>3</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15" name="四角形: 角を丸くする 14">
            <a:extLst>
              <a:ext uri="{FF2B5EF4-FFF2-40B4-BE49-F238E27FC236}">
                <a16:creationId xmlns:a16="http://schemas.microsoft.com/office/drawing/2014/main" id="{38C067FC-2AF1-47D0-89BF-AB14129AF9AE}"/>
              </a:ext>
            </a:extLst>
          </p:cNvPr>
          <p:cNvSpPr/>
          <p:nvPr/>
        </p:nvSpPr>
        <p:spPr>
          <a:xfrm>
            <a:off x="714523" y="2501354"/>
            <a:ext cx="4840458" cy="293251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dirty="0">
                <a:solidFill>
                  <a:schemeClr val="bg1"/>
                </a:solidFill>
                <a:latin typeface="UD デジタル 教科書体 NP-B" panose="02020700000000000000" pitchFamily="18" charset="-128"/>
                <a:ea typeface="UD デジタル 教科書体 NP-B" panose="02020700000000000000" pitchFamily="18" charset="-128"/>
              </a:rPr>
              <a:t> ひじ　　　  ま　　　　　</a:t>
            </a:r>
            <a:endParaRPr lang="en-US" altLang="ja-JP"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肘を曲げたり　のばしたりする</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吹き出し: 角を丸めた四角形 5">
            <a:extLst>
              <a:ext uri="{FF2B5EF4-FFF2-40B4-BE49-F238E27FC236}">
                <a16:creationId xmlns:a16="http://schemas.microsoft.com/office/drawing/2014/main" id="{D5711036-9077-4F48-B478-0D512529A33E}"/>
              </a:ext>
            </a:extLst>
          </p:cNvPr>
          <p:cNvSpPr/>
          <p:nvPr/>
        </p:nvSpPr>
        <p:spPr>
          <a:xfrm>
            <a:off x="5655868" y="3789651"/>
            <a:ext cx="2771076" cy="2004646"/>
          </a:xfrm>
          <a:prstGeom prst="wedgeRoundRectCallout">
            <a:avLst>
              <a:gd name="adj1" fmla="val 56299"/>
              <a:gd name="adj2" fmla="val -3476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kumimoji="1" lang="ja-JP" altLang="en-US" dirty="0">
                <a:latin typeface="UD デジタル 教科書体 N-B" panose="02020700000000000000" pitchFamily="17" charset="-128"/>
                <a:ea typeface="UD デジタル 教科書体 N-B" panose="02020700000000000000" pitchFamily="17" charset="-128"/>
              </a:rPr>
              <a:t>ゆび　　かた</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指は肩に</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つくかな？</a:t>
            </a:r>
          </a:p>
        </p:txBody>
      </p:sp>
      <p:sp>
        <p:nvSpPr>
          <p:cNvPr id="5" name="吹き出し: 角を丸めた四角形 4">
            <a:extLst>
              <a:ext uri="{FF2B5EF4-FFF2-40B4-BE49-F238E27FC236}">
                <a16:creationId xmlns:a16="http://schemas.microsoft.com/office/drawing/2014/main" id="{4433238D-1C37-44E0-837D-FAE872455EB5}"/>
              </a:ext>
            </a:extLst>
          </p:cNvPr>
          <p:cNvSpPr/>
          <p:nvPr/>
        </p:nvSpPr>
        <p:spPr>
          <a:xfrm>
            <a:off x="9230853" y="991800"/>
            <a:ext cx="2771076" cy="2004646"/>
          </a:xfrm>
          <a:prstGeom prst="wedgeRoundRectCallout">
            <a:avLst>
              <a:gd name="adj1" fmla="val -25689"/>
              <a:gd name="adj2" fmla="val 2877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いた</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痛みはないかな？</a:t>
            </a:r>
          </a:p>
        </p:txBody>
      </p:sp>
      <p:pic>
        <p:nvPicPr>
          <p:cNvPr id="3" name="図 2">
            <a:extLst>
              <a:ext uri="{FF2B5EF4-FFF2-40B4-BE49-F238E27FC236}">
                <a16:creationId xmlns:a16="http://schemas.microsoft.com/office/drawing/2014/main" id="{136A45E2-1F9B-49C9-9EEC-AA7F26B0C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936" y="2501354"/>
            <a:ext cx="3434541" cy="4018852"/>
          </a:xfrm>
          <a:prstGeom prst="rect">
            <a:avLst/>
          </a:prstGeom>
        </p:spPr>
      </p:pic>
    </p:spTree>
    <p:extLst>
      <p:ext uri="{BB962C8B-B14F-4D97-AF65-F5344CB8AC3E}">
        <p14:creationId xmlns:p14="http://schemas.microsoft.com/office/powerpoint/2010/main" val="22752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DF599619-71A2-4CC1-AC05-0087FACAC930}"/>
              </a:ext>
            </a:extLst>
          </p:cNvPr>
          <p:cNvSpPr>
            <a:spLocks noGrp="1"/>
          </p:cNvSpPr>
          <p:nvPr>
            <p:ph type="title"/>
          </p:nvPr>
        </p:nvSpPr>
        <p:spPr>
          <a:xfrm>
            <a:off x="838200" y="365125"/>
            <a:ext cx="8100060" cy="1325563"/>
          </a:xfrm>
        </p:spPr>
        <p:txBody>
          <a:bodyPr>
            <a:normAutofit/>
          </a:bodyPr>
          <a:lstStyle/>
          <a:p>
            <a:r>
              <a:rPr lang="ja-JP" altLang="en-US" sz="2800" dirty="0">
                <a:latin typeface="UD デジタル 教科書体 NP-B" panose="02020700000000000000" pitchFamily="18" charset="-128"/>
                <a:ea typeface="UD デジタル 教科書体 NP-B" panose="02020700000000000000" pitchFamily="18" charset="-128"/>
              </a:rPr>
              <a:t> こ  かんせつ　  あし　　けん 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股関節・足の検査 その</a:t>
            </a:r>
            <a:r>
              <a:rPr lang="en-US" altLang="ja-JP" sz="5400" dirty="0">
                <a:latin typeface="UD デジタル 教科書体 NP-B" panose="02020700000000000000" pitchFamily="18" charset="-128"/>
                <a:ea typeface="UD デジタル 教科書体 NP-B" panose="02020700000000000000" pitchFamily="18" charset="-128"/>
              </a:rPr>
              <a:t>1</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15" name="四角形: 角を丸くする 14">
            <a:extLst>
              <a:ext uri="{FF2B5EF4-FFF2-40B4-BE49-F238E27FC236}">
                <a16:creationId xmlns:a16="http://schemas.microsoft.com/office/drawing/2014/main" id="{38C067FC-2AF1-47D0-89BF-AB14129AF9AE}"/>
              </a:ext>
            </a:extLst>
          </p:cNvPr>
          <p:cNvSpPr/>
          <p:nvPr/>
        </p:nvSpPr>
        <p:spPr>
          <a:xfrm>
            <a:off x="851509" y="1790240"/>
            <a:ext cx="5411883" cy="23534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ja-JP" altLang="en-US" dirty="0">
                <a:solidFill>
                  <a:schemeClr val="bg1"/>
                </a:solidFill>
                <a:latin typeface="UD デジタル 教科書体 NP-B" panose="02020700000000000000" pitchFamily="18" charset="-128"/>
                <a:ea typeface="UD デジタル 教科書体 NP-B" panose="02020700000000000000" pitchFamily="18" charset="-128"/>
              </a:rPr>
              <a:t> かた  あし　だ　　　　　　　　　　　　　　　　　</a:t>
            </a:r>
            <a:endParaRPr lang="en-US" altLang="ja-JP"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片足立ちをする　</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a:p>
            <a:pPr algn="just"/>
            <a:r>
              <a:rPr lang="ja-JP" altLang="en-US" sz="1600" dirty="0">
                <a:solidFill>
                  <a:schemeClr val="bg1"/>
                </a:solidFill>
                <a:latin typeface="UD デジタル 教科書体 NP-B" panose="02020700000000000000" pitchFamily="18" charset="-128"/>
                <a:ea typeface="UD デジタル 教科書体 NP-B" panose="02020700000000000000" pitchFamily="18" charset="-128"/>
              </a:rPr>
              <a:t>　　　びょう   い   じょう</a:t>
            </a:r>
            <a:endParaRPr lang="en-US" altLang="ja-JP" sz="1600"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５秒以上そのまま</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吹き出し: 角を丸めた四角形 5">
            <a:extLst>
              <a:ext uri="{FF2B5EF4-FFF2-40B4-BE49-F238E27FC236}">
                <a16:creationId xmlns:a16="http://schemas.microsoft.com/office/drawing/2014/main" id="{D5711036-9077-4F48-B478-0D512529A33E}"/>
              </a:ext>
            </a:extLst>
          </p:cNvPr>
          <p:cNvSpPr/>
          <p:nvPr/>
        </p:nvSpPr>
        <p:spPr>
          <a:xfrm>
            <a:off x="4400902" y="4622717"/>
            <a:ext cx="2829203" cy="2004646"/>
          </a:xfrm>
          <a:prstGeom prst="wedgeRoundRectCallout">
            <a:avLst>
              <a:gd name="adj1" fmla="val -30516"/>
              <a:gd name="adj2" fmla="val -43055"/>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3600" dirty="0">
                <a:latin typeface="UD デジタル 教科書体 N-B" panose="02020700000000000000" pitchFamily="17" charset="-128"/>
                <a:ea typeface="UD デジタル 教科書体 N-B" panose="02020700000000000000" pitchFamily="17" charset="-128"/>
              </a:rPr>
              <a:t>ふらつき</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かたむきは</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ないかな？</a:t>
            </a:r>
          </a:p>
        </p:txBody>
      </p:sp>
      <p:sp>
        <p:nvSpPr>
          <p:cNvPr id="5" name="吹き出し: 角を丸めた四角形 4">
            <a:extLst>
              <a:ext uri="{FF2B5EF4-FFF2-40B4-BE49-F238E27FC236}">
                <a16:creationId xmlns:a16="http://schemas.microsoft.com/office/drawing/2014/main" id="{4433238D-1C37-44E0-837D-FAE872455EB5}"/>
              </a:ext>
            </a:extLst>
          </p:cNvPr>
          <p:cNvSpPr/>
          <p:nvPr/>
        </p:nvSpPr>
        <p:spPr>
          <a:xfrm>
            <a:off x="7338423" y="4622717"/>
            <a:ext cx="4468412" cy="2004646"/>
          </a:xfrm>
          <a:prstGeom prst="wedgeRoundRectCallout">
            <a:avLst>
              <a:gd name="adj1" fmla="val 24567"/>
              <a:gd name="adj2" fmla="val -42888"/>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　ある　　　　　　 こ かんせつ</a:t>
            </a:r>
            <a:endParaRPr kumimoji="1" lang="en-US" altLang="ja-JP" dirty="0">
              <a:latin typeface="UD デジタル 教科書体 N-B" panose="02020700000000000000" pitchFamily="17" charset="-128"/>
              <a:ea typeface="UD デジタル 教科書体 N-B" panose="02020700000000000000" pitchFamily="17" charset="-128"/>
            </a:endParaRPr>
          </a:p>
          <a:p>
            <a:pPr algn="ctr"/>
            <a:r>
              <a:rPr kumimoji="1" lang="ja-JP" altLang="en-US" sz="3600" dirty="0">
                <a:latin typeface="UD デジタル 教科書体 N-B" panose="02020700000000000000" pitchFamily="17" charset="-128"/>
                <a:ea typeface="UD デジタル 教科書体 N-B" panose="02020700000000000000" pitchFamily="17" charset="-128"/>
              </a:rPr>
              <a:t>歩くとき股関節に</a:t>
            </a:r>
            <a:endParaRPr kumimoji="1" lang="en-US" altLang="ja-JP" sz="3600" dirty="0">
              <a:latin typeface="UD デジタル 教科書体 N-B" panose="02020700000000000000" pitchFamily="17" charset="-128"/>
              <a:ea typeface="UD デジタル 教科書体 N-B" panose="02020700000000000000" pitchFamily="17" charset="-128"/>
            </a:endParaRPr>
          </a:p>
          <a:p>
            <a:pPr algn="just"/>
            <a:r>
              <a:rPr lang="ja-JP" altLang="en-US" dirty="0">
                <a:latin typeface="UD デジタル 教科書体 N-B" panose="02020700000000000000" pitchFamily="17" charset="-128"/>
                <a:ea typeface="UD デジタル 教科書体 N-B" panose="02020700000000000000" pitchFamily="17" charset="-128"/>
              </a:rPr>
              <a:t>　いた</a:t>
            </a:r>
            <a:endParaRPr lang="en-US" altLang="ja-JP" dirty="0">
              <a:latin typeface="UD デジタル 教科書体 N-B" panose="02020700000000000000" pitchFamily="17" charset="-128"/>
              <a:ea typeface="UD デジタル 教科書体 N-B" panose="02020700000000000000" pitchFamily="17" charset="-128"/>
            </a:endParaRPr>
          </a:p>
          <a:p>
            <a:pPr algn="ctr"/>
            <a:r>
              <a:rPr kumimoji="1" lang="ja-JP" altLang="en-US" sz="3600" dirty="0">
                <a:latin typeface="UD デジタル 教科書体 N-B" panose="02020700000000000000" pitchFamily="17" charset="-128"/>
                <a:ea typeface="UD デジタル 教科書体 N-B" panose="02020700000000000000" pitchFamily="17" charset="-128"/>
              </a:rPr>
              <a:t>痛みはないかな？</a:t>
            </a:r>
          </a:p>
        </p:txBody>
      </p:sp>
      <p:pic>
        <p:nvPicPr>
          <p:cNvPr id="3" name="図 2">
            <a:extLst>
              <a:ext uri="{FF2B5EF4-FFF2-40B4-BE49-F238E27FC236}">
                <a16:creationId xmlns:a16="http://schemas.microsoft.com/office/drawing/2014/main" id="{C296D0E9-572B-4A92-88F3-DED4E93CE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700" y="1420047"/>
            <a:ext cx="3079293" cy="3603167"/>
          </a:xfrm>
          <a:prstGeom prst="rect">
            <a:avLst/>
          </a:prstGeom>
        </p:spPr>
      </p:pic>
    </p:spTree>
    <p:extLst>
      <p:ext uri="{BB962C8B-B14F-4D97-AF65-F5344CB8AC3E}">
        <p14:creationId xmlns:p14="http://schemas.microsoft.com/office/powerpoint/2010/main" val="176796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DF599619-71A2-4CC1-AC05-0087FACAC930}"/>
              </a:ext>
            </a:extLst>
          </p:cNvPr>
          <p:cNvSpPr>
            <a:spLocks noGrp="1"/>
          </p:cNvSpPr>
          <p:nvPr>
            <p:ph type="title"/>
          </p:nvPr>
        </p:nvSpPr>
        <p:spPr>
          <a:xfrm>
            <a:off x="666750" y="497142"/>
            <a:ext cx="7654290" cy="1325563"/>
          </a:xfrm>
        </p:spPr>
        <p:txBody>
          <a:bodyPr>
            <a:normAutofit fontScale="90000"/>
          </a:bodyPr>
          <a:lstStyle/>
          <a:p>
            <a:r>
              <a:rPr lang="ja-JP" altLang="en-US" sz="2800" dirty="0">
                <a:latin typeface="UD デジタル 教科書体 NP-B" panose="02020700000000000000" pitchFamily="18" charset="-128"/>
                <a:ea typeface="UD デジタル 教科書体 NP-B" panose="02020700000000000000" pitchFamily="18" charset="-128"/>
              </a:rPr>
              <a:t> こ  かんせつ　　あし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股関節・足の検査　その</a:t>
            </a:r>
            <a:r>
              <a:rPr lang="en-US" altLang="ja-JP" sz="5400" dirty="0">
                <a:latin typeface="UD デジタル 教科書体 NP-B" panose="02020700000000000000" pitchFamily="18" charset="-128"/>
                <a:ea typeface="UD デジタル 教科書体 NP-B" panose="02020700000000000000" pitchFamily="18" charset="-128"/>
              </a:rPr>
              <a:t>2</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15" name="四角形: 角を丸くする 14">
            <a:extLst>
              <a:ext uri="{FF2B5EF4-FFF2-40B4-BE49-F238E27FC236}">
                <a16:creationId xmlns:a16="http://schemas.microsoft.com/office/drawing/2014/main" id="{38C067FC-2AF1-47D0-89BF-AB14129AF9AE}"/>
              </a:ext>
            </a:extLst>
          </p:cNvPr>
          <p:cNvSpPr/>
          <p:nvPr/>
        </p:nvSpPr>
        <p:spPr>
          <a:xfrm>
            <a:off x="560951" y="2160270"/>
            <a:ext cx="3617839" cy="34997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dirty="0">
                <a:solidFill>
                  <a:schemeClr val="bg1"/>
                </a:solidFill>
                <a:latin typeface="UD デジタル 教科書体 NP-B" panose="02020700000000000000" pitchFamily="18" charset="-128"/>
                <a:ea typeface="UD デジタル 教科書体 NP-B" panose="02020700000000000000" pitchFamily="18" charset="-128"/>
              </a:rPr>
              <a:t>りょうあし　　　</a:t>
            </a:r>
            <a:endParaRPr lang="en-US" altLang="ja-JP"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両足を</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dirty="0">
                <a:solidFill>
                  <a:schemeClr val="bg1"/>
                </a:solidFill>
                <a:latin typeface="UD デジタル 教科書体 NP-B" panose="02020700000000000000" pitchFamily="18" charset="-128"/>
                <a:ea typeface="UD デジタル 教科書体 NP-B" panose="02020700000000000000" pitchFamily="18" charset="-128"/>
              </a:rPr>
              <a:t> ゆか</a:t>
            </a:r>
            <a:endParaRPr lang="en-US" altLang="ja-JP"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床につけて</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a:p>
            <a:endParaRPr lang="en-US" altLang="ja-JP"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しゃがむ</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6" name="吹き出し: 角を丸めた四角形 5">
            <a:extLst>
              <a:ext uri="{FF2B5EF4-FFF2-40B4-BE49-F238E27FC236}">
                <a16:creationId xmlns:a16="http://schemas.microsoft.com/office/drawing/2014/main" id="{D5711036-9077-4F48-B478-0D512529A33E}"/>
              </a:ext>
            </a:extLst>
          </p:cNvPr>
          <p:cNvSpPr/>
          <p:nvPr/>
        </p:nvSpPr>
        <p:spPr>
          <a:xfrm>
            <a:off x="4324595" y="2103437"/>
            <a:ext cx="7221601" cy="1325563"/>
          </a:xfrm>
          <a:prstGeom prst="wedgeRoundRectCallout">
            <a:avLst>
              <a:gd name="adj1" fmla="val -26237"/>
              <a:gd name="adj2" fmla="val -112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kumimoji="1" lang="ja-JP" altLang="en-US" dirty="0">
                <a:latin typeface="UD デジタル 教科書体 N-B" panose="02020700000000000000" pitchFamily="17" charset="-128"/>
                <a:ea typeface="UD デジタル 教科書体 N-B" panose="02020700000000000000" pitchFamily="17" charset="-128"/>
              </a:rPr>
              <a:t>　</a:t>
            </a:r>
            <a:r>
              <a:rPr kumimoji="1" lang="ja-JP" altLang="en-US" sz="3600" dirty="0">
                <a:latin typeface="UD デジタル 教科書体 N-B" panose="02020700000000000000" pitchFamily="17" charset="-128"/>
                <a:ea typeface="UD デジタル 教科書体 N-B" panose="02020700000000000000" pitchFamily="17" charset="-128"/>
              </a:rPr>
              <a:t>かかとをうかせずできるかな？</a:t>
            </a:r>
          </a:p>
        </p:txBody>
      </p:sp>
      <p:sp>
        <p:nvSpPr>
          <p:cNvPr id="5" name="吹き出し: 角を丸めた四角形 4">
            <a:extLst>
              <a:ext uri="{FF2B5EF4-FFF2-40B4-BE49-F238E27FC236}">
                <a16:creationId xmlns:a16="http://schemas.microsoft.com/office/drawing/2014/main" id="{4433238D-1C37-44E0-837D-FAE872455EB5}"/>
              </a:ext>
            </a:extLst>
          </p:cNvPr>
          <p:cNvSpPr/>
          <p:nvPr/>
        </p:nvSpPr>
        <p:spPr>
          <a:xfrm>
            <a:off x="4324595" y="3655328"/>
            <a:ext cx="4100940" cy="2004646"/>
          </a:xfrm>
          <a:prstGeom prst="wedgeRoundRectCallout">
            <a:avLst>
              <a:gd name="adj1" fmla="val 32241"/>
              <a:gd name="adj2" fmla="val -4802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　　　　　　あしくび</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ひざ・足首</a:t>
            </a:r>
            <a:r>
              <a:rPr kumimoji="1" lang="ja-JP" altLang="en-US" sz="3600" dirty="0">
                <a:latin typeface="UD デジタル 教科書体 N-B" panose="02020700000000000000" pitchFamily="17" charset="-128"/>
                <a:ea typeface="UD デジタル 教科書体 N-B" panose="02020700000000000000" pitchFamily="17" charset="-128"/>
              </a:rPr>
              <a:t>に</a:t>
            </a:r>
            <a:endParaRPr kumimoji="1" lang="en-US" altLang="ja-JP" sz="3600" dirty="0">
              <a:latin typeface="UD デジタル 教科書体 N-B" panose="02020700000000000000" pitchFamily="17" charset="-128"/>
              <a:ea typeface="UD デジタル 教科書体 N-B" panose="02020700000000000000" pitchFamily="17" charset="-128"/>
            </a:endParaRPr>
          </a:p>
          <a:p>
            <a:pPr algn="just"/>
            <a:r>
              <a:rPr lang="ja-JP" altLang="en-US" dirty="0">
                <a:latin typeface="UD デジタル 教科書体 N-B" panose="02020700000000000000" pitchFamily="17" charset="-128"/>
                <a:ea typeface="UD デジタル 教科書体 N-B" panose="02020700000000000000" pitchFamily="17" charset="-128"/>
              </a:rPr>
              <a:t>いた</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痛みはないかな？</a:t>
            </a:r>
          </a:p>
        </p:txBody>
      </p:sp>
      <p:pic>
        <p:nvPicPr>
          <p:cNvPr id="3" name="図 2">
            <a:extLst>
              <a:ext uri="{FF2B5EF4-FFF2-40B4-BE49-F238E27FC236}">
                <a16:creationId xmlns:a16="http://schemas.microsoft.com/office/drawing/2014/main" id="{D5720565-FDAD-42DB-ABF3-4B4CF8B89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501" y="2624667"/>
            <a:ext cx="3617838" cy="4233333"/>
          </a:xfrm>
          <a:prstGeom prst="rect">
            <a:avLst/>
          </a:prstGeom>
        </p:spPr>
      </p:pic>
    </p:spTree>
    <p:extLst>
      <p:ext uri="{BB962C8B-B14F-4D97-AF65-F5344CB8AC3E}">
        <p14:creationId xmlns:p14="http://schemas.microsoft.com/office/powerpoint/2010/main" val="3647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DF599619-71A2-4CC1-AC05-0087FACAC930}"/>
              </a:ext>
            </a:extLst>
          </p:cNvPr>
          <p:cNvSpPr>
            <a:spLocks noGrp="1"/>
          </p:cNvSpPr>
          <p:nvPr>
            <p:ph type="title"/>
          </p:nvPr>
        </p:nvSpPr>
        <p:spPr>
          <a:xfrm>
            <a:off x="563783" y="188897"/>
            <a:ext cx="11064433" cy="1325563"/>
          </a:xfrm>
        </p:spPr>
        <p:txBody>
          <a:bodyPr/>
          <a:lstStyle/>
          <a:p>
            <a:r>
              <a:rPr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 がっこう  い</a:t>
            </a:r>
            <a:br>
              <a:rPr lang="en-US" altLang="ja-JP" dirty="0">
                <a:solidFill>
                  <a:srgbClr val="FF0000"/>
                </a:solidFill>
                <a:latin typeface="UD デジタル 教科書体 NP-B" panose="02020700000000000000" pitchFamily="18" charset="-128"/>
                <a:ea typeface="UD デジタル 教科書体 NP-B" panose="02020700000000000000" pitchFamily="18" charset="-128"/>
              </a:rPr>
            </a:br>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学校医さんからみてもらうこともあります</a:t>
            </a:r>
            <a:endParaRPr kumimoji="1" lang="ja-JP" altLang="en-US" sz="54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4D69C729-33B3-4D91-B43F-5F35EC1F8B6E}"/>
              </a:ext>
            </a:extLst>
          </p:cNvPr>
          <p:cNvSpPr txBox="1"/>
          <p:nvPr/>
        </p:nvSpPr>
        <p:spPr>
          <a:xfrm>
            <a:off x="838200" y="1514460"/>
            <a:ext cx="9978390" cy="3693319"/>
          </a:xfrm>
          <a:prstGeom prst="rect">
            <a:avLst/>
          </a:prstGeom>
          <a:noFill/>
        </p:spPr>
        <p:txBody>
          <a:bodyPr wrap="square" rtlCol="0">
            <a:spAutoFit/>
          </a:bodyPr>
          <a:lstStyle/>
          <a:p>
            <a:r>
              <a:rPr lang="ja-JP" altLang="en-US" sz="2000" dirty="0">
                <a:latin typeface="UD デジタル 教科書体 NP-B" panose="02020700000000000000" pitchFamily="18" charset="-128"/>
                <a:ea typeface="UD デジタル 教科書体 NP-B" panose="02020700000000000000" pitchFamily="18" charset="-128"/>
              </a:rPr>
              <a:t>　　　　　　　　　ひと　　　　 けん  さ　　　けっ  か　　　　　　</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おうちの人との検査の結果に</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よっては、</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2000" dirty="0">
                <a:latin typeface="UD デジタル 教科書体 NP-B" panose="02020700000000000000" pitchFamily="18" charset="-128"/>
                <a:ea typeface="UD デジタル 教科書体 NP-B" panose="02020700000000000000" pitchFamily="18" charset="-128"/>
              </a:rPr>
              <a:t> ない  か  けんしん　　 とき　　　</a:t>
            </a:r>
            <a:endParaRPr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内科健診の時に</a:t>
            </a:r>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がっ こう   い　　　　　　　</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学校医さんにみてもらいます</a:t>
            </a:r>
            <a:endParaRPr lang="en-US" altLang="ja-JP" sz="4400" dirty="0">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a16="http://schemas.microsoft.com/office/drawing/2014/main" id="{B81501B2-52B0-4D91-B941-F4655DB98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034" y="1819166"/>
            <a:ext cx="3376246" cy="3950639"/>
          </a:xfrm>
          <a:prstGeom prst="rect">
            <a:avLst/>
          </a:prstGeom>
        </p:spPr>
      </p:pic>
    </p:spTree>
    <p:extLst>
      <p:ext uri="{BB962C8B-B14F-4D97-AF65-F5344CB8AC3E}">
        <p14:creationId xmlns:p14="http://schemas.microsoft.com/office/powerpoint/2010/main" val="2999953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08ED55D-C3F8-455F-88B5-A6069126EF3D}"/>
              </a:ext>
            </a:extLst>
          </p:cNvPr>
          <p:cNvSpPr txBox="1"/>
          <p:nvPr/>
        </p:nvSpPr>
        <p:spPr>
          <a:xfrm>
            <a:off x="523524" y="727047"/>
            <a:ext cx="6548435" cy="4093428"/>
          </a:xfrm>
          <a:prstGeom prst="rect">
            <a:avLst/>
          </a:prstGeom>
          <a:noFill/>
        </p:spPr>
        <p:txBody>
          <a:bodyPr wrap="square" rtlCol="0">
            <a:spAutoFit/>
          </a:bodyPr>
          <a:lstStyle/>
          <a:p>
            <a:r>
              <a:rPr kumimoji="1" lang="ja-JP" altLang="en-US" sz="2000" dirty="0">
                <a:latin typeface="UD デジタル 教科書体 NP-B" panose="02020700000000000000" pitchFamily="18" charset="-128"/>
                <a:ea typeface="UD デジタル 教科書体 NP-B" panose="02020700000000000000" pitchFamily="18" charset="-128"/>
              </a:rPr>
              <a:t>うんどう　き けん しん</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運動器検診を行って</a:t>
            </a:r>
            <a:endParaRPr lang="en-US" altLang="ja-JP" sz="4400" dirty="0">
              <a:latin typeface="UD デジタル 教科書体 NP-B" panose="02020700000000000000" pitchFamily="18" charset="-128"/>
              <a:ea typeface="UD デジタル 教科書体 NP-B" panose="02020700000000000000" pitchFamily="18" charset="-128"/>
            </a:endParaRPr>
          </a:p>
          <a:p>
            <a:endParaRPr kumimoji="1"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2000" dirty="0">
                <a:latin typeface="UD デジタル 教科書体 NP-B" panose="02020700000000000000" pitchFamily="18" charset="-128"/>
                <a:ea typeface="UD デジタル 教科書体 NP-B" panose="02020700000000000000" pitchFamily="18" charset="-128"/>
              </a:rPr>
              <a:t> じ   ぶん　　からだ　   けん こう　　 たい せつ</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自分の体や健康を大切に</a:t>
            </a:r>
            <a:endParaRPr lang="en-US" altLang="ja-JP" sz="4400" dirty="0">
              <a:latin typeface="UD デジタル 教科書体 NP-B" panose="02020700000000000000" pitchFamily="18" charset="-128"/>
              <a:ea typeface="UD デジタル 教科書体 NP-B" panose="02020700000000000000" pitchFamily="18" charset="-128"/>
            </a:endParaRPr>
          </a:p>
          <a:p>
            <a:endParaRPr lang="en-US" altLang="ja-JP" sz="4400" dirty="0">
              <a:latin typeface="UD デジタル 教科書体 NP-B" panose="02020700000000000000" pitchFamily="18" charset="-128"/>
              <a:ea typeface="UD デジタル 教科書体 NP-B" panose="02020700000000000000" pitchFamily="18" charset="-128"/>
            </a:endParaRPr>
          </a:p>
          <a:p>
            <a:r>
              <a:rPr lang="ja-JP" altLang="en-US" sz="4400" dirty="0">
                <a:latin typeface="UD デジタル 教科書体 NP-B" panose="02020700000000000000" pitchFamily="18" charset="-128"/>
                <a:ea typeface="UD デジタル 教科書体 NP-B" panose="02020700000000000000" pitchFamily="18" charset="-128"/>
              </a:rPr>
              <a:t>しましょう</a:t>
            </a:r>
            <a:endParaRPr kumimoji="1" lang="en-US" altLang="ja-JP" sz="4400" dirty="0">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868A5938-EE69-41EB-8856-C32FC32B5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62243">
            <a:off x="4587571" y="4090356"/>
            <a:ext cx="2571468" cy="2205034"/>
          </a:xfrm>
          <a:prstGeom prst="rect">
            <a:avLst/>
          </a:prstGeom>
        </p:spPr>
      </p:pic>
      <p:pic>
        <p:nvPicPr>
          <p:cNvPr id="5" name="図 4">
            <a:extLst>
              <a:ext uri="{FF2B5EF4-FFF2-40B4-BE49-F238E27FC236}">
                <a16:creationId xmlns:a16="http://schemas.microsoft.com/office/drawing/2014/main" id="{F915316B-43F0-4F69-A046-FD0156CB5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42828">
            <a:off x="1027367" y="4818302"/>
            <a:ext cx="2710073" cy="2273074"/>
          </a:xfrm>
          <a:prstGeom prst="rect">
            <a:avLst/>
          </a:prstGeom>
        </p:spPr>
      </p:pic>
      <p:pic>
        <p:nvPicPr>
          <p:cNvPr id="7" name="図 6">
            <a:extLst>
              <a:ext uri="{FF2B5EF4-FFF2-40B4-BE49-F238E27FC236}">
                <a16:creationId xmlns:a16="http://schemas.microsoft.com/office/drawing/2014/main" id="{C8FCB8B0-3A71-4B46-BD42-BDBE641C2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1959" y="450482"/>
            <a:ext cx="5090926" cy="5957035"/>
          </a:xfrm>
          <a:prstGeom prst="rect">
            <a:avLst/>
          </a:prstGeom>
        </p:spPr>
      </p:pic>
    </p:spTree>
    <p:extLst>
      <p:ext uri="{BB962C8B-B14F-4D97-AF65-F5344CB8AC3E}">
        <p14:creationId xmlns:p14="http://schemas.microsoft.com/office/powerpoint/2010/main" val="3686899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1250D9-6F92-427A-B9F0-A289FBFB2350}"/>
              </a:ext>
            </a:extLst>
          </p:cNvPr>
          <p:cNvSpPr txBox="1"/>
          <p:nvPr/>
        </p:nvSpPr>
        <p:spPr>
          <a:xfrm>
            <a:off x="3160699" y="2679597"/>
            <a:ext cx="5915078" cy="1446550"/>
          </a:xfrm>
          <a:prstGeom prst="rect">
            <a:avLst/>
          </a:prstGeom>
          <a:noFill/>
        </p:spPr>
        <p:txBody>
          <a:bodyPr wrap="square" rtlCol="0">
            <a:spAutoFit/>
          </a:bodyPr>
          <a:lstStyle/>
          <a:p>
            <a:r>
              <a:rPr kumimoji="1" lang="ja-JP" altLang="en-US" sz="8800" dirty="0">
                <a:latin typeface="UD デジタル 教科書体 NP-B" panose="02020700000000000000" pitchFamily="18" charset="-128"/>
                <a:ea typeface="UD デジタル 教科書体 NP-B" panose="02020700000000000000" pitchFamily="18" charset="-128"/>
              </a:rPr>
              <a:t>運動器検診</a:t>
            </a:r>
            <a:endParaRPr kumimoji="1" lang="en-US" altLang="ja-JP" sz="88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29B0AB1D-AAA7-4BEA-B6CE-495FDA922C8C}"/>
              </a:ext>
            </a:extLst>
          </p:cNvPr>
          <p:cNvSpPr txBox="1"/>
          <p:nvPr/>
        </p:nvSpPr>
        <p:spPr>
          <a:xfrm>
            <a:off x="3096461" y="2130995"/>
            <a:ext cx="3513055" cy="584775"/>
          </a:xfrm>
          <a:prstGeom prst="rect">
            <a:avLst/>
          </a:prstGeom>
          <a:noFill/>
        </p:spPr>
        <p:txBody>
          <a:bodyPr wrap="square" rtlCol="0">
            <a:spAutoFit/>
          </a:bodyPr>
          <a:lstStyle/>
          <a:p>
            <a:pPr algn="dist"/>
            <a:r>
              <a:rPr kumimoji="1" lang="ja-JP" altLang="en-US" sz="3200" dirty="0">
                <a:latin typeface="UD デジタル 教科書体 NP-B" panose="02020700000000000000" pitchFamily="18" charset="-128"/>
                <a:ea typeface="UD デジタル 教科書体 NP-B" panose="02020700000000000000" pitchFamily="18" charset="-128"/>
              </a:rPr>
              <a:t>うんどうき</a:t>
            </a:r>
          </a:p>
        </p:txBody>
      </p:sp>
      <p:sp>
        <p:nvSpPr>
          <p:cNvPr id="9" name="テキスト ボックス 8">
            <a:extLst>
              <a:ext uri="{FF2B5EF4-FFF2-40B4-BE49-F238E27FC236}">
                <a16:creationId xmlns:a16="http://schemas.microsoft.com/office/drawing/2014/main" id="{C965356F-31FF-43CC-8731-8F5560E9F780}"/>
              </a:ext>
            </a:extLst>
          </p:cNvPr>
          <p:cNvSpPr txBox="1"/>
          <p:nvPr/>
        </p:nvSpPr>
        <p:spPr>
          <a:xfrm>
            <a:off x="6809899" y="2121343"/>
            <a:ext cx="2065495" cy="584775"/>
          </a:xfrm>
          <a:prstGeom prst="rect">
            <a:avLst/>
          </a:prstGeom>
          <a:noFill/>
        </p:spPr>
        <p:txBody>
          <a:bodyPr wrap="square" rtlCol="0">
            <a:spAutoFit/>
          </a:bodyPr>
          <a:lstStyle/>
          <a:p>
            <a:pPr algn="dist"/>
            <a:r>
              <a:rPr kumimoji="1" lang="ja-JP" altLang="en-US" sz="3200" dirty="0">
                <a:latin typeface="UD デジタル 教科書体 NP-B" panose="02020700000000000000" pitchFamily="18" charset="-128"/>
                <a:ea typeface="UD デジタル 教科書体 NP-B" panose="02020700000000000000" pitchFamily="18" charset="-128"/>
              </a:rPr>
              <a:t>けんしん</a:t>
            </a:r>
          </a:p>
        </p:txBody>
      </p:sp>
      <p:pic>
        <p:nvPicPr>
          <p:cNvPr id="4" name="図 3">
            <a:extLst>
              <a:ext uri="{FF2B5EF4-FFF2-40B4-BE49-F238E27FC236}">
                <a16:creationId xmlns:a16="http://schemas.microsoft.com/office/drawing/2014/main" id="{F5885BE9-B420-4068-8E1B-CEA8B7A5E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56519">
            <a:off x="715108" y="4142231"/>
            <a:ext cx="2754923" cy="2362346"/>
          </a:xfrm>
          <a:prstGeom prst="rect">
            <a:avLst/>
          </a:prstGeom>
        </p:spPr>
      </p:pic>
      <p:pic>
        <p:nvPicPr>
          <p:cNvPr id="6" name="図 5">
            <a:extLst>
              <a:ext uri="{FF2B5EF4-FFF2-40B4-BE49-F238E27FC236}">
                <a16:creationId xmlns:a16="http://schemas.microsoft.com/office/drawing/2014/main" id="{D3E438EE-7870-4335-B6E7-7E697D60A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394" y="4270820"/>
            <a:ext cx="2696306" cy="2261527"/>
          </a:xfrm>
          <a:prstGeom prst="rect">
            <a:avLst/>
          </a:prstGeom>
        </p:spPr>
      </p:pic>
    </p:spTree>
    <p:extLst>
      <p:ext uri="{BB962C8B-B14F-4D97-AF65-F5344CB8AC3E}">
        <p14:creationId xmlns:p14="http://schemas.microsoft.com/office/powerpoint/2010/main" val="66735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C6B096-5F54-4D31-95B0-CC1132D46236}"/>
              </a:ext>
            </a:extLst>
          </p:cNvPr>
          <p:cNvSpPr>
            <a:spLocks noGrp="1"/>
          </p:cNvSpPr>
          <p:nvPr>
            <p:ph type="title"/>
          </p:nvPr>
        </p:nvSpPr>
        <p:spPr>
          <a:xfrm>
            <a:off x="834683" y="484334"/>
            <a:ext cx="10778714" cy="1705606"/>
          </a:xfrm>
        </p:spPr>
        <p:txBody>
          <a:bodyPr>
            <a:normAutofit/>
          </a:bodyPr>
          <a:lstStyle/>
          <a:p>
            <a:r>
              <a:rPr lang="ja-JP" altLang="en-US" sz="2800" dirty="0">
                <a:latin typeface="UD デジタル 教科書体 NP-B" panose="02020700000000000000" pitchFamily="18" charset="-128"/>
                <a:ea typeface="UD デジタル 教科書体 NP-B" panose="02020700000000000000" pitchFamily="18" charset="-128"/>
              </a:rPr>
              <a:t>もくてき</a:t>
            </a:r>
            <a:br>
              <a:rPr lang="en-US" altLang="ja-JP" sz="5400"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目的</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3" name="吹き出し: 線 2">
            <a:extLst>
              <a:ext uri="{FF2B5EF4-FFF2-40B4-BE49-F238E27FC236}">
                <a16:creationId xmlns:a16="http://schemas.microsoft.com/office/drawing/2014/main" id="{FABC84EF-4B71-4E36-845E-E5C8DAE6A658}"/>
              </a:ext>
            </a:extLst>
          </p:cNvPr>
          <p:cNvSpPr/>
          <p:nvPr/>
        </p:nvSpPr>
        <p:spPr>
          <a:xfrm>
            <a:off x="1500022" y="3662039"/>
            <a:ext cx="1295908" cy="1125415"/>
          </a:xfrm>
          <a:prstGeom prst="borderCallout1">
            <a:avLst>
              <a:gd name="adj1" fmla="val 55310"/>
              <a:gd name="adj2" fmla="val 188058"/>
              <a:gd name="adj3" fmla="val 54167"/>
              <a:gd name="adj4" fmla="val 101884"/>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err="1">
                <a:solidFill>
                  <a:schemeClr val="tx1"/>
                </a:solidFill>
                <a:latin typeface="UD デジタル 教科書体 NP-B" panose="02020700000000000000" pitchFamily="18" charset="-128"/>
                <a:ea typeface="UD デジタル 教科書体 NP-B" panose="02020700000000000000" pitchFamily="18" charset="-128"/>
              </a:rPr>
              <a:t>ほね</a:t>
            </a:r>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骨</a:t>
            </a:r>
          </a:p>
        </p:txBody>
      </p:sp>
      <p:sp>
        <p:nvSpPr>
          <p:cNvPr id="12" name="吹き出し: 線 11">
            <a:extLst>
              <a:ext uri="{FF2B5EF4-FFF2-40B4-BE49-F238E27FC236}">
                <a16:creationId xmlns:a16="http://schemas.microsoft.com/office/drawing/2014/main" id="{ED96F340-7246-4A09-B87D-73BDE7A45077}"/>
              </a:ext>
            </a:extLst>
          </p:cNvPr>
          <p:cNvSpPr/>
          <p:nvPr/>
        </p:nvSpPr>
        <p:spPr>
          <a:xfrm>
            <a:off x="9514057" y="3662038"/>
            <a:ext cx="1504088" cy="1125415"/>
          </a:xfrm>
          <a:prstGeom prst="borderCallout1">
            <a:avLst>
              <a:gd name="adj1" fmla="val 52756"/>
              <a:gd name="adj2" fmla="val -68378"/>
              <a:gd name="adj3" fmla="val 51042"/>
              <a:gd name="adj4" fmla="val -17"/>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2000" dirty="0" err="1">
                <a:solidFill>
                  <a:schemeClr val="tx1"/>
                </a:solidFill>
                <a:latin typeface="UD デジタル 教科書体 NP-B" panose="02020700000000000000" pitchFamily="18" charset="-128"/>
                <a:ea typeface="UD デジタル 教科書体 NP-B" panose="02020700000000000000" pitchFamily="18" charset="-128"/>
              </a:rPr>
              <a:t>きんにく</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筋肉</a:t>
            </a:r>
          </a:p>
        </p:txBody>
      </p:sp>
      <p:sp>
        <p:nvSpPr>
          <p:cNvPr id="14" name="テキスト ボックス 13">
            <a:extLst>
              <a:ext uri="{FF2B5EF4-FFF2-40B4-BE49-F238E27FC236}">
                <a16:creationId xmlns:a16="http://schemas.microsoft.com/office/drawing/2014/main" id="{405DBCDB-580F-4F19-BFC2-78CD0FA7394F}"/>
              </a:ext>
            </a:extLst>
          </p:cNvPr>
          <p:cNvSpPr txBox="1"/>
          <p:nvPr/>
        </p:nvSpPr>
        <p:spPr>
          <a:xfrm>
            <a:off x="1111170" y="2548383"/>
            <a:ext cx="3194612" cy="1015663"/>
          </a:xfrm>
          <a:prstGeom prst="rect">
            <a:avLst/>
          </a:prstGeom>
          <a:noFill/>
        </p:spPr>
        <p:txBody>
          <a:bodyPr wrap="square" rtlCol="0">
            <a:spAutoFit/>
          </a:bodyPr>
          <a:lstStyle/>
          <a:p>
            <a:r>
              <a:rPr lang="ja-JP" altLang="en-US" sz="2000" dirty="0">
                <a:latin typeface="UD デジタル 教科書体 NP-B" panose="02020700000000000000" pitchFamily="18" charset="-128"/>
                <a:ea typeface="UD デジタル 教科書体 NP-B" panose="02020700000000000000" pitchFamily="18" charset="-128"/>
              </a:rPr>
              <a:t> からだ　 ささ</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 体を支える</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a:extLst>
              <a:ext uri="{FF2B5EF4-FFF2-40B4-BE49-F238E27FC236}">
                <a16:creationId xmlns:a16="http://schemas.microsoft.com/office/drawing/2014/main" id="{B63DDFB1-6F69-4807-B843-67F475DF17E7}"/>
              </a:ext>
            </a:extLst>
          </p:cNvPr>
          <p:cNvSpPr txBox="1"/>
          <p:nvPr/>
        </p:nvSpPr>
        <p:spPr>
          <a:xfrm>
            <a:off x="8225492" y="2540422"/>
            <a:ext cx="3059823" cy="1015663"/>
          </a:xfrm>
          <a:prstGeom prst="rect">
            <a:avLst/>
          </a:prstGeom>
          <a:noFill/>
        </p:spPr>
        <p:txBody>
          <a:bodyPr wrap="square" rtlCol="0">
            <a:spAutoFit/>
          </a:bodyPr>
          <a:lstStyle/>
          <a:p>
            <a:r>
              <a:rPr lang="ja-JP" altLang="en-US" sz="2000" dirty="0">
                <a:latin typeface="UD デジタル 教科書体 NP-B" panose="02020700000000000000" pitchFamily="18" charset="-128"/>
                <a:ea typeface="UD デジタル 教科書体 NP-B" panose="02020700000000000000" pitchFamily="18" charset="-128"/>
              </a:rPr>
              <a:t>からだ　 うご</a:t>
            </a:r>
            <a:endParaRPr kumimoji="1"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 体を動かす</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17" name="図 16">
            <a:extLst>
              <a:ext uri="{FF2B5EF4-FFF2-40B4-BE49-F238E27FC236}">
                <a16:creationId xmlns:a16="http://schemas.microsoft.com/office/drawing/2014/main" id="{B08C6552-25DA-4D6C-AF1A-D22B49CA7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251" y="2548383"/>
            <a:ext cx="2100160" cy="4138246"/>
          </a:xfrm>
          <a:prstGeom prst="rect">
            <a:avLst/>
          </a:prstGeom>
        </p:spPr>
      </p:pic>
      <p:pic>
        <p:nvPicPr>
          <p:cNvPr id="19" name="図 18">
            <a:extLst>
              <a:ext uri="{FF2B5EF4-FFF2-40B4-BE49-F238E27FC236}">
                <a16:creationId xmlns:a16="http://schemas.microsoft.com/office/drawing/2014/main" id="{358A8F74-7679-4062-A76D-EF5165AAD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715" y="2550676"/>
            <a:ext cx="2674929" cy="4037137"/>
          </a:xfrm>
          <a:prstGeom prst="rect">
            <a:avLst/>
          </a:prstGeom>
        </p:spPr>
      </p:pic>
      <p:sp>
        <p:nvSpPr>
          <p:cNvPr id="20" name="吹き出し: 角を丸めた四角形 19">
            <a:extLst>
              <a:ext uri="{FF2B5EF4-FFF2-40B4-BE49-F238E27FC236}">
                <a16:creationId xmlns:a16="http://schemas.microsoft.com/office/drawing/2014/main" id="{20AF82E4-04E8-46CF-A7F8-16DF91FA2BBC}"/>
              </a:ext>
            </a:extLst>
          </p:cNvPr>
          <p:cNvSpPr/>
          <p:nvPr/>
        </p:nvSpPr>
        <p:spPr>
          <a:xfrm>
            <a:off x="6604861" y="284110"/>
            <a:ext cx="3822249" cy="2004646"/>
          </a:xfrm>
          <a:prstGeom prst="wedgeRoundRectCallout">
            <a:avLst>
              <a:gd name="adj1" fmla="val -27296"/>
              <a:gd name="adj2" fmla="val 4847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dirty="0" err="1">
                <a:latin typeface="UD デジタル 教科書体 N-B" panose="02020700000000000000" pitchFamily="17" charset="-128"/>
                <a:ea typeface="UD デジタル 教科書体 N-B" panose="02020700000000000000" pitchFamily="17" charset="-128"/>
              </a:rPr>
              <a:t>うご</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動きの</a:t>
            </a:r>
            <a:endParaRPr lang="en-US" altLang="ja-JP" sz="3600"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わるいところは</a:t>
            </a:r>
            <a:endParaRPr lang="en-US" altLang="ja-JP" sz="3600"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ないかな</a:t>
            </a:r>
            <a:r>
              <a:rPr kumimoji="1" lang="ja-JP" altLang="en-US" sz="3600" dirty="0">
                <a:latin typeface="UD デジタル 教科書体 N-B" panose="02020700000000000000" pitchFamily="17" charset="-128"/>
                <a:ea typeface="UD デジタル 教科書体 N-B" panose="02020700000000000000" pitchFamily="17" charset="-128"/>
              </a:rPr>
              <a:t>？</a:t>
            </a:r>
          </a:p>
        </p:txBody>
      </p:sp>
      <p:sp>
        <p:nvSpPr>
          <p:cNvPr id="21" name="吹き出し: 角を丸めた四角形 20">
            <a:extLst>
              <a:ext uri="{FF2B5EF4-FFF2-40B4-BE49-F238E27FC236}">
                <a16:creationId xmlns:a16="http://schemas.microsoft.com/office/drawing/2014/main" id="{936B76ED-011C-4A45-82C0-88F48487B269}"/>
              </a:ext>
            </a:extLst>
          </p:cNvPr>
          <p:cNvSpPr/>
          <p:nvPr/>
        </p:nvSpPr>
        <p:spPr>
          <a:xfrm>
            <a:off x="2823048" y="284800"/>
            <a:ext cx="2771076" cy="2004646"/>
          </a:xfrm>
          <a:prstGeom prst="wedgeRoundRectCallout">
            <a:avLst>
              <a:gd name="adj1" fmla="val 20272"/>
              <a:gd name="adj2" fmla="val 4445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いた</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痛みは</a:t>
            </a:r>
            <a:endParaRPr kumimoji="1" lang="en-US" altLang="ja-JP" sz="3600" dirty="0">
              <a:latin typeface="UD デジタル 教科書体 N-B" panose="02020700000000000000" pitchFamily="17" charset="-128"/>
              <a:ea typeface="UD デジタル 教科書体 N-B" panose="02020700000000000000" pitchFamily="17" charset="-128"/>
            </a:endParaRPr>
          </a:p>
          <a:p>
            <a:pPr algn="ctr"/>
            <a:r>
              <a:rPr kumimoji="1" lang="ja-JP" altLang="en-US" sz="3600" dirty="0">
                <a:latin typeface="UD デジタル 教科書体 N-B" panose="02020700000000000000" pitchFamily="17" charset="-128"/>
                <a:ea typeface="UD デジタル 教科書体 N-B" panose="02020700000000000000" pitchFamily="17" charset="-128"/>
              </a:rPr>
              <a:t>ないかな？</a:t>
            </a:r>
          </a:p>
        </p:txBody>
      </p:sp>
    </p:spTree>
    <p:extLst>
      <p:ext uri="{BB962C8B-B14F-4D97-AF65-F5344CB8AC3E}">
        <p14:creationId xmlns:p14="http://schemas.microsoft.com/office/powerpoint/2010/main" val="377131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F1E7759B-F9E1-45F4-B023-A3CC1D2DC4FE}"/>
              </a:ext>
            </a:extLst>
          </p:cNvPr>
          <p:cNvSpPr/>
          <p:nvPr/>
        </p:nvSpPr>
        <p:spPr>
          <a:xfrm>
            <a:off x="1121626" y="1511792"/>
            <a:ext cx="9948747" cy="13255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dirty="0">
                <a:solidFill>
                  <a:schemeClr val="bg1"/>
                </a:solidFill>
                <a:latin typeface="HGS創英角ｺﾞｼｯｸUB" panose="020B0900000000000000" pitchFamily="50" charset="-128"/>
                <a:ea typeface="HGS創英角ｺﾞｼｯｸUB" panose="020B0900000000000000" pitchFamily="50" charset="-128"/>
              </a:rPr>
              <a:t>けん　さ　                                         </a:t>
            </a:r>
            <a:r>
              <a:rPr kumimoji="1" lang="ja-JP" altLang="en-US" dirty="0">
                <a:solidFill>
                  <a:schemeClr val="bg1"/>
                </a:solidFill>
                <a:latin typeface="HGS創英角ｺﾞｼｯｸUB" panose="020B0900000000000000" pitchFamily="50" charset="-128"/>
                <a:ea typeface="HGS創英角ｺﾞｼｯｸUB" panose="020B0900000000000000" pitchFamily="50" charset="-128"/>
              </a:rPr>
              <a:t>ひと           じ　たく</a:t>
            </a:r>
            <a:endParaRPr kumimoji="1" lang="en-US" altLang="ja-JP" dirty="0">
              <a:solidFill>
                <a:schemeClr val="bg1"/>
              </a:solidFill>
              <a:latin typeface="HGS創英角ｺﾞｼｯｸUB" panose="020B0900000000000000" pitchFamily="50" charset="-128"/>
              <a:ea typeface="HGS創英角ｺﾞｼｯｸUB" panose="020B0900000000000000" pitchFamily="50"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検査はおうちの人と自宅でします</a:t>
            </a:r>
            <a:endParaRPr kumimoji="1" lang="ja-JP" altLang="en-US"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0" name="タイトル 1">
            <a:extLst>
              <a:ext uri="{FF2B5EF4-FFF2-40B4-BE49-F238E27FC236}">
                <a16:creationId xmlns:a16="http://schemas.microsoft.com/office/drawing/2014/main" id="{9BAD6112-7229-4D9C-9F35-4621179C7C4E}"/>
              </a:ext>
            </a:extLst>
          </p:cNvPr>
          <p:cNvSpPr>
            <a:spLocks noGrp="1"/>
          </p:cNvSpPr>
          <p:nvPr>
            <p:ph type="title"/>
          </p:nvPr>
        </p:nvSpPr>
        <p:spPr>
          <a:xfrm>
            <a:off x="1121626" y="208453"/>
            <a:ext cx="4453890" cy="1325563"/>
          </a:xfrm>
        </p:spPr>
        <p:txBody>
          <a:bodyPr/>
          <a:lstStyle/>
          <a:p>
            <a:r>
              <a:rPr lang="ja-JP" altLang="en-US" sz="2800" dirty="0">
                <a:latin typeface="UD デジタル 教科書体 NP-B" panose="02020700000000000000" pitchFamily="18" charset="-128"/>
                <a:ea typeface="UD デジタル 教科書体 NP-B" panose="02020700000000000000" pitchFamily="18" charset="-128"/>
              </a:rPr>
              <a:t> けんさ</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検査</a:t>
            </a:r>
            <a:r>
              <a:rPr kumimoji="1" lang="ja-JP" altLang="en-US" sz="5400" dirty="0">
                <a:latin typeface="UD デジタル 教科書体 NP-B" panose="02020700000000000000" pitchFamily="18" charset="-128"/>
                <a:ea typeface="UD デジタル 教科書体 NP-B" panose="02020700000000000000" pitchFamily="18" charset="-128"/>
              </a:rPr>
              <a:t>のやり方</a:t>
            </a:r>
          </a:p>
        </p:txBody>
      </p:sp>
      <p:sp>
        <p:nvSpPr>
          <p:cNvPr id="11" name="四角形: メモ 10">
            <a:extLst>
              <a:ext uri="{FF2B5EF4-FFF2-40B4-BE49-F238E27FC236}">
                <a16:creationId xmlns:a16="http://schemas.microsoft.com/office/drawing/2014/main" id="{45EAC78D-6696-41E7-8D2D-830045DA5A5F}"/>
              </a:ext>
            </a:extLst>
          </p:cNvPr>
          <p:cNvSpPr/>
          <p:nvPr/>
        </p:nvSpPr>
        <p:spPr>
          <a:xfrm>
            <a:off x="1121626" y="3063240"/>
            <a:ext cx="6023610" cy="3418205"/>
          </a:xfrm>
          <a:prstGeom prst="foldedCorner">
            <a:avLst>
              <a:gd name="adj" fmla="val 2254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  ほ  けんちょうさ ひょう　　　　　　　　　　　　　</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保健調査票のイラストと</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おな　　 うご　　　　 かたち</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同じ動きや形ができるか</a:t>
            </a:r>
            <a:endParaRPr lang="en-US" altLang="ja-JP" sz="4000" dirty="0">
              <a:latin typeface="UD デジタル 教科書体 NP-B" panose="02020700000000000000" pitchFamily="18" charset="-128"/>
              <a:ea typeface="UD デジタル 教科書体 NP-B" panose="02020700000000000000" pitchFamily="18" charset="-128"/>
            </a:endParaRPr>
          </a:p>
          <a:p>
            <a:r>
              <a:rPr lang="ja-JP" altLang="en-US" dirty="0">
                <a:solidFill>
                  <a:prstClr val="white"/>
                </a:solidFill>
                <a:latin typeface="UD デジタル 教科書体 NP-B" panose="02020700000000000000" pitchFamily="18" charset="-128"/>
                <a:ea typeface="UD デジタル 教科書体 NP-B" panose="02020700000000000000" pitchFamily="18" charset="-128"/>
              </a:rPr>
              <a:t>かく にん</a:t>
            </a:r>
            <a:endParaRPr lang="en-US" altLang="ja-JP" dirty="0">
              <a:solidFill>
                <a:prstClr val="white"/>
              </a:solidFill>
              <a:latin typeface="UD デジタル 教科書体 NP-B" panose="02020700000000000000" pitchFamily="18" charset="-128"/>
              <a:ea typeface="UD デジタル 教科書体 NP-B" panose="02020700000000000000" pitchFamily="18" charset="-128"/>
            </a:endParaRPr>
          </a:p>
          <a:p>
            <a:r>
              <a:rPr lang="ja-JP" altLang="en-US" sz="4000" dirty="0">
                <a:latin typeface="UD デジタル 教科書体 NP-B" panose="02020700000000000000" pitchFamily="18" charset="-128"/>
                <a:ea typeface="UD デジタル 教科書体 NP-B" panose="02020700000000000000" pitchFamily="18" charset="-128"/>
              </a:rPr>
              <a:t>確認してもらいます</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a16="http://schemas.microsoft.com/office/drawing/2014/main" id="{F509BA30-3524-478D-8DFD-D92BFB412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620" y="2000885"/>
            <a:ext cx="3829119" cy="4480560"/>
          </a:xfrm>
          <a:prstGeom prst="rect">
            <a:avLst/>
          </a:prstGeom>
        </p:spPr>
      </p:pic>
    </p:spTree>
    <p:extLst>
      <p:ext uri="{BB962C8B-B14F-4D97-AF65-F5344CB8AC3E}">
        <p14:creationId xmlns:p14="http://schemas.microsoft.com/office/powerpoint/2010/main" val="11701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0992104E-FA88-4F27-B28E-E75FAFAF2801}"/>
              </a:ext>
            </a:extLst>
          </p:cNvPr>
          <p:cNvSpPr>
            <a:spLocks noGrp="1"/>
          </p:cNvSpPr>
          <p:nvPr>
            <p:ph type="title"/>
          </p:nvPr>
        </p:nvSpPr>
        <p:spPr>
          <a:xfrm>
            <a:off x="838200" y="365125"/>
            <a:ext cx="6011006" cy="1325563"/>
          </a:xfrm>
        </p:spPr>
        <p:txBody>
          <a:bodyPr>
            <a:normAutofit fontScale="90000"/>
          </a:bodyPr>
          <a:lstStyle/>
          <a:p>
            <a:r>
              <a:rPr lang="ja-JP" altLang="en-US" sz="2800" dirty="0">
                <a:latin typeface="UD デジタル 教科書体 NP-B" panose="02020700000000000000" pitchFamily="18" charset="-128"/>
                <a:ea typeface="UD デジタル 教科書体 NP-B" panose="02020700000000000000" pitchFamily="18" charset="-128"/>
              </a:rPr>
              <a:t>せぼね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背骨の検査　その</a:t>
            </a:r>
            <a:r>
              <a:rPr lang="en-US" altLang="ja-JP" sz="5400" dirty="0">
                <a:latin typeface="UD デジタル 教科書体 NP-B" panose="02020700000000000000" pitchFamily="18" charset="-128"/>
                <a:ea typeface="UD デジタル 教科書体 NP-B" panose="02020700000000000000" pitchFamily="18" charset="-128"/>
              </a:rPr>
              <a:t>1</a:t>
            </a:r>
            <a:r>
              <a:rPr lang="ja-JP" altLang="en-US" sz="5400" dirty="0">
                <a:latin typeface="UD デジタル 教科書体 NP-B" panose="02020700000000000000" pitchFamily="18" charset="-128"/>
                <a:ea typeface="UD デジタル 教科書体 NP-B" panose="02020700000000000000" pitchFamily="18" charset="-128"/>
              </a:rPr>
              <a:t>　</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4" name="四角形: 角を丸くする 3">
            <a:extLst>
              <a:ext uri="{FF2B5EF4-FFF2-40B4-BE49-F238E27FC236}">
                <a16:creationId xmlns:a16="http://schemas.microsoft.com/office/drawing/2014/main" id="{800DDE0B-A204-47AA-AB06-D0F16118F922}"/>
              </a:ext>
            </a:extLst>
          </p:cNvPr>
          <p:cNvSpPr/>
          <p:nvPr/>
        </p:nvSpPr>
        <p:spPr>
          <a:xfrm>
            <a:off x="838200" y="1690688"/>
            <a:ext cx="6658707" cy="13255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　せ　なか　　　　　　　　　　</a:t>
            </a:r>
            <a:endParaRPr lang="en-US" altLang="ja-JP" sz="20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背中をよくみてもらう</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pic>
        <p:nvPicPr>
          <p:cNvPr id="3" name="図 2">
            <a:extLst>
              <a:ext uri="{FF2B5EF4-FFF2-40B4-BE49-F238E27FC236}">
                <a16:creationId xmlns:a16="http://schemas.microsoft.com/office/drawing/2014/main" id="{41693E66-138D-4110-8B1B-97EFA7A42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137" y="1324268"/>
            <a:ext cx="4647559" cy="5438238"/>
          </a:xfrm>
          <a:prstGeom prst="rect">
            <a:avLst/>
          </a:prstGeom>
        </p:spPr>
      </p:pic>
      <p:sp>
        <p:nvSpPr>
          <p:cNvPr id="6" name="吹き出し: 角を丸めた四角形 5">
            <a:extLst>
              <a:ext uri="{FF2B5EF4-FFF2-40B4-BE49-F238E27FC236}">
                <a16:creationId xmlns:a16="http://schemas.microsoft.com/office/drawing/2014/main" id="{692EB355-6A3C-45E5-9965-B9449C124E99}"/>
              </a:ext>
            </a:extLst>
          </p:cNvPr>
          <p:cNvSpPr/>
          <p:nvPr/>
        </p:nvSpPr>
        <p:spPr>
          <a:xfrm>
            <a:off x="1485899" y="3258418"/>
            <a:ext cx="5363307" cy="1666728"/>
          </a:xfrm>
          <a:prstGeom prst="wedgeRoundRectCallout">
            <a:avLst>
              <a:gd name="adj1" fmla="val 59400"/>
              <a:gd name="adj2" fmla="val -6830"/>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　　かた　　けんこうこつ　　</a:t>
            </a:r>
            <a:r>
              <a:rPr lang="ja-JP" altLang="en-US" dirty="0" err="1">
                <a:latin typeface="UD デジタル 教科書体 N-B" panose="02020700000000000000" pitchFamily="17" charset="-128"/>
                <a:ea typeface="UD デジタル 教科書体 N-B" panose="02020700000000000000" pitchFamily="17" charset="-128"/>
              </a:rPr>
              <a:t>たか</a:t>
            </a:r>
            <a:endParaRPr kumimoji="1" lang="en-US" altLang="ja-JP" dirty="0">
              <a:latin typeface="UD デジタル 教科書体 N-B" panose="02020700000000000000" pitchFamily="17" charset="-128"/>
              <a:ea typeface="UD デジタル 教科書体 N-B" panose="02020700000000000000" pitchFamily="17" charset="-128"/>
            </a:endParaRPr>
          </a:p>
          <a:p>
            <a:pPr algn="ctr"/>
            <a:r>
              <a:rPr lang="ja-JP" altLang="en-US" sz="3600" dirty="0">
                <a:latin typeface="UD デジタル 教科書体 N-B" panose="02020700000000000000" pitchFamily="17" charset="-128"/>
                <a:ea typeface="UD デジタル 教科書体 N-B" panose="02020700000000000000" pitchFamily="17" charset="-128"/>
              </a:rPr>
              <a:t>肩・肩甲骨の高さに</a:t>
            </a:r>
            <a:endParaRPr lang="en-US" altLang="ja-JP" sz="3600" dirty="0">
              <a:latin typeface="UD デジタル 教科書体 N-B" panose="02020700000000000000" pitchFamily="17" charset="-128"/>
              <a:ea typeface="UD デジタル 教科書体 N-B" panose="02020700000000000000" pitchFamily="17" charset="-128"/>
            </a:endParaRPr>
          </a:p>
          <a:p>
            <a:pPr algn="ctr"/>
            <a:r>
              <a:rPr lang="ja-JP" altLang="en-US" sz="3600" dirty="0">
                <a:latin typeface="UD デジタル 教科書体 N-B" panose="02020700000000000000" pitchFamily="17" charset="-128"/>
                <a:ea typeface="UD デジタル 教科書体 N-B" panose="02020700000000000000" pitchFamily="17" charset="-128"/>
              </a:rPr>
              <a:t>ちがい</a:t>
            </a:r>
            <a:r>
              <a:rPr kumimoji="1" lang="ja-JP" altLang="en-US" sz="3600" dirty="0">
                <a:latin typeface="UD デジタル 教科書体 N-B" panose="02020700000000000000" pitchFamily="17" charset="-128"/>
                <a:ea typeface="UD デジタル 教科書体 N-B" panose="02020700000000000000" pitchFamily="17" charset="-128"/>
              </a:rPr>
              <a:t>はないかな？</a:t>
            </a:r>
          </a:p>
        </p:txBody>
      </p:sp>
      <p:sp>
        <p:nvSpPr>
          <p:cNvPr id="7" name="吹き出し: 角を丸めた四角形 6">
            <a:extLst>
              <a:ext uri="{FF2B5EF4-FFF2-40B4-BE49-F238E27FC236}">
                <a16:creationId xmlns:a16="http://schemas.microsoft.com/office/drawing/2014/main" id="{C1619EE6-A100-4C58-9341-90E9C02CB262}"/>
              </a:ext>
            </a:extLst>
          </p:cNvPr>
          <p:cNvSpPr/>
          <p:nvPr/>
        </p:nvSpPr>
        <p:spPr>
          <a:xfrm>
            <a:off x="1485899" y="5167312"/>
            <a:ext cx="5363307" cy="1504370"/>
          </a:xfrm>
          <a:prstGeom prst="wedgeRoundRectCallout">
            <a:avLst>
              <a:gd name="adj1" fmla="val 68138"/>
              <a:gd name="adj2" fmla="val 499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　　　　　こし　　　　　　せん</a:t>
            </a:r>
            <a:endParaRPr kumimoji="1" lang="en-US" altLang="ja-JP" dirty="0">
              <a:latin typeface="UD デジタル 教科書体 N-B" panose="02020700000000000000" pitchFamily="17" charset="-128"/>
              <a:ea typeface="UD デジタル 教科書体 N-B" panose="02020700000000000000" pitchFamily="17" charset="-128"/>
            </a:endParaRPr>
          </a:p>
          <a:p>
            <a:pPr algn="ctr"/>
            <a:r>
              <a:rPr lang="ja-JP" altLang="en-US" sz="3600" dirty="0">
                <a:latin typeface="UD デジタル 教科書体 N-B" panose="02020700000000000000" pitchFamily="17" charset="-128"/>
                <a:ea typeface="UD デジタル 教科書体 N-B" panose="02020700000000000000" pitchFamily="17" charset="-128"/>
              </a:rPr>
              <a:t>腰のわき線に</a:t>
            </a:r>
            <a:endParaRPr lang="en-US" altLang="ja-JP" sz="3600" dirty="0">
              <a:latin typeface="UD デジタル 教科書体 N-B" panose="02020700000000000000" pitchFamily="17" charset="-128"/>
              <a:ea typeface="UD デジタル 教科書体 N-B" panose="02020700000000000000" pitchFamily="17" charset="-128"/>
            </a:endParaRPr>
          </a:p>
          <a:p>
            <a:pPr algn="ctr"/>
            <a:r>
              <a:rPr lang="ja-JP" altLang="en-US" sz="3600" dirty="0">
                <a:latin typeface="UD デジタル 教科書体 N-B" panose="02020700000000000000" pitchFamily="17" charset="-128"/>
                <a:ea typeface="UD デジタル 教科書体 N-B" panose="02020700000000000000" pitchFamily="17" charset="-128"/>
              </a:rPr>
              <a:t>ちがい</a:t>
            </a:r>
            <a:r>
              <a:rPr kumimoji="1" lang="ja-JP" altLang="en-US" sz="3600" dirty="0">
                <a:latin typeface="UD デジタル 教科書体 N-B" panose="02020700000000000000" pitchFamily="17" charset="-128"/>
                <a:ea typeface="UD デジタル 教科書体 N-B" panose="02020700000000000000" pitchFamily="17" charset="-128"/>
              </a:rPr>
              <a:t>はないかな？</a:t>
            </a:r>
          </a:p>
        </p:txBody>
      </p:sp>
    </p:spTree>
    <p:extLst>
      <p:ext uri="{BB962C8B-B14F-4D97-AF65-F5344CB8AC3E}">
        <p14:creationId xmlns:p14="http://schemas.microsoft.com/office/powerpoint/2010/main" val="70599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0992104E-FA88-4F27-B28E-E75FAFAF2801}"/>
              </a:ext>
            </a:extLst>
          </p:cNvPr>
          <p:cNvSpPr>
            <a:spLocks noGrp="1"/>
          </p:cNvSpPr>
          <p:nvPr>
            <p:ph type="title"/>
          </p:nvPr>
        </p:nvSpPr>
        <p:spPr>
          <a:xfrm>
            <a:off x="838200" y="365125"/>
            <a:ext cx="6339840" cy="1325563"/>
          </a:xfrm>
        </p:spPr>
        <p:txBody>
          <a:bodyPr/>
          <a:lstStyle/>
          <a:p>
            <a:r>
              <a:rPr lang="ja-JP" altLang="en-US" sz="2800" dirty="0">
                <a:latin typeface="UD デジタル 教科書体 NP-B" panose="02020700000000000000" pitchFamily="18" charset="-128"/>
                <a:ea typeface="UD デジタル 教科書体 NP-B" panose="02020700000000000000" pitchFamily="18" charset="-128"/>
              </a:rPr>
              <a:t>せぼね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背骨の検査　その</a:t>
            </a:r>
            <a:r>
              <a:rPr lang="en-US" altLang="ja-JP" sz="5400" dirty="0">
                <a:latin typeface="UD デジタル 教科書体 NP-B" panose="02020700000000000000" pitchFamily="18" charset="-128"/>
                <a:ea typeface="UD デジタル 教科書体 NP-B" panose="02020700000000000000" pitchFamily="18" charset="-128"/>
              </a:rPr>
              <a:t>2</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pic>
        <p:nvPicPr>
          <p:cNvPr id="4" name="図 3">
            <a:extLst>
              <a:ext uri="{FF2B5EF4-FFF2-40B4-BE49-F238E27FC236}">
                <a16:creationId xmlns:a16="http://schemas.microsoft.com/office/drawing/2014/main" id="{6E69D1E5-962C-43AC-A302-5CA09A100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443" y="1124460"/>
            <a:ext cx="4899926" cy="5733540"/>
          </a:xfrm>
          <a:prstGeom prst="rect">
            <a:avLst/>
          </a:prstGeom>
        </p:spPr>
      </p:pic>
      <p:sp>
        <p:nvSpPr>
          <p:cNvPr id="2" name="四角形: 角を丸くする 1">
            <a:extLst>
              <a:ext uri="{FF2B5EF4-FFF2-40B4-BE49-F238E27FC236}">
                <a16:creationId xmlns:a16="http://schemas.microsoft.com/office/drawing/2014/main" id="{DB00C528-5FD7-93A3-938B-7508F9C396E4}"/>
              </a:ext>
            </a:extLst>
          </p:cNvPr>
          <p:cNvSpPr/>
          <p:nvPr/>
        </p:nvSpPr>
        <p:spPr>
          <a:xfrm>
            <a:off x="1384366" y="2890906"/>
            <a:ext cx="5521862" cy="24722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て　　　　て　　　  あ　　　　　　</a:t>
            </a:r>
            <a:endParaRPr lang="en-US" altLang="ja-JP" sz="20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手と手を合わせて、</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a:p>
            <a:pPr algn="just"/>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　　　　 </a:t>
            </a:r>
            <a:r>
              <a:rPr lang="ja-JP" altLang="en-US" sz="2000" dirty="0" err="1">
                <a:solidFill>
                  <a:schemeClr val="bg1"/>
                </a:solidFill>
                <a:latin typeface="UD デジタル 教科書体 NP-B" panose="02020700000000000000" pitchFamily="18" charset="-128"/>
                <a:ea typeface="UD デジタル 教科書体 NP-B" panose="02020700000000000000" pitchFamily="18" charset="-128"/>
              </a:rPr>
              <a:t>ぜんくつ</a:t>
            </a:r>
            <a:endParaRPr lang="en-US" altLang="ja-JP" sz="20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前屈をする</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46757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0992104E-FA88-4F27-B28E-E75FAFAF2801}"/>
              </a:ext>
            </a:extLst>
          </p:cNvPr>
          <p:cNvSpPr>
            <a:spLocks noGrp="1"/>
          </p:cNvSpPr>
          <p:nvPr>
            <p:ph type="title"/>
          </p:nvPr>
        </p:nvSpPr>
        <p:spPr>
          <a:xfrm>
            <a:off x="838200" y="365125"/>
            <a:ext cx="6499860" cy="1325563"/>
          </a:xfrm>
        </p:spPr>
        <p:txBody>
          <a:bodyPr/>
          <a:lstStyle/>
          <a:p>
            <a:r>
              <a:rPr lang="ja-JP" altLang="en-US" sz="2800" dirty="0">
                <a:latin typeface="UD デジタル 教科書体 NP-B" panose="02020700000000000000" pitchFamily="18" charset="-128"/>
                <a:ea typeface="UD デジタル 教科書体 NP-B" panose="02020700000000000000" pitchFamily="18" charset="-128"/>
              </a:rPr>
              <a:t>せぼね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背骨の検査　その</a:t>
            </a:r>
            <a:r>
              <a:rPr lang="en-US" altLang="ja-JP" sz="5400" dirty="0">
                <a:latin typeface="UD デジタル 教科書体 NP-B" panose="02020700000000000000" pitchFamily="18" charset="-128"/>
                <a:ea typeface="UD デジタル 教科書体 NP-B" panose="02020700000000000000" pitchFamily="18" charset="-128"/>
              </a:rPr>
              <a:t>2</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3" name="四角形: 角を丸くする 2">
            <a:extLst>
              <a:ext uri="{FF2B5EF4-FFF2-40B4-BE49-F238E27FC236}">
                <a16:creationId xmlns:a16="http://schemas.microsoft.com/office/drawing/2014/main" id="{AC9F4982-4169-45B5-96FF-A055DF49B37F}"/>
              </a:ext>
            </a:extLst>
          </p:cNvPr>
          <p:cNvSpPr/>
          <p:nvPr/>
        </p:nvSpPr>
        <p:spPr>
          <a:xfrm>
            <a:off x="659756" y="2902481"/>
            <a:ext cx="5436243" cy="24722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  て　　　   て　　　  あ　　　　　　</a:t>
            </a:r>
            <a:endParaRPr lang="en-US" altLang="ja-JP" sz="2000"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手と手を合わせて</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 ぜん くつ</a:t>
            </a:r>
            <a:endParaRPr lang="en-US" altLang="ja-JP" sz="2000" dirty="0">
              <a:solidFill>
                <a:schemeClr val="bg1"/>
              </a:solidFill>
              <a:latin typeface="UD デジタル 教科書体 NP-B" panose="02020700000000000000" pitchFamily="18" charset="-128"/>
              <a:ea typeface="UD デジタル 教科書体 NP-B" panose="02020700000000000000" pitchFamily="18" charset="-128"/>
            </a:endParaRPr>
          </a:p>
          <a:p>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前屈をする</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FC049A2D-E729-4AEE-AE81-B56B15B25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250" y="1948882"/>
            <a:ext cx="4097619" cy="4794738"/>
          </a:xfrm>
          <a:prstGeom prst="rect">
            <a:avLst/>
          </a:prstGeom>
        </p:spPr>
      </p:pic>
      <p:sp>
        <p:nvSpPr>
          <p:cNvPr id="7" name="吹き出し: 角を丸めた四角形 6">
            <a:extLst>
              <a:ext uri="{FF2B5EF4-FFF2-40B4-BE49-F238E27FC236}">
                <a16:creationId xmlns:a16="http://schemas.microsoft.com/office/drawing/2014/main" id="{9A90E8AC-0FB0-4D91-B774-C37485A31944}"/>
              </a:ext>
            </a:extLst>
          </p:cNvPr>
          <p:cNvSpPr/>
          <p:nvPr/>
        </p:nvSpPr>
        <p:spPr>
          <a:xfrm>
            <a:off x="8972551" y="2249951"/>
            <a:ext cx="2741030" cy="2704013"/>
          </a:xfrm>
          <a:prstGeom prst="wedgeRoundRectCallout">
            <a:avLst>
              <a:gd name="adj1" fmla="val -59585"/>
              <a:gd name="adj2" fmla="val 313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dirty="0">
                <a:latin typeface="UD デジタル 教科書体 N-B" panose="02020700000000000000" pitchFamily="17" charset="-128"/>
                <a:ea typeface="UD デジタル 教科書体 N-B" panose="02020700000000000000" pitchFamily="17" charset="-128"/>
              </a:rPr>
              <a:t>たか</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高さに</a:t>
            </a:r>
            <a:endParaRPr lang="en-US" altLang="ja-JP" sz="3600" dirty="0">
              <a:latin typeface="UD デジタル 教科書体 N-B" panose="02020700000000000000" pitchFamily="17" charset="-128"/>
              <a:ea typeface="UD デジタル 教科書体 N-B" panose="02020700000000000000" pitchFamily="17" charset="-128"/>
            </a:endParaRPr>
          </a:p>
          <a:p>
            <a:r>
              <a:rPr lang="ja-JP" altLang="en-US" dirty="0">
                <a:latin typeface="UD デジタル 教科書体 N-B" panose="02020700000000000000" pitchFamily="17" charset="-128"/>
                <a:ea typeface="UD デジタル 教科書体 N-B" panose="02020700000000000000" pitchFamily="17" charset="-128"/>
              </a:rPr>
              <a:t>ちが</a:t>
            </a:r>
            <a:endParaRPr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違いは</a:t>
            </a:r>
            <a:endParaRPr kumimoji="1" lang="en-US" altLang="ja-JP" sz="3600" dirty="0">
              <a:latin typeface="UD デジタル 教科書体 N-B" panose="02020700000000000000" pitchFamily="17" charset="-128"/>
              <a:ea typeface="UD デジタル 教科書体 N-B" panose="02020700000000000000" pitchFamily="17" charset="-128"/>
            </a:endParaRPr>
          </a:p>
          <a:p>
            <a:endParaRPr kumimoji="1" lang="en-US" altLang="ja-JP" sz="105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ないかな？</a:t>
            </a:r>
          </a:p>
        </p:txBody>
      </p:sp>
    </p:spTree>
    <p:extLst>
      <p:ext uri="{BB962C8B-B14F-4D97-AF65-F5344CB8AC3E}">
        <p14:creationId xmlns:p14="http://schemas.microsoft.com/office/powerpoint/2010/main" val="256546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DF599619-71A2-4CC1-AC05-0087FACAC930}"/>
              </a:ext>
            </a:extLst>
          </p:cNvPr>
          <p:cNvSpPr>
            <a:spLocks noGrp="1"/>
          </p:cNvSpPr>
          <p:nvPr>
            <p:ph type="title"/>
          </p:nvPr>
        </p:nvSpPr>
        <p:spPr>
          <a:xfrm>
            <a:off x="838200" y="365125"/>
            <a:ext cx="10515600" cy="1325563"/>
          </a:xfrm>
        </p:spPr>
        <p:txBody>
          <a:bodyPr/>
          <a:lstStyle/>
          <a:p>
            <a:r>
              <a:rPr lang="ja-JP" altLang="en-US" sz="2800" dirty="0">
                <a:latin typeface="UD デジタル 教科書体 NP-B" panose="02020700000000000000" pitchFamily="18" charset="-128"/>
                <a:ea typeface="UD デジタル 教科書体 NP-B" panose="02020700000000000000" pitchFamily="18" charset="-128"/>
              </a:rPr>
              <a:t>こし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腰の検査</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15" name="四角形: 角を丸くする 14">
            <a:extLst>
              <a:ext uri="{FF2B5EF4-FFF2-40B4-BE49-F238E27FC236}">
                <a16:creationId xmlns:a16="http://schemas.microsoft.com/office/drawing/2014/main" id="{38C067FC-2AF1-47D0-89BF-AB14129AF9AE}"/>
              </a:ext>
            </a:extLst>
          </p:cNvPr>
          <p:cNvSpPr/>
          <p:nvPr/>
        </p:nvSpPr>
        <p:spPr>
          <a:xfrm>
            <a:off x="678181" y="2592509"/>
            <a:ext cx="4773930" cy="303963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2000" dirty="0">
                <a:solidFill>
                  <a:schemeClr val="bg1"/>
                </a:solidFill>
                <a:latin typeface="UD デジタル 教科書体 NP-B" panose="02020700000000000000" pitchFamily="18" charset="-128"/>
                <a:ea typeface="UD デジタル 教科書体 NP-B" panose="02020700000000000000" pitchFamily="18" charset="-128"/>
              </a:rPr>
              <a:t>こし　　　 </a:t>
            </a:r>
            <a:r>
              <a:rPr lang="ja-JP" altLang="en-US" sz="2000" dirty="0" err="1">
                <a:solidFill>
                  <a:schemeClr val="bg1"/>
                </a:solidFill>
                <a:latin typeface="UD デジタル 教科書体 NP-B" panose="02020700000000000000" pitchFamily="18" charset="-128"/>
                <a:ea typeface="UD デジタル 教科書体 NP-B" panose="02020700000000000000" pitchFamily="18" charset="-128"/>
              </a:rPr>
              <a:t>ま</a:t>
            </a:r>
            <a:endParaRPr lang="en-US" altLang="ja-JP" sz="20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腰を曲げたり、</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そらしたりする</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5" name="吹き出し: 角を丸めた四角形 4">
            <a:extLst>
              <a:ext uri="{FF2B5EF4-FFF2-40B4-BE49-F238E27FC236}">
                <a16:creationId xmlns:a16="http://schemas.microsoft.com/office/drawing/2014/main" id="{2698EA33-62C1-4F86-A7D3-3223E8840663}"/>
              </a:ext>
            </a:extLst>
          </p:cNvPr>
          <p:cNvSpPr/>
          <p:nvPr/>
        </p:nvSpPr>
        <p:spPr>
          <a:xfrm>
            <a:off x="9245224" y="4265955"/>
            <a:ext cx="2736821" cy="2004646"/>
          </a:xfrm>
          <a:prstGeom prst="wedgeRoundRectCallout">
            <a:avLst>
              <a:gd name="adj1" fmla="val -27650"/>
              <a:gd name="adj2" fmla="val 2430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いた</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痛みは</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ないかな？</a:t>
            </a:r>
          </a:p>
        </p:txBody>
      </p:sp>
      <p:pic>
        <p:nvPicPr>
          <p:cNvPr id="3" name="図 2">
            <a:extLst>
              <a:ext uri="{FF2B5EF4-FFF2-40B4-BE49-F238E27FC236}">
                <a16:creationId xmlns:a16="http://schemas.microsoft.com/office/drawing/2014/main" id="{0BA03D6C-76A1-46C6-A23C-0D73D0216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745" y="1129333"/>
            <a:ext cx="4583723" cy="5363542"/>
          </a:xfrm>
          <a:prstGeom prst="rect">
            <a:avLst/>
          </a:prstGeom>
        </p:spPr>
      </p:pic>
    </p:spTree>
    <p:extLst>
      <p:ext uri="{BB962C8B-B14F-4D97-AF65-F5344CB8AC3E}">
        <p14:creationId xmlns:p14="http://schemas.microsoft.com/office/powerpoint/2010/main" val="259890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DF599619-71A2-4CC1-AC05-0087FACAC930}"/>
              </a:ext>
            </a:extLst>
          </p:cNvPr>
          <p:cNvSpPr>
            <a:spLocks noGrp="1"/>
          </p:cNvSpPr>
          <p:nvPr>
            <p:ph type="title"/>
          </p:nvPr>
        </p:nvSpPr>
        <p:spPr>
          <a:xfrm>
            <a:off x="838200" y="365125"/>
            <a:ext cx="5617055" cy="1325563"/>
          </a:xfrm>
        </p:spPr>
        <p:txBody>
          <a:bodyPr>
            <a:normAutofit/>
          </a:bodyPr>
          <a:lstStyle/>
          <a:p>
            <a:r>
              <a:rPr lang="ja-JP" altLang="en-US" sz="2800" dirty="0">
                <a:latin typeface="UD デジタル 教科書体 NP-B" panose="02020700000000000000" pitchFamily="18" charset="-128"/>
                <a:ea typeface="UD デジタル 教科書体 NP-B" panose="02020700000000000000" pitchFamily="18" charset="-128"/>
              </a:rPr>
              <a:t>うで　　けんさ　　　　　　　　　　</a:t>
            </a:r>
            <a:br>
              <a:rPr lang="en-US" altLang="ja-JP" dirty="0">
                <a:latin typeface="UD デジタル 教科書体 NP-B" panose="02020700000000000000" pitchFamily="18" charset="-128"/>
                <a:ea typeface="UD デジタル 教科書体 NP-B" panose="02020700000000000000" pitchFamily="18" charset="-128"/>
              </a:rPr>
            </a:br>
            <a:r>
              <a:rPr lang="ja-JP" altLang="en-US" sz="5400" dirty="0">
                <a:latin typeface="UD デジタル 教科書体 NP-B" panose="02020700000000000000" pitchFamily="18" charset="-128"/>
                <a:ea typeface="UD デジタル 教科書体 NP-B" panose="02020700000000000000" pitchFamily="18" charset="-128"/>
              </a:rPr>
              <a:t>腕の検査　その</a:t>
            </a:r>
            <a:r>
              <a:rPr lang="en-US" altLang="ja-JP" sz="5400" dirty="0">
                <a:latin typeface="UD デジタル 教科書体 NP-B" panose="02020700000000000000" pitchFamily="18" charset="-128"/>
                <a:ea typeface="UD デジタル 教科書体 NP-B" panose="02020700000000000000" pitchFamily="18" charset="-128"/>
              </a:rPr>
              <a:t>1</a:t>
            </a:r>
            <a:endParaRPr kumimoji="1" lang="ja-JP" altLang="en-US" sz="5400" dirty="0">
              <a:latin typeface="UD デジタル 教科書体 NP-B" panose="02020700000000000000" pitchFamily="18" charset="-128"/>
              <a:ea typeface="UD デジタル 教科書体 NP-B" panose="02020700000000000000" pitchFamily="18" charset="-128"/>
            </a:endParaRPr>
          </a:p>
        </p:txBody>
      </p:sp>
      <p:sp>
        <p:nvSpPr>
          <p:cNvPr id="15" name="四角形: 角を丸くする 14">
            <a:extLst>
              <a:ext uri="{FF2B5EF4-FFF2-40B4-BE49-F238E27FC236}">
                <a16:creationId xmlns:a16="http://schemas.microsoft.com/office/drawing/2014/main" id="{38C067FC-2AF1-47D0-89BF-AB14129AF9AE}"/>
              </a:ext>
            </a:extLst>
          </p:cNvPr>
          <p:cNvSpPr/>
          <p:nvPr/>
        </p:nvSpPr>
        <p:spPr>
          <a:xfrm>
            <a:off x="533379" y="2011679"/>
            <a:ext cx="4793721" cy="25242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4800" dirty="0">
                <a:solidFill>
                  <a:schemeClr val="bg1"/>
                </a:solidFill>
                <a:latin typeface="UD デジタル 教科書体 NP-B" panose="02020700000000000000" pitchFamily="18" charset="-128"/>
                <a:ea typeface="UD デジタル 教科書体 NP-B" panose="02020700000000000000" pitchFamily="18" charset="-128"/>
              </a:rPr>
              <a:t>ばんざいをする</a:t>
            </a:r>
            <a:endParaRPr lang="en-US" altLang="ja-JP" sz="48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5" name="吹き出し: 角を丸めた四角形 4">
            <a:extLst>
              <a:ext uri="{FF2B5EF4-FFF2-40B4-BE49-F238E27FC236}">
                <a16:creationId xmlns:a16="http://schemas.microsoft.com/office/drawing/2014/main" id="{CC46C776-7CBB-4546-8A22-BB7FE6390883}"/>
              </a:ext>
            </a:extLst>
          </p:cNvPr>
          <p:cNvSpPr/>
          <p:nvPr/>
        </p:nvSpPr>
        <p:spPr>
          <a:xfrm>
            <a:off x="8306639" y="2011679"/>
            <a:ext cx="3071276" cy="2000885"/>
          </a:xfrm>
          <a:prstGeom prst="wedgeRoundRectCallout">
            <a:avLst>
              <a:gd name="adj1" fmla="val -56982"/>
              <a:gd name="adj2" fmla="val 21886"/>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dirty="0">
                <a:latin typeface="UD デジタル 教科書体 N-B" panose="02020700000000000000" pitchFamily="17" charset="-128"/>
                <a:ea typeface="UD デジタル 教科書体 N-B" panose="02020700000000000000" pitchFamily="17" charset="-128"/>
              </a:rPr>
              <a:t>  いた</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 痛みは</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 ないかな？</a:t>
            </a:r>
          </a:p>
        </p:txBody>
      </p:sp>
      <p:sp>
        <p:nvSpPr>
          <p:cNvPr id="6" name="吹き出し: 角を丸めた四角形 5">
            <a:extLst>
              <a:ext uri="{FF2B5EF4-FFF2-40B4-BE49-F238E27FC236}">
                <a16:creationId xmlns:a16="http://schemas.microsoft.com/office/drawing/2014/main" id="{D5711036-9077-4F48-B478-0D512529A33E}"/>
              </a:ext>
            </a:extLst>
          </p:cNvPr>
          <p:cNvSpPr/>
          <p:nvPr/>
        </p:nvSpPr>
        <p:spPr>
          <a:xfrm>
            <a:off x="7893934" y="4535938"/>
            <a:ext cx="3981692" cy="2004646"/>
          </a:xfrm>
          <a:prstGeom prst="wedgeRoundRectCallout">
            <a:avLst>
              <a:gd name="adj1" fmla="val -45056"/>
              <a:gd name="adj2" fmla="val -6243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kumimoji="1" lang="ja-JP" altLang="en-US" dirty="0">
                <a:latin typeface="UD デジタル 教科書体 N-B" panose="02020700000000000000" pitchFamily="17" charset="-128"/>
                <a:ea typeface="UD デジタル 教科書体 N-B" panose="02020700000000000000" pitchFamily="17" charset="-128"/>
              </a:rPr>
              <a:t>りょううで</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 両腕は</a:t>
            </a:r>
            <a:r>
              <a:rPr kumimoji="1" lang="ja-JP" altLang="en-US" dirty="0">
                <a:latin typeface="UD デジタル 教科書体 N-B" panose="02020700000000000000" pitchFamily="17" charset="-128"/>
                <a:ea typeface="UD デジタル 教科書体 N-B" panose="02020700000000000000" pitchFamily="17" charset="-128"/>
              </a:rPr>
              <a:t>　 </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  みみ</a:t>
            </a:r>
            <a:endParaRPr kumimoji="1" lang="en-US" altLang="ja-JP"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 耳につくかな</a:t>
            </a:r>
            <a:r>
              <a:rPr kumimoji="1" lang="ja-JP" altLang="en-US" sz="3600" dirty="0">
                <a:latin typeface="UD デジタル 教科書体 N-B" panose="02020700000000000000" pitchFamily="17" charset="-128"/>
                <a:ea typeface="UD デジタル 教科書体 N-B" panose="02020700000000000000" pitchFamily="17" charset="-128"/>
              </a:rPr>
              <a:t>？</a:t>
            </a:r>
          </a:p>
        </p:txBody>
      </p:sp>
      <p:pic>
        <p:nvPicPr>
          <p:cNvPr id="3" name="図 2">
            <a:extLst>
              <a:ext uri="{FF2B5EF4-FFF2-40B4-BE49-F238E27FC236}">
                <a16:creationId xmlns:a16="http://schemas.microsoft.com/office/drawing/2014/main" id="{481F079C-EC18-4AFC-B34E-5FD6BE611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800" y="2188976"/>
            <a:ext cx="3364203" cy="3936548"/>
          </a:xfrm>
          <a:prstGeom prst="rect">
            <a:avLst/>
          </a:prstGeom>
        </p:spPr>
      </p:pic>
    </p:spTree>
    <p:extLst>
      <p:ext uri="{BB962C8B-B14F-4D97-AF65-F5344CB8AC3E}">
        <p14:creationId xmlns:p14="http://schemas.microsoft.com/office/powerpoint/2010/main" val="42460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0ce15d-0250-4130-ba69-03264b3b398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39E79DB2E5DA84BAE9D95878C1500FE" ma:contentTypeVersion="9" ma:contentTypeDescription="新しいドキュメントを作成します。" ma:contentTypeScope="" ma:versionID="a57c9bf1a418a09724121b473d49e3ef">
  <xsd:schema xmlns:xsd="http://www.w3.org/2001/XMLSchema" xmlns:xs="http://www.w3.org/2001/XMLSchema" xmlns:p="http://schemas.microsoft.com/office/2006/metadata/properties" xmlns:ns2="330ce15d-0250-4130-ba69-03264b3b3989" targetNamespace="http://schemas.microsoft.com/office/2006/metadata/properties" ma:root="true" ma:fieldsID="58d5f49975f6189e6a0fa8d9d16670c4" ns2:_="">
    <xsd:import namespace="330ce15d-0250-4130-ba69-03264b3b39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e15d-0250-4130-ba69-03264b3b39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3b19bc-1084-4a18-a100-b5024c7dcff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687C27-F990-40AC-9939-561843EDCB7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30ce15d-0250-4130-ba69-03264b3b3989"/>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1F70BA73-F3B3-49EA-8B8E-53474ABC67D6}"/>
</file>

<file path=customXml/itemProps3.xml><?xml version="1.0" encoding="utf-8"?>
<ds:datastoreItem xmlns:ds="http://schemas.openxmlformats.org/officeDocument/2006/customXml" ds:itemID="{D08DB05D-C49E-4595-B136-0F9E8FF8FA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2019</TotalTime>
  <Words>1513</Words>
  <Application>Microsoft Office PowerPoint</Application>
  <PresentationFormat>ワイド画面</PresentationFormat>
  <Paragraphs>168</Paragraphs>
  <Slides>15</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BIZ UDPゴシック</vt:lpstr>
      <vt:lpstr>HGS創英角ｺﾞｼｯｸUB</vt:lpstr>
      <vt:lpstr>HGS創英角ﾎﾟｯﾌﾟ体</vt:lpstr>
      <vt:lpstr>UD デジタル 教科書体 N-B</vt:lpstr>
      <vt:lpstr>UD デジタル 教科書体 NP-B</vt:lpstr>
      <vt:lpstr>游ゴシック</vt:lpstr>
      <vt:lpstr>游ゴシック Light</vt:lpstr>
      <vt:lpstr>Arial</vt:lpstr>
      <vt:lpstr>Office テーマ</vt:lpstr>
      <vt:lpstr>「運動器検診」 　事前説明スライドの使い方について</vt:lpstr>
      <vt:lpstr>PowerPoint プレゼンテーション</vt:lpstr>
      <vt:lpstr>もくてき 目的</vt:lpstr>
      <vt:lpstr> けんさ 検査のやり方</vt:lpstr>
      <vt:lpstr>せぼね　　　けんさ　　　　　　　　　　　 背骨の検査　その1　</vt:lpstr>
      <vt:lpstr>せぼね　　　けんさ　　　　　　　　　　　 背骨の検査　その2</vt:lpstr>
      <vt:lpstr>せぼね　　　けんさ　　　　　　　　　　　 背骨の検査　その2</vt:lpstr>
      <vt:lpstr>こし　　けんさ　　　　　　　　　　 腰の検査</vt:lpstr>
      <vt:lpstr>うで　　けんさ　　　　　　　　　　 腕の検査　その1</vt:lpstr>
      <vt:lpstr>うで　　けんさ　　　　　　　　　　 腕の検査　その2</vt:lpstr>
      <vt:lpstr>うで　　けんさ　　　　　　　　　　 腕の検査　その3</vt:lpstr>
      <vt:lpstr> こ  かんせつ　  あし　　けん さ　　　　　　　　　　　 股関節・足の検査 その1</vt:lpstr>
      <vt:lpstr> こ  かんせつ　　あし　　けんさ　　　　　　　　　　　　 股関節・足の検査　その2</vt:lpstr>
      <vt:lpstr> がっこう  い 学校医さんからみてもらうこともあります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身体計測のやり方</dc:title>
  <dc:creator>海津 美穂</dc:creator>
  <cp:lastModifiedBy>海津 美穂</cp:lastModifiedBy>
  <cp:revision>178</cp:revision>
  <cp:lastPrinted>2025-11-24T00:57:27Z</cp:lastPrinted>
  <dcterms:created xsi:type="dcterms:W3CDTF">2024-04-10T01:01:05Z</dcterms:created>
  <dcterms:modified xsi:type="dcterms:W3CDTF">2026-01-15T02:37:15Z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0x010100A39E79DB2E5DA84BAE9D95878C1500FE</vt:lpwstr>
  </property>
  <property fmtid="{D5CDD505-2E9C-101B-9397-08002B2CF9AE}" pid="3" name="MediaServiceImageTags">
    <vt:lpwstr/>
  </property>
</Properties>
</file>