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77" r:id="rId5"/>
    <p:sldId id="264" r:id="rId6"/>
    <p:sldId id="282" r:id="rId7"/>
    <p:sldId id="259" r:id="rId8"/>
    <p:sldId id="275" r:id="rId9"/>
    <p:sldId id="270" r:id="rId10"/>
    <p:sldId id="274" r:id="rId11"/>
    <p:sldId id="257" r:id="rId12"/>
    <p:sldId id="272" r:id="rId13"/>
    <p:sldId id="265" r:id="rId14"/>
    <p:sldId id="283" r:id="rId15"/>
    <p:sldId id="268" r:id="rId16"/>
    <p:sldId id="291" r:id="rId17"/>
    <p:sldId id="284" r:id="rId18"/>
    <p:sldId id="290" r:id="rId19"/>
    <p:sldId id="273" r:id="rId20"/>
    <p:sldId id="296" r:id="rId21"/>
    <p:sldId id="285" r:id="rId22"/>
    <p:sldId id="294" r:id="rId23"/>
    <p:sldId id="295" r:id="rId24"/>
    <p:sldId id="287" r:id="rId25"/>
    <p:sldId id="292" r:id="rId26"/>
    <p:sldId id="288" r:id="rId27"/>
    <p:sldId id="293" r:id="rId28"/>
    <p:sldId id="279" r:id="rId29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千春 海津" initials="千海" lastIdx="1" clrIdx="0">
    <p:extLst>
      <p:ext uri="{19B8F6BF-5375-455C-9EA6-DF929625EA0E}">
        <p15:presenceInfo xmlns:p15="http://schemas.microsoft.com/office/powerpoint/2012/main" userId="ae6e9c8de27717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33" autoAdjust="0"/>
  </p:normalViewPr>
  <p:slideViewPr>
    <p:cSldViewPr snapToGrid="0">
      <p:cViewPr varScale="1">
        <p:scale>
          <a:sx n="52" d="100"/>
          <a:sy n="52" d="100"/>
        </p:scale>
        <p:origin x="48" y="283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theme" Target="theme/theme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microsoft.com/office/2016/11/relationships/changesInfo" Target="changesInfos/changesInfo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commentAuthors" Target="commentAuthor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notesMaster" Target="notesMasters/notesMaster1.xml" /><Relationship Id="rId35" Type="http://schemas.openxmlformats.org/officeDocument/2006/relationships/tableStyles" Target="tableStyles.xml" /><Relationship Id="rId8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雅義 雅義" userId="0076f3d29358b81d" providerId="LiveId" clId="{5EC30B30-B2D1-4C86-8C2E-72022F539CA3}"/>
    <pc:docChg chg="modSld">
      <pc:chgData name="雅義 雅義" userId="0076f3d29358b81d" providerId="LiveId" clId="{5EC30B30-B2D1-4C86-8C2E-72022F539CA3}" dt="2026-01-15T08:37:35.009" v="12"/>
      <pc:docMkLst>
        <pc:docMk/>
      </pc:docMkLst>
      <pc:sldChg chg="modSp mod">
        <pc:chgData name="雅義 雅義" userId="0076f3d29358b81d" providerId="LiveId" clId="{5EC30B30-B2D1-4C86-8C2E-72022F539CA3}" dt="2026-01-15T08:37:35.009" v="12"/>
        <pc:sldMkLst>
          <pc:docMk/>
          <pc:sldMk cId="1548933128" sldId="277"/>
        </pc:sldMkLst>
        <pc:spChg chg="mod">
          <ac:chgData name="雅義 雅義" userId="0076f3d29358b81d" providerId="LiveId" clId="{5EC30B30-B2D1-4C86-8C2E-72022F539CA3}" dt="2026-01-15T08:37:35.009" v="12"/>
          <ac:spMkLst>
            <pc:docMk/>
            <pc:sldMk cId="1548933128" sldId="277"/>
            <ac:spMk id="3" creationId="{7EB49C6E-165D-41ED-A75D-FB20C357E0E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28F3BABF-F692-416F-88A6-16F2B24E221F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1" y="4786362"/>
            <a:ext cx="5486400" cy="3916115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90A6CE58-4D8D-48A3-B66A-698E9AEE5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57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809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solidFill>
                  <a:schemeClr val="tx1"/>
                </a:solidFill>
                <a:latin typeface="+mn-lt"/>
                <a:ea typeface="BIZ UDPゴシック" panose="020B0400000000000000" pitchFamily="50" charset="-128"/>
              </a:rPr>
              <a:t>次に、あごの関節が上手に動いているかをみます。口を大きく開けましょう。</a:t>
            </a:r>
            <a:endParaRPr lang="en-US" altLang="ja-JP">
              <a:solidFill>
                <a:schemeClr val="tx1"/>
              </a:solidFill>
              <a:latin typeface="+mn-lt"/>
              <a:ea typeface="BIZ UDPゴシック" panose="020B0400000000000000" pitchFamily="50" charset="-128"/>
            </a:endParaRPr>
          </a:p>
          <a:p>
            <a:r>
              <a:rPr lang="ja-JP" altLang="en-US">
                <a:solidFill>
                  <a:schemeClr val="tx1"/>
                </a:solidFill>
                <a:latin typeface="+mn-lt"/>
                <a:ea typeface="BIZ UDPゴシック" panose="020B0400000000000000" pitchFamily="50" charset="-128"/>
              </a:rPr>
              <a:t>●耳の近くのあごの関節を歯医者さんがさわることもあります。</a:t>
            </a:r>
            <a:endParaRPr lang="en-US" altLang="ja-JP">
              <a:solidFill>
                <a:schemeClr val="tx1"/>
              </a:solidFill>
              <a:latin typeface="+mn-lt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924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solidFill>
                  <a:schemeClr val="tx1"/>
                </a:solidFill>
                <a:latin typeface="+mn-lt"/>
                <a:ea typeface="BIZ UDPゴシック" panose="020B0400000000000000" pitchFamily="50" charset="-128"/>
              </a:rPr>
              <a:t>次に、歯の検査です。●「あ」の形に口を大きく開けましょう。●歯鏡や探針といった道具が口の中に入りますが、痛くないから大丈夫です。</a:t>
            </a:r>
            <a:endParaRPr lang="en-US" altLang="ja-JP">
              <a:solidFill>
                <a:schemeClr val="tx1"/>
              </a:solidFill>
              <a:latin typeface="+mn-lt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367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  <a:latin typeface="+mn-lt"/>
              </a:rPr>
              <a:t>歯鏡（しきょう）と探針（たんしん）とは、歯科健診で使う道具です。</a:t>
            </a:r>
            <a:endParaRPr kumimoji="1" lang="en-US" altLang="ja-JP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solidFill>
                  <a:schemeClr val="tx1"/>
                </a:solidFill>
                <a:latin typeface="+mn-lt"/>
              </a:rPr>
              <a:t>●歯鏡は、丸いところが鏡になっていて、奥歯や歯の裏を見るために使います。</a:t>
            </a:r>
          </a:p>
          <a:p>
            <a:r>
              <a:rPr kumimoji="1" lang="ja-JP" altLang="en-US" dirty="0">
                <a:solidFill>
                  <a:schemeClr val="tx1"/>
                </a:solidFill>
                <a:latin typeface="+mn-lt"/>
              </a:rPr>
              <a:t>●探針は、先がとがっていて、歯の状態を調べるときに使います。</a:t>
            </a:r>
            <a:endParaRPr kumimoji="1" lang="en-US" altLang="ja-JP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70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>
                <a:solidFill>
                  <a:schemeClr val="tx1"/>
                </a:solidFill>
              </a:rPr>
              <a:t>検査の道具が当たって冷たく感じるかもしれませんが、痛くありません。少しがまんすれば、●大丈夫！すぐに終わります。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341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最後に、歯と歯を合わせて●「い」の形にしましょう。歯ぐきやかみ合わせを見てもらいます。</a:t>
            </a:r>
            <a:endParaRPr lang="en-US" altLang="ja-JP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863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歯医者さんによって、●最初に「あ」の口をするか、●「い」の口をするか、ちがうことがあります。歯医者さんの指示をよく聞いて、言われたとおりにしましょう。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693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歯科健診が終わったら、●しずかに歩いて教室にもどります。検査会場では、絶対に走りません。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70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ここで、歯科健診で歯医者さんが使う言葉について、お話しします。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593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歯科健診で歯医者さんが使う言葉には、●「まる」や「シー」、「シーオー」、「斜線」、「歯石」などがあります。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これらの言葉には、どのような意味があるのでしょうか。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202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2D6BA-B09C-C02C-2FD6-C73949A7F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5F4B845-C275-5DD0-F9CF-9FD1EA1ACB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8DEBAB2-A46C-645C-6FC4-9DFEFB284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歯には、生えてる場所で、数字かアルファベットの名前がついています。乳歯（子どもの歯）は前から順に</a:t>
            </a:r>
            <a:r>
              <a:rPr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ABCDE</a:t>
            </a: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のアルファベットで言います。永久歯（大人の歯）は前から順に１～６の数字で言います。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A33ECC-0B1E-E0D8-4729-92622578D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59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歯科健康診断の目的や検査についてお話します。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歯科健康診断は、歯科健診と略されて呼ばれることが多いです。これからのお話では、歯科健診と言います。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882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1DC3B-AE86-B061-86FE-C8947163B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7307DB9-57BF-3283-8CF9-B084F83A3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0092DB0-865F-B369-2D6C-4B6607FF1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お医者さんが言う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ABCD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や５６は、●乳歯（こどもの歯）や永久歯（おとなの歯）の名前だったんだね。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1D0116-FCBA-A09C-4D85-7623898F1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551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歯の状態は記号で表します。斜線は、健康な歯、マルは、処置歯といってむし歯を治した歯という意味です。●斜線がたくさんだと、健康な歯が多いということを表します。</a:t>
            </a:r>
            <a:endParaRPr lang="en-US" altLang="ja-JP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926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</a:t>
            </a:r>
            <a:r>
              <a:rPr lang="ja-JP" altLang="en-US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（シー）はむし歯になっていることを表します。</a:t>
            </a:r>
            <a:r>
              <a:rPr lang="en-US" altLang="ja-JP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</a:t>
            </a:r>
            <a:r>
              <a:rPr lang="ja-JP" altLang="en-US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（シーオー）は、要観察歯といって、むし歯になりかけの歯を表します。●</a:t>
            </a:r>
            <a:r>
              <a:rPr lang="en-US" altLang="ja-JP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</a:t>
            </a:r>
            <a:r>
              <a:rPr lang="ja-JP" altLang="en-US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は、早めに治療すればむし歯にならないで済むことがあります。ＣＯと言われたら歯があったら、早く治療して、むし歯にならないようにしましょう。</a:t>
            </a:r>
            <a:endParaRPr lang="en-US" altLang="ja-JP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437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記号以外にも、歯の状態を表すことがあります。要注意乳歯は、もうすぐ抜けそうな乳歯（子どもの歯）があるということです。歯石沈着は、石のように固まった汚れがあるということです。</a:t>
            </a:r>
            <a:endParaRPr lang="en-US" altLang="ja-JP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●歯石は、歯医者さんでないと取れません。歯石と言われたら、歯医者さんに行って、きれいにしてもらいましょう。</a:t>
            </a:r>
            <a:endParaRPr lang="en-US" altLang="ja-JP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554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歯医者さんが、次のように言いました。「１２３が斜線、</a:t>
            </a:r>
            <a:r>
              <a:rPr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（イー）が</a:t>
            </a:r>
            <a:r>
              <a:rPr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（シー）、６が</a:t>
            </a:r>
            <a:r>
              <a:rPr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（シーオー）、歯石あり。」どんなことを言っていたか、分かりましたか？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つまり●「１２３番の永久歯は健康で、</a:t>
            </a:r>
            <a:r>
              <a:rPr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の乳歯は、むし歯になっていて、６番の永久歯はむし歯になりかけていて、歯石がついているから、歯医者さんで取ってもらってね。」ということを言っています。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366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歯の健康は、全身の健康にも関わります。歯科健診を受けて、自分の歯と口を大切にしましょう。もし、歯科健診の結果のおたよりをもらったら、早めに歯科医院を受診しましょう。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052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  <a:latin typeface="+mn-lt"/>
              </a:rPr>
              <a:t>歯科健診の目的は、皆さんの口の中の健康について調べる検査です。</a:t>
            </a:r>
            <a:endParaRPr kumimoji="1" lang="en-US" altLang="ja-JP" dirty="0">
              <a:solidFill>
                <a:schemeClr val="tx1"/>
              </a:solidFill>
              <a:latin typeface="+mn-lt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+mn-lt"/>
              </a:rPr>
              <a:t>歯は●むし歯になっていないかな？歯</a:t>
            </a:r>
            <a:r>
              <a:rPr kumimoji="1" lang="ja-JP" altLang="en-US" dirty="0" err="1">
                <a:solidFill>
                  <a:schemeClr val="tx1"/>
                </a:solidFill>
                <a:latin typeface="+mn-lt"/>
              </a:rPr>
              <a:t>ぐ</a:t>
            </a:r>
            <a:r>
              <a:rPr kumimoji="1" lang="ja-JP" altLang="en-US" dirty="0">
                <a:solidFill>
                  <a:schemeClr val="tx1"/>
                </a:solidFill>
                <a:latin typeface="+mn-lt"/>
              </a:rPr>
              <a:t>きは●歯肉炎などの歯ぐきの病気になっていないかな？ということをみます。</a:t>
            </a:r>
            <a:endParaRPr kumimoji="1" lang="en-US" altLang="ja-JP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970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また、●あごの関節や●かみ合わせは●大丈夫かな？●歯は、よくみがけているかな？ということをみます。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567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698">
              <a:defRPr/>
            </a:pPr>
            <a:r>
              <a:rPr kumimoji="1" lang="ja-JP" altLang="en-US"/>
              <a:t>検査では、歯や歯ぐきがよく見えるように、歯をみがいておきましょう。</a:t>
            </a:r>
            <a:endParaRPr kumimoji="1" lang="en-US" altLang="ja-JP"/>
          </a:p>
          <a:p>
            <a:pPr defTabSz="918698">
              <a:defRPr/>
            </a:pPr>
            <a:r>
              <a:rPr kumimoji="1" lang="ja-JP" altLang="en-US"/>
              <a:t>（パターン１）朝、忘れず、みがいてきましょう。</a:t>
            </a:r>
            <a:endParaRPr kumimoji="1" lang="en-US" altLang="ja-JP"/>
          </a:p>
          <a:p>
            <a:pPr defTabSz="918698">
              <a:defRPr/>
            </a:pPr>
            <a:r>
              <a:rPr kumimoji="1" lang="ja-JP" altLang="en-US"/>
              <a:t>（パターン２）給食の後、必ず、みがきましょう。</a:t>
            </a:r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70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698">
              <a:defRPr/>
            </a:pPr>
            <a:r>
              <a:rPr kumimoji="1" lang="ja-JP" altLang="en-US"/>
              <a:t>（パターン１）名前が分かるように、名札を忘れず付けましょう。</a:t>
            </a:r>
            <a:endParaRPr kumimoji="1" lang="en-US" altLang="ja-JP"/>
          </a:p>
          <a:p>
            <a:r>
              <a:rPr kumimoji="1" lang="ja-JP" altLang="en-US"/>
              <a:t>（パターン２）名前が分かるように、体育着を着ましょう。</a:t>
            </a:r>
            <a:endParaRPr kumimoji="1" lang="en-US" altLang="ja-JP"/>
          </a:p>
          <a:p>
            <a:r>
              <a:rPr kumimoji="1" lang="ja-JP" altLang="en-US"/>
              <a:t>（パターン３）名前が分かるように、名札を付けましょう。忘れてきた人は、体育着を着ましょう。</a:t>
            </a:r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294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マスクをしている人は、マスクを外しましょう。●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039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検査会場では、●静かに並んで待ちましょう。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114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>
                <a:solidFill>
                  <a:schemeClr val="tx1"/>
                </a:solidFill>
              </a:rPr>
              <a:t>検査の順番が来たら、最初に●自分の名前をはっきりと言って、あいさつします。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6CE58-4D8D-48A3-B66A-698E9AEE593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6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A50993-67FE-4865-8801-8546EF4FF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E187C8D-A9CF-4455-98EB-E426A0DA7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D1E94A-F814-4B5E-A13C-021285F13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1450B2-646B-4834-9B26-7DEE6E6B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36B6B5-1065-4D80-AE4A-1D25EC25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1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620DC4-643C-4B0F-BE21-0F8AF3F95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143AF0F-AF3A-4573-803C-D211FF0A2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37E67D-694B-4792-BFC8-170E6276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4BA299-4A07-4961-B06C-B894F72D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580D2E-8935-4164-BC02-6ADE8216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90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51AB63F-7987-4C7C-BF6F-8DDC6D3D46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9D72C4A-BD7B-4405-8B31-D49B375CA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FD5ED8-7824-42DB-AEE2-765D61E78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6B86EB-15C4-4E5E-BC54-09DBE39D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533183-0F27-412C-A9D9-D033BE6F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8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1DF8A6-20FC-4094-A6E1-D55BA634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153700-29C1-4115-9005-471061688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884014-12FF-4233-87AE-B0433BD1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2E48CF-2286-4C57-862D-6C103FF1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3D6D00-E831-468B-820E-2EC4038F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71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73320D-C443-426A-A47E-A1CAE6B44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F2E016A-B9E8-4428-81E2-FC0B70F84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F34DD2-CC18-410D-877E-F138AB27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81D21B-DDC3-4700-989A-AC53813F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1D57AB-9B04-40B6-8DAD-7CC2FC7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17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85DBA4-D3D7-490B-B5A4-E2CC8E8F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941F1D-47FC-43B1-BBB0-4165F5797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5A19A7E-CE38-4164-982C-B830D07F5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CBEC73-AEDE-472B-A8EC-7F7AD804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922E26-1A27-481D-9DCB-C4B9C39C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E7A4F5-45B0-400A-9636-7AEA63F0F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21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9EDC9-D8DA-41E8-8562-2999064C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F9AD0A-5BAC-49AD-B0A1-43742DE2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A51E73-AEDF-4016-86F8-320647C29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4C73FB-0320-4EDB-98A9-016ABF48E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F053D7C-555A-4DDB-8BA2-DCCC68884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88EADBB-C919-4AE9-899D-1BD97838E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B9FD35A-D73B-4727-A40B-B248BCFF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76FC3E9-330D-4717-B3DF-C609C487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39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270F5C-1082-4142-A02D-02AC90DC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FE4D747-685E-4132-8D17-7872DBF07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73F66B-436A-4015-966E-B82FBB3B2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7CA483D-42C0-4EE9-B476-79467246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76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88870E-EBF1-4DBB-AC0B-1509A374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B6C1D8C-1237-4522-88DC-25DF8A6F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851722-871E-4691-9F9E-B4C2B7FD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49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03F07A-355B-4815-8D1F-29C55A06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A24E71-0C40-41C4-9302-6FF577AC6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BD2C85B-004C-4901-97CB-531647B9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D245D8-EC0A-4FD9-A436-AB0CE931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137A2D-088B-4880-8FA9-ABF00BD9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DACCEC-89ED-4434-8375-8EF7FC6E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79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5CD62F-C195-44B4-BF43-AE5AA87F5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9B9752F-27D2-43C0-A796-E6D06F33E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D92B7D-0F7E-4983-8D89-890C8A33C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A58B90-E2FD-4879-9498-C9523A38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559AC2-9916-4CC4-99F1-808E8ADD2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EF73BD-3204-4F98-AA45-40B990EE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73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9C4A1F5-D37D-475D-AF93-1EF07747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1A74D6-67AF-4B19-852B-6D11D0AB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3D11E9-AB6C-4C3F-8F78-08A120A43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B6FDE-CCE6-4B2E-B2AA-B4625F704588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B4DA2B-3FA6-4B52-9C67-BA049CA24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5B91C4-DD9F-460E-AE87-A410DFEFA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684F-8689-4B68-BD1C-C1F282185F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13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png" /></Relationships>
</file>

<file path=ppt/slides/_rels/slide12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13.xml.rels>&#65279;<?xml version="1.0" encoding="UTF-8" standalone="yes"?><Relationships xmlns="http://schemas.openxmlformats.org/package/2006/relationships"><Relationship Id="rId8" Type="http://schemas.openxmlformats.org/officeDocument/2006/relationships/image" Target="../media/image26.png" /><Relationship Id="rId3" Type="http://schemas.openxmlformats.org/officeDocument/2006/relationships/image" Target="../media/image21.png" /><Relationship Id="rId7" Type="http://schemas.openxmlformats.org/officeDocument/2006/relationships/image" Target="../media/image25.png" /><Relationship Id="rId12" Type="http://schemas.microsoft.com/office/2007/relationships/hdphoto" Target="../media/hdphoto2.wdp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4.png" /><Relationship Id="rId11" Type="http://schemas.openxmlformats.org/officeDocument/2006/relationships/image" Target="../media/image29.png" /><Relationship Id="rId5" Type="http://schemas.openxmlformats.org/officeDocument/2006/relationships/image" Target="../media/image23.png" /><Relationship Id="rId10" Type="http://schemas.openxmlformats.org/officeDocument/2006/relationships/image" Target="../media/image28.png" /><Relationship Id="rId4" Type="http://schemas.openxmlformats.org/officeDocument/2006/relationships/image" Target="../media/image22.png" /><Relationship Id="rId9" Type="http://schemas.openxmlformats.org/officeDocument/2006/relationships/image" Target="../media/image27.png" /></Relationships>
</file>

<file path=ppt/slides/_rels/slide14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png" /></Relationships>
</file>

<file path=ppt/slides/_rels/slide16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5.png" /><Relationship Id="rId5" Type="http://schemas.openxmlformats.org/officeDocument/2006/relationships/image" Target="../media/image34.png" /><Relationship Id="rId4" Type="http://schemas.openxmlformats.org/officeDocument/2006/relationships/image" Target="../media/image33.png" /></Relationships>
</file>

<file path=ppt/slides/_rels/slide17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20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23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7.xml" /></Relationships>
</file>

<file path=ppt/slides/_rels/slide3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4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5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png" /></Relationships>
</file>

<file path=ppt/slides/_rels/slide6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png" /></Relationships>
</file>

<file path=ppt/slides/_rels/slide7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jpeg" /></Relationships>
</file>

<file path=ppt/slides/_rels/slide9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6AB12EE-574D-4C09-8660-0DD651104D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107" y="1121458"/>
            <a:ext cx="2713160" cy="271316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119D1AD-9232-4C84-A4CF-D7D7A1EEB2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2537" y="4481610"/>
            <a:ext cx="2376390" cy="237639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1CDC5CF-F2E7-43F6-B892-D53E2707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65" y="561344"/>
            <a:ext cx="10515600" cy="1325563"/>
          </a:xfrm>
        </p:spPr>
        <p:txBody>
          <a:bodyPr/>
          <a:lstStyle/>
          <a:p>
            <a:r>
              <a:rPr kumimoji="1" lang="ja-JP" altLang="en-US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歯</a:t>
            </a:r>
            <a:r>
              <a:rPr kumimoji="1" lang="ja-JP" altLang="en-US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科健康診断」事前説明スライドの</a:t>
            </a:r>
            <a:br>
              <a:rPr kumimoji="1" lang="en-US" altLang="ja-JP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kumimoji="1" lang="ja-JP" altLang="en-US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使い方について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B49C6E-165D-41ED-A75D-FB20C357E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3671953"/>
            <a:ext cx="10515600" cy="287880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歯</a:t>
            </a:r>
            <a:r>
              <a:rPr kumimoji="1"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科健康診断の前にご活用ください。</a:t>
            </a:r>
            <a:endParaRPr kumimoji="1" lang="en-US" altLang="ja-JP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自校の方法や実態に合わせて削除や修正を行ってください。</a:t>
            </a:r>
            <a:endParaRPr lang="en-US" altLang="ja-JP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（スライド</a:t>
            </a:r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4</a:t>
            </a:r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</a:t>
            </a:r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10</a:t>
            </a:r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の顎検査の内容の取り扱い、スライド</a:t>
            </a:r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17</a:t>
            </a:r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</a:t>
            </a:r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24</a:t>
            </a:r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の「歯医者さんの言葉について」の活用の有無や対象学年の設定　等）</a:t>
            </a:r>
            <a:endParaRPr lang="en-US" altLang="ja-JP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ja-JP" altLang="en-US" sz="2600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スライドのノートに説明例を記載してあります。</a:t>
            </a:r>
            <a:endParaRPr kumimoji="1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アニメーションの付いているスライドがあります。</a:t>
            </a:r>
            <a:endParaRPr kumimoji="1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　　　　　　　　使いやすいように加工・編集をしてください。</a:t>
            </a:r>
            <a:endParaRPr kumimoji="1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n-cs"/>
            </a:endParaRPr>
          </a:p>
          <a:p>
            <a:endParaRPr kumimoji="1" lang="en-US" altLang="ja-JP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3213971-E24C-4E08-A324-AC2CAFE456D6}"/>
              </a:ext>
            </a:extLst>
          </p:cNvPr>
          <p:cNvSpPr/>
          <p:nvPr/>
        </p:nvSpPr>
        <p:spPr>
          <a:xfrm>
            <a:off x="1479337" y="1886907"/>
            <a:ext cx="9233324" cy="169410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5ABCB46-3E93-45B5-96FE-DF0A92E5AB8F}"/>
              </a:ext>
            </a:extLst>
          </p:cNvPr>
          <p:cNvSpPr txBox="1"/>
          <p:nvPr/>
        </p:nvSpPr>
        <p:spPr>
          <a:xfrm>
            <a:off x="1210732" y="1977852"/>
            <a:ext cx="9770533" cy="1512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　本指導資料は、児童が健診方法について理解し、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健診への不安と抵抗感を軽減することを目的に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作成しました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893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D7FF3F5-D08A-4EC3-B1D8-080E3C824EE0}"/>
              </a:ext>
            </a:extLst>
          </p:cNvPr>
          <p:cNvSpPr txBox="1"/>
          <p:nvPr/>
        </p:nvSpPr>
        <p:spPr>
          <a:xfrm>
            <a:off x="1833033" y="1619644"/>
            <a:ext cx="3268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「あご」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DF599619-71A2-4CC1-AC05-0087FACA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 sz="2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けんさ</a:t>
            </a:r>
            <a:br>
              <a:rPr lang="en-US" altLang="ja-JP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検査</a:t>
            </a:r>
            <a:r>
              <a:rPr kumimoji="1" lang="ja-JP" altLang="en-US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のやり方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43F8F8B-5510-448B-9DD1-42666A5FF2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265" y="2719754"/>
            <a:ext cx="2968210" cy="3675802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86BFFE90-E455-4F14-8516-41A8B741DFD3}"/>
              </a:ext>
            </a:extLst>
          </p:cNvPr>
          <p:cNvSpPr/>
          <p:nvPr/>
        </p:nvSpPr>
        <p:spPr>
          <a:xfrm>
            <a:off x="6096000" y="1015182"/>
            <a:ext cx="5756030" cy="2380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くち　 　　おお</a:t>
            </a:r>
            <a:endParaRPr lang="en-US" altLang="ja-JP" sz="2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口を大きく</a:t>
            </a:r>
            <a:endParaRPr kumimoji="1" lang="en-US" altLang="ja-JP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endParaRPr kumimoji="1" lang="en-US" altLang="ja-JP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開けましょう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ECA926EF-AF55-425A-B822-A0F3A80DDDE5}"/>
              </a:ext>
            </a:extLst>
          </p:cNvPr>
          <p:cNvSpPr/>
          <p:nvPr/>
        </p:nvSpPr>
        <p:spPr>
          <a:xfrm>
            <a:off x="6096001" y="3677896"/>
            <a:ext cx="5756030" cy="2380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かんせつ　　　は　 い　しゃ</a:t>
            </a:r>
            <a:endParaRPr lang="en-US" altLang="ja-JP" sz="2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関節を歯医者さんがさわります</a:t>
            </a:r>
            <a:endParaRPr kumimoji="1" lang="en-US" altLang="ja-JP" sz="44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7FC46DC9-04B0-45D7-986C-03CF42AFF461}"/>
              </a:ext>
            </a:extLst>
          </p:cNvPr>
          <p:cNvSpPr/>
          <p:nvPr/>
        </p:nvSpPr>
        <p:spPr>
          <a:xfrm>
            <a:off x="2086708" y="4325814"/>
            <a:ext cx="662063" cy="7268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A676384-E956-40C3-83B4-FB75BB805C0E}"/>
              </a:ext>
            </a:extLst>
          </p:cNvPr>
          <p:cNvSpPr/>
          <p:nvPr/>
        </p:nvSpPr>
        <p:spPr>
          <a:xfrm>
            <a:off x="4076847" y="4325815"/>
            <a:ext cx="662063" cy="7268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9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8" grpId="0" animBg="1"/>
      <p:bldP spid="8" grpId="1" animBg="1"/>
      <p:bldP spid="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D7FF3F5-D08A-4EC3-B1D8-080E3C824EE0}"/>
              </a:ext>
            </a:extLst>
          </p:cNvPr>
          <p:cNvSpPr txBox="1"/>
          <p:nvPr/>
        </p:nvSpPr>
        <p:spPr>
          <a:xfrm>
            <a:off x="1342881" y="1156141"/>
            <a:ext cx="2811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 は</a:t>
            </a:r>
            <a:endParaRPr kumimoji="1" lang="en-US" altLang="ja-JP" sz="8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6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「歯」　</a:t>
            </a: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DF599619-71A2-4CC1-AC05-0087FACA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81" y="280437"/>
            <a:ext cx="10515600" cy="1325563"/>
          </a:xfrm>
        </p:spPr>
        <p:txBody>
          <a:bodyPr/>
          <a:lstStyle/>
          <a:p>
            <a:r>
              <a:rPr lang="ja-JP" altLang="en-US" sz="2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けんさ</a:t>
            </a:r>
            <a:br>
              <a:rPr lang="en-US" altLang="ja-JP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検査</a:t>
            </a:r>
            <a:r>
              <a:rPr kumimoji="1" lang="ja-JP" altLang="en-US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のやり方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43F8F8B-5510-448B-9DD1-42666A5FF2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447" y="2386631"/>
            <a:ext cx="2968210" cy="3675802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86BFFE90-E455-4F14-8516-41A8B741DFD3}"/>
              </a:ext>
            </a:extLst>
          </p:cNvPr>
          <p:cNvSpPr/>
          <p:nvPr/>
        </p:nvSpPr>
        <p:spPr>
          <a:xfrm>
            <a:off x="5932170" y="280437"/>
            <a:ext cx="5952243" cy="3148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「あ」のかたちに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endParaRPr lang="en-US" altLang="ja-JP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</a:t>
            </a:r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くち　　  おお</a:t>
            </a:r>
            <a:endParaRPr lang="en-US" altLang="ja-JP" sz="2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口を大きく</a:t>
            </a:r>
            <a:endParaRPr kumimoji="1" lang="en-US" altLang="ja-JP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  </a:t>
            </a:r>
            <a:r>
              <a:rPr kumimoji="1"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endParaRPr kumimoji="1" lang="en-US" altLang="ja-JP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開けましょう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ECA926EF-AF55-425A-B822-A0F3A80DDDE5}"/>
              </a:ext>
            </a:extLst>
          </p:cNvPr>
          <p:cNvSpPr/>
          <p:nvPr/>
        </p:nvSpPr>
        <p:spPr>
          <a:xfrm>
            <a:off x="6096000" y="4015478"/>
            <a:ext cx="5788413" cy="2380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し きょう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     </a:t>
            </a:r>
            <a:r>
              <a:rPr lang="ja-JP" altLang="en-US" sz="20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たんしん</a:t>
            </a:r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くち</a:t>
            </a:r>
            <a:endParaRPr lang="en-US" altLang="ja-JP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歯鏡</a:t>
            </a:r>
            <a:r>
              <a:rPr lang="ja-JP" altLang="en-US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</a:t>
            </a:r>
            <a:r>
              <a:rPr lang="ja-JP" altLang="en-US" sz="44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探針</a:t>
            </a:r>
            <a:r>
              <a:rPr kumimoji="1" lang="ja-JP" altLang="en-US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が口の</a:t>
            </a:r>
            <a:endParaRPr kumimoji="1" lang="en-US" altLang="ja-JP" sz="44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</a:t>
            </a:r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なか</a:t>
            </a:r>
            <a:endParaRPr lang="en-US" altLang="ja-JP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中に入ります</a:t>
            </a:r>
            <a:endParaRPr kumimoji="1" lang="en-US" altLang="ja-JP" sz="44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FC10EDC3-A596-47DC-8AE3-545BE7B77146}"/>
              </a:ext>
            </a:extLst>
          </p:cNvPr>
          <p:cNvSpPr/>
          <p:nvPr/>
        </p:nvSpPr>
        <p:spPr>
          <a:xfrm>
            <a:off x="1342881" y="4015478"/>
            <a:ext cx="2049431" cy="1898221"/>
          </a:xfrm>
          <a:prstGeom prst="wedgeEllipseCallout">
            <a:avLst>
              <a:gd name="adj1" fmla="val 61859"/>
              <a:gd name="adj2" fmla="val -3282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C0EBFAD-0046-49E5-9239-45737082A5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34723">
            <a:off x="4570200" y="3882525"/>
            <a:ext cx="1444072" cy="14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8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">
            <a:extLst>
              <a:ext uri="{FF2B5EF4-FFF2-40B4-BE49-F238E27FC236}">
                <a16:creationId xmlns:a16="http://schemas.microsoft.com/office/drawing/2014/main" id="{D22E5EE3-8F12-4362-9CD6-A53CE51BE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758"/>
            <a:ext cx="10515600" cy="1325563"/>
          </a:xfrm>
        </p:spPr>
        <p:txBody>
          <a:bodyPr/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けんさ   どうぐ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検査道具について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809271F-87BE-4FAF-AE5F-FDB0C4767E40}"/>
              </a:ext>
            </a:extLst>
          </p:cNvPr>
          <p:cNvSpPr txBox="1"/>
          <p:nvPr/>
        </p:nvSpPr>
        <p:spPr>
          <a:xfrm>
            <a:off x="1072042" y="5715357"/>
            <a:ext cx="108907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たんしん　　　さき　　　　　　　　　　　　　　　　は　 　 じょうたい　　しら　　　　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探針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先がとがっていて歯の状態を調べる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54C6F52-559E-4E2F-A391-BAB1BB8E93BA}"/>
              </a:ext>
            </a:extLst>
          </p:cNvPr>
          <p:cNvSpPr txBox="1"/>
          <p:nvPr/>
        </p:nvSpPr>
        <p:spPr>
          <a:xfrm>
            <a:off x="1072042" y="1343684"/>
            <a:ext cx="988903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しきょう　　  まる　                                かがみ　　　　　　　                                          　　　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歯鏡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丸いところが鏡になっていて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                               ば　　　  は         うら　　　み　　　　　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   おく歯や歯の裏を見る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5F02310-8091-402E-B2E5-0821F648C9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3406" y="3092473"/>
            <a:ext cx="6886306" cy="2622884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5B08F8B-5F33-4554-9944-4C4A1CAFAB3C}"/>
              </a:ext>
            </a:extLst>
          </p:cNvPr>
          <p:cNvCxnSpPr>
            <a:cxnSpLocks/>
          </p:cNvCxnSpPr>
          <p:nvPr/>
        </p:nvCxnSpPr>
        <p:spPr>
          <a:xfrm flipH="1">
            <a:off x="1845305" y="5017477"/>
            <a:ext cx="1870910" cy="7348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025CAC8-F473-4948-848B-3F7B8F5B3CAD}"/>
              </a:ext>
            </a:extLst>
          </p:cNvPr>
          <p:cNvCxnSpPr>
            <a:cxnSpLocks/>
          </p:cNvCxnSpPr>
          <p:nvPr/>
        </p:nvCxnSpPr>
        <p:spPr>
          <a:xfrm flipH="1" flipV="1">
            <a:off x="1845305" y="2403231"/>
            <a:ext cx="1870910" cy="14102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49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7F6345CD-9451-43C3-88EE-5D671C12F495}"/>
              </a:ext>
            </a:extLst>
          </p:cNvPr>
          <p:cNvSpPr/>
          <p:nvPr/>
        </p:nvSpPr>
        <p:spPr>
          <a:xfrm>
            <a:off x="6828182" y="812129"/>
            <a:ext cx="5109156" cy="1688123"/>
          </a:xfrm>
          <a:prstGeom prst="wedgeRoundRectCallout">
            <a:avLst>
              <a:gd name="adj1" fmla="val -2477"/>
              <a:gd name="adj2" fmla="val 72222"/>
              <a:gd name="adj3" fmla="val 1666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E09C47C-93D9-4C90-9FAB-B6824812C6AD}"/>
              </a:ext>
            </a:extLst>
          </p:cNvPr>
          <p:cNvGrpSpPr/>
          <p:nvPr/>
        </p:nvGrpSpPr>
        <p:grpSpPr>
          <a:xfrm>
            <a:off x="7003562" y="1227633"/>
            <a:ext cx="4933776" cy="972766"/>
            <a:chOff x="6480263" y="2549606"/>
            <a:chExt cx="4933776" cy="972766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5C1C750B-B922-4680-8CCF-56007ED1B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263" y="2556048"/>
              <a:ext cx="1033590" cy="925934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DFBAA718-F17C-45E7-A127-5611F3EEB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1501" y="2579393"/>
              <a:ext cx="1033590" cy="925934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92D6E3C7-71F9-4480-A308-57A1D195A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2036" y="2556643"/>
              <a:ext cx="1033591" cy="925935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B488AF6D-4914-4558-801C-2F3B320F5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9088" y="2867929"/>
              <a:ext cx="693076" cy="637398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CF915AC0-0CC7-4DF4-8660-B44FC60B5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6328" y="2549606"/>
              <a:ext cx="1033590" cy="925935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6858C90C-D806-4367-B01F-B09A19911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1442" y="2579393"/>
              <a:ext cx="1033591" cy="925935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C59AB157-203E-4384-A0A1-99D78384F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36860">
              <a:off x="10819910" y="2614805"/>
              <a:ext cx="594129" cy="907567"/>
            </a:xfrm>
            <a:prstGeom prst="rect">
              <a:avLst/>
            </a:prstGeom>
          </p:spPr>
        </p:pic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4ECDDE28-8D10-4FCC-8D83-A9EFD01FC90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397" y="2681102"/>
            <a:ext cx="2543295" cy="2713181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41981F3-B1B4-4A6D-9287-AD169A802D05}"/>
              </a:ext>
            </a:extLst>
          </p:cNvPr>
          <p:cNvGrpSpPr/>
          <p:nvPr/>
        </p:nvGrpSpPr>
        <p:grpSpPr>
          <a:xfrm>
            <a:off x="7524262" y="4723566"/>
            <a:ext cx="4079446" cy="1813602"/>
            <a:chOff x="7400342" y="4878787"/>
            <a:chExt cx="4513904" cy="1813602"/>
          </a:xfrm>
        </p:grpSpPr>
        <p:sp>
          <p:nvSpPr>
            <p:cNvPr id="11" name="吹き出し: 角を丸めた四角形 10">
              <a:extLst>
                <a:ext uri="{FF2B5EF4-FFF2-40B4-BE49-F238E27FC236}">
                  <a16:creationId xmlns:a16="http://schemas.microsoft.com/office/drawing/2014/main" id="{C50D865D-3242-4E0C-ACCC-0D7AD3F39689}"/>
                </a:ext>
              </a:extLst>
            </p:cNvPr>
            <p:cNvSpPr/>
            <p:nvPr/>
          </p:nvSpPr>
          <p:spPr>
            <a:xfrm>
              <a:off x="7400342" y="4878787"/>
              <a:ext cx="4513904" cy="1813602"/>
            </a:xfrm>
            <a:prstGeom prst="wedgeRoundRectCallout">
              <a:avLst>
                <a:gd name="adj1" fmla="val -9690"/>
                <a:gd name="adj2" fmla="val -65424"/>
                <a:gd name="adj3" fmla="val 16667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4800" b="1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こわく</a:t>
              </a:r>
              <a:endParaRPr lang="en-US" altLang="ja-JP" sz="4800" b="1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lang="ja-JP" altLang="en-US" sz="4800" b="1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なかったよ</a:t>
              </a:r>
              <a:endParaRPr lang="en-US" altLang="ja-JP" sz="4800" b="1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2" name="ハート 11">
              <a:extLst>
                <a:ext uri="{FF2B5EF4-FFF2-40B4-BE49-F238E27FC236}">
                  <a16:creationId xmlns:a16="http://schemas.microsoft.com/office/drawing/2014/main" id="{738624C2-CF48-46D8-BEDF-7AC6386623E9}"/>
                </a:ext>
              </a:extLst>
            </p:cNvPr>
            <p:cNvSpPr/>
            <p:nvPr/>
          </p:nvSpPr>
          <p:spPr>
            <a:xfrm>
              <a:off x="10951048" y="5870341"/>
              <a:ext cx="569996" cy="501211"/>
            </a:xfrm>
            <a:prstGeom prst="heart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タイトル 1">
            <a:extLst>
              <a:ext uri="{FF2B5EF4-FFF2-40B4-BE49-F238E27FC236}">
                <a16:creationId xmlns:a16="http://schemas.microsoft.com/office/drawing/2014/main" id="{D22E5EE3-8F12-4362-9CD6-A53CE51BE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ja-JP" altLang="en-US" sz="2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けんさ   どうぐ</a:t>
            </a:r>
            <a:br>
              <a:rPr kumimoji="1" lang="en-US" altLang="ja-JP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検査道具について</a:t>
            </a:r>
            <a:endParaRPr kumimoji="1" lang="ja-JP" altLang="en-US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7ABC189-786B-47F6-8F2D-DE7AA419D94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69" y="1972619"/>
            <a:ext cx="5876138" cy="440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5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D7FF3F5-D08A-4EC3-B1D8-080E3C824EE0}"/>
              </a:ext>
            </a:extLst>
          </p:cNvPr>
          <p:cNvSpPr txBox="1"/>
          <p:nvPr/>
        </p:nvSpPr>
        <p:spPr>
          <a:xfrm>
            <a:off x="445476" y="1504457"/>
            <a:ext cx="78143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 は　　　　　                                あ</a:t>
            </a:r>
            <a:endParaRPr lang="en-US" altLang="ja-JP" sz="48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「歯ぐき、かみ合わせ」</a:t>
            </a:r>
            <a:endParaRPr kumimoji="1" lang="ja-JP" altLang="en-US" sz="48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DF599619-71A2-4CC1-AC05-0087FACA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 sz="2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けんさ</a:t>
            </a:r>
            <a:br>
              <a:rPr lang="en-US" altLang="ja-JP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検査</a:t>
            </a:r>
            <a:r>
              <a:rPr kumimoji="1" lang="ja-JP" altLang="en-US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のやり方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86BFFE90-E455-4F14-8516-41A8B741DFD3}"/>
              </a:ext>
            </a:extLst>
          </p:cNvPr>
          <p:cNvSpPr/>
          <p:nvPr/>
        </p:nvSpPr>
        <p:spPr>
          <a:xfrm>
            <a:off x="6704301" y="2433720"/>
            <a:ext cx="4878100" cy="3098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　　　   は</a:t>
            </a:r>
            <a:endParaRPr lang="en-US" altLang="ja-JP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歯と歯</a:t>
            </a:r>
            <a:r>
              <a:rPr kumimoji="1"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endParaRPr kumimoji="1" lang="en-US" altLang="ja-JP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endParaRPr kumimoji="1" lang="en-US" altLang="ja-JP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合わせましょう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79C2D31-E0BA-4677-8899-9B36CA7F3A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223" y="3069979"/>
            <a:ext cx="2604355" cy="3098679"/>
          </a:xfrm>
          <a:prstGeom prst="rect">
            <a:avLst/>
          </a:prstGeom>
        </p:spPr>
      </p:pic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CBCC2373-63AB-4286-8251-3104ED8E5F79}"/>
              </a:ext>
            </a:extLst>
          </p:cNvPr>
          <p:cNvSpPr/>
          <p:nvPr/>
        </p:nvSpPr>
        <p:spPr>
          <a:xfrm>
            <a:off x="794032" y="3069979"/>
            <a:ext cx="1925191" cy="1826162"/>
          </a:xfrm>
          <a:prstGeom prst="wedgeEllipseCallout">
            <a:avLst>
              <a:gd name="adj1" fmla="val 57955"/>
              <a:gd name="adj2" fmla="val 40642"/>
            </a:avLst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0" dirty="0">
                <a:solidFill>
                  <a:srgbClr val="FFFF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  <a:endParaRPr kumimoji="1" lang="ja-JP" altLang="en-US" sz="8000" dirty="0">
              <a:solidFill>
                <a:srgbClr val="FFFF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39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>
            <a:extLst>
              <a:ext uri="{FF2B5EF4-FFF2-40B4-BE49-F238E27FC236}">
                <a16:creationId xmlns:a16="http://schemas.microsoft.com/office/drawing/2014/main" id="{DF599619-71A2-4CC1-AC05-0087FACA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けんさ</a:t>
            </a:r>
            <a:b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検査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のやり方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86BFFE90-E455-4F14-8516-41A8B741DFD3}"/>
              </a:ext>
            </a:extLst>
          </p:cNvPr>
          <p:cNvSpPr/>
          <p:nvPr/>
        </p:nvSpPr>
        <p:spPr>
          <a:xfrm>
            <a:off x="838200" y="1672629"/>
            <a:ext cx="11062556" cy="13255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　 い   しゃ　　　　　　　　し　 じ　　　　　　　　  き</a:t>
            </a:r>
            <a:endParaRPr lang="en-US" altLang="ja-JP" sz="2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歯医者さんの指示をよく聞きましょう</a:t>
            </a:r>
            <a:endParaRPr kumimoji="1" lang="en-US" altLang="ja-JP" sz="48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79C2D31-E0BA-4677-8899-9B36CA7F3A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279" y="3394196"/>
            <a:ext cx="2604355" cy="3098679"/>
          </a:xfrm>
          <a:prstGeom prst="rect">
            <a:avLst/>
          </a:prstGeom>
        </p:spPr>
      </p:pic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CBCC2373-63AB-4286-8251-3104ED8E5F79}"/>
              </a:ext>
            </a:extLst>
          </p:cNvPr>
          <p:cNvSpPr/>
          <p:nvPr/>
        </p:nvSpPr>
        <p:spPr>
          <a:xfrm>
            <a:off x="9124183" y="3258787"/>
            <a:ext cx="2604354" cy="2416297"/>
          </a:xfrm>
          <a:prstGeom prst="wedgeEllipseCallout">
            <a:avLst>
              <a:gd name="adj1" fmla="val -65217"/>
              <a:gd name="adj2" fmla="val 27511"/>
            </a:avLst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</a:t>
            </a:r>
            <a:endParaRPr kumimoji="1" lang="ja-JP" altLang="en-US" sz="8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59BFC85-271E-47EF-9165-877BEC3DC4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68" y="3436438"/>
            <a:ext cx="2604355" cy="3225208"/>
          </a:xfrm>
          <a:prstGeom prst="rect">
            <a:avLst/>
          </a:prstGeom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62882381-155A-4AB1-B006-0A55B6A66BE8}"/>
              </a:ext>
            </a:extLst>
          </p:cNvPr>
          <p:cNvSpPr/>
          <p:nvPr/>
        </p:nvSpPr>
        <p:spPr>
          <a:xfrm>
            <a:off x="760166" y="3258788"/>
            <a:ext cx="2526321" cy="2416297"/>
          </a:xfrm>
          <a:prstGeom prst="wedgeEllipseCallout">
            <a:avLst>
              <a:gd name="adj1" fmla="val 63143"/>
              <a:gd name="adj2" fmla="val 25277"/>
            </a:avLst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</a:p>
        </p:txBody>
      </p:sp>
    </p:spTree>
    <p:extLst>
      <p:ext uri="{BB962C8B-B14F-4D97-AF65-F5344CB8AC3E}">
        <p14:creationId xmlns:p14="http://schemas.microsoft.com/office/powerpoint/2010/main" val="127907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C6B096-5F54-4D31-95B0-CC1132D4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51" y="371528"/>
            <a:ext cx="9296506" cy="1325563"/>
          </a:xfrm>
        </p:spPr>
        <p:txBody>
          <a:bodyPr/>
          <a:lstStyle/>
          <a:p>
            <a:r>
              <a:rPr kumimoji="1" lang="ja-JP" altLang="en-US" sz="2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きょうしつ</a:t>
            </a:r>
            <a:br>
              <a:rPr kumimoji="1" lang="en-US" altLang="ja-JP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教室へのもどりかた</a:t>
            </a:r>
            <a:endParaRPr kumimoji="1" lang="ja-JP" altLang="en-US" sz="48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四角形: メモ 12">
            <a:extLst>
              <a:ext uri="{FF2B5EF4-FFF2-40B4-BE49-F238E27FC236}">
                <a16:creationId xmlns:a16="http://schemas.microsoft.com/office/drawing/2014/main" id="{C69A3A7B-8E0D-4021-B06F-625303F24DC1}"/>
              </a:ext>
            </a:extLst>
          </p:cNvPr>
          <p:cNvSpPr/>
          <p:nvPr/>
        </p:nvSpPr>
        <p:spPr>
          <a:xfrm>
            <a:off x="993531" y="5278251"/>
            <a:ext cx="10204938" cy="1505912"/>
          </a:xfrm>
          <a:prstGeom prst="foldedCorner">
            <a:avLst>
              <a:gd name="adj" fmla="val 225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     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　    　 きょうしつ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歩いて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教室へもどりましょう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448F3AC-A5DB-455C-960A-48E02485F3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772" y="2409385"/>
            <a:ext cx="1919359" cy="292647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CC10967-F5E3-42B7-8B0A-805BB825C1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903" y="2389618"/>
            <a:ext cx="1919359" cy="2926475"/>
          </a:xfrm>
          <a:prstGeom prst="rect">
            <a:avLst/>
          </a:prstGeom>
        </p:spPr>
      </p:pic>
      <p:sp>
        <p:nvSpPr>
          <p:cNvPr id="14" name="乗算記号 13">
            <a:extLst>
              <a:ext uri="{FF2B5EF4-FFF2-40B4-BE49-F238E27FC236}">
                <a16:creationId xmlns:a16="http://schemas.microsoft.com/office/drawing/2014/main" id="{DE499D76-C79D-44B3-B61E-C5349F867041}"/>
              </a:ext>
            </a:extLst>
          </p:cNvPr>
          <p:cNvSpPr/>
          <p:nvPr/>
        </p:nvSpPr>
        <p:spPr>
          <a:xfrm>
            <a:off x="2681088" y="1101438"/>
            <a:ext cx="2130127" cy="2075043"/>
          </a:xfrm>
          <a:prstGeom prst="mathMultiply">
            <a:avLst>
              <a:gd name="adj1" fmla="val 1178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DC74142-0583-4164-B180-E2656B81BF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445" y="2348978"/>
            <a:ext cx="1679474" cy="294734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44C78A2-6046-4124-8909-62067C9EE1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985" y="2280363"/>
            <a:ext cx="1695144" cy="2974848"/>
          </a:xfrm>
          <a:prstGeom prst="rect">
            <a:avLst/>
          </a:prstGeom>
        </p:spPr>
      </p:pic>
      <p:sp>
        <p:nvSpPr>
          <p:cNvPr id="23" name="円: 塗りつぶしなし 22">
            <a:extLst>
              <a:ext uri="{FF2B5EF4-FFF2-40B4-BE49-F238E27FC236}">
                <a16:creationId xmlns:a16="http://schemas.microsoft.com/office/drawing/2014/main" id="{BD956234-781A-45A5-869C-A2CA6B37F3D4}"/>
              </a:ext>
            </a:extLst>
          </p:cNvPr>
          <p:cNvSpPr/>
          <p:nvPr/>
        </p:nvSpPr>
        <p:spPr>
          <a:xfrm>
            <a:off x="8128881" y="1301323"/>
            <a:ext cx="1546154" cy="1505912"/>
          </a:xfrm>
          <a:prstGeom prst="donut">
            <a:avLst>
              <a:gd name="adj" fmla="val 1373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50A5D97E-6B41-9FCB-2B5F-CD9B5EC3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016" y="365125"/>
            <a:ext cx="7693152" cy="1325563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は    い しゃ            　　  こと ば</a:t>
            </a:r>
            <a:b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歯医者さんの言葉について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歯医者のイラスト「治療中」">
            <a:extLst>
              <a:ext uri="{FF2B5EF4-FFF2-40B4-BE49-F238E27FC236}">
                <a16:creationId xmlns:a16="http://schemas.microsoft.com/office/drawing/2014/main" id="{B69FC0E2-FB60-61C7-60B1-6803D69053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14" y="1690688"/>
            <a:ext cx="4644571" cy="46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491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92222995-8B19-415A-9B81-961CD53220ED}"/>
              </a:ext>
            </a:extLst>
          </p:cNvPr>
          <p:cNvSpPr/>
          <p:nvPr/>
        </p:nvSpPr>
        <p:spPr>
          <a:xfrm>
            <a:off x="2098889" y="2656031"/>
            <a:ext cx="2137047" cy="1948146"/>
          </a:xfrm>
          <a:prstGeom prst="wedgeEllipseCallout">
            <a:avLst>
              <a:gd name="adj1" fmla="val 57457"/>
              <a:gd name="adj2" fmla="val 3761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シー</a:t>
            </a:r>
            <a:endParaRPr kumimoji="1" lang="en-US" altLang="ja-JP" sz="32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en-US" altLang="ja-JP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4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7A08E491-AFB4-450E-A431-1C7A2CC01876}"/>
              </a:ext>
            </a:extLst>
          </p:cNvPr>
          <p:cNvSpPr/>
          <p:nvPr/>
        </p:nvSpPr>
        <p:spPr>
          <a:xfrm>
            <a:off x="4159935" y="2029266"/>
            <a:ext cx="3597675" cy="1488831"/>
          </a:xfrm>
          <a:prstGeom prst="wedgeEllipseCallout">
            <a:avLst>
              <a:gd name="adj1" fmla="val -6322"/>
              <a:gd name="adj2" fmla="val 6698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シーオー</a:t>
            </a:r>
            <a:endParaRPr kumimoji="1" lang="en-US" altLang="ja-JP" sz="32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en-US" altLang="ja-JP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CO</a:t>
            </a:r>
            <a:endParaRPr kumimoji="1" lang="ja-JP" altLang="en-US" sz="44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892B1C0E-2B5C-46C9-B71C-E695F278F749}"/>
              </a:ext>
            </a:extLst>
          </p:cNvPr>
          <p:cNvSpPr/>
          <p:nvPr/>
        </p:nvSpPr>
        <p:spPr>
          <a:xfrm>
            <a:off x="7681609" y="2583570"/>
            <a:ext cx="3944334" cy="2093069"/>
          </a:xfrm>
          <a:prstGeom prst="wedgeEllipseCallout">
            <a:avLst>
              <a:gd name="adj1" fmla="val -56261"/>
              <a:gd name="adj2" fmla="val 2983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しゃせん</a:t>
            </a:r>
            <a:endParaRPr kumimoji="1" lang="ja-JP" altLang="en-US" sz="44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36ABA1E6-75B4-4C06-B7FD-CEBC6CC6B2BD}"/>
              </a:ext>
            </a:extLst>
          </p:cNvPr>
          <p:cNvSpPr/>
          <p:nvPr/>
        </p:nvSpPr>
        <p:spPr>
          <a:xfrm>
            <a:off x="1359032" y="4828735"/>
            <a:ext cx="2259487" cy="1912874"/>
          </a:xfrm>
          <a:prstGeom prst="wedgeEllipseCallout">
            <a:avLst>
              <a:gd name="adj1" fmla="val 73946"/>
              <a:gd name="adj2" fmla="val 423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まる</a:t>
            </a:r>
            <a:endParaRPr kumimoji="1" lang="en-US" altLang="ja-JP" sz="44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CCC5AA1C-13EC-4A7F-9D90-11E6F3FB66F5}"/>
              </a:ext>
            </a:extLst>
          </p:cNvPr>
          <p:cNvSpPr/>
          <p:nvPr/>
        </p:nvSpPr>
        <p:spPr>
          <a:xfrm>
            <a:off x="8137492" y="4907112"/>
            <a:ext cx="3669879" cy="1834497"/>
          </a:xfrm>
          <a:prstGeom prst="wedgeEllipseCallout">
            <a:avLst>
              <a:gd name="adj1" fmla="val -57823"/>
              <a:gd name="adj2" fmla="val -143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しせ</a:t>
            </a:r>
            <a:r>
              <a:rPr kumimoji="1" lang="ja-JP" altLang="en-US" sz="3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</a:t>
            </a:r>
            <a:endParaRPr kumimoji="1" lang="en-US" altLang="ja-JP" sz="32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歯石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DBC9B3-4B43-4A35-B357-F90ECFA8B3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354" y="4029787"/>
            <a:ext cx="2485292" cy="282821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BD6ACA-A8A7-E3BB-1D90-8615D9860E3E}"/>
              </a:ext>
            </a:extLst>
          </p:cNvPr>
          <p:cNvSpPr txBox="1"/>
          <p:nvPr/>
        </p:nvSpPr>
        <p:spPr>
          <a:xfrm>
            <a:off x="384628" y="841129"/>
            <a:ext cx="11422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は  い しゃ　　　　 こと ば　　　          い  み　</a:t>
            </a:r>
            <a:endParaRPr lang="en-US" altLang="ja-JP" sz="28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歯医者さんの言葉にどんな</a:t>
            </a:r>
            <a:r>
              <a:rPr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意味があるのかな</a:t>
            </a:r>
            <a:endParaRPr kumimoji="1" lang="ja-JP" altLang="en-US" sz="44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94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152AF-859A-8FBE-BDB4-6654136A8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7C4C977-4EF3-4C71-9223-7702ACCD0FCE}"/>
              </a:ext>
            </a:extLst>
          </p:cNvPr>
          <p:cNvSpPr txBox="1"/>
          <p:nvPr/>
        </p:nvSpPr>
        <p:spPr>
          <a:xfrm>
            <a:off x="677007" y="529695"/>
            <a:ext cx="10837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は　　　　　　　ば  しょ　　すう じ　　　　　　　　　　　　　　　　　　　な  まえ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生えてる場所で数字・アルファベットの名前がある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2589085-60C0-C83C-22A1-E3961B0A6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480" y="3315139"/>
            <a:ext cx="1593839" cy="159383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18105E4-666D-38A0-89FE-83AC4A0C5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728" y="3050932"/>
            <a:ext cx="2126721" cy="212672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91D964-B17F-D870-AEAA-FFDC19A3A7EB}"/>
              </a:ext>
            </a:extLst>
          </p:cNvPr>
          <p:cNvSpPr txBox="1"/>
          <p:nvPr/>
        </p:nvSpPr>
        <p:spPr>
          <a:xfrm>
            <a:off x="6095997" y="4908978"/>
            <a:ext cx="53061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えいきゅうし　　　　　　　 は</a:t>
            </a:r>
            <a:endParaRPr kumimoji="1"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永久歯（おとなの歯）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77654F8-87E6-0B97-EC0C-2A0E9334BE74}"/>
              </a:ext>
            </a:extLst>
          </p:cNvPr>
          <p:cNvSpPr txBox="1"/>
          <p:nvPr/>
        </p:nvSpPr>
        <p:spPr>
          <a:xfrm>
            <a:off x="677007" y="4908978"/>
            <a:ext cx="49638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にゅう</a:t>
            </a:r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　　　　　　 　は</a:t>
            </a:r>
            <a:endParaRPr kumimoji="1"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乳</a:t>
            </a:r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歯（こどもの歯）</a:t>
            </a: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C165CF7C-85BC-A9B3-1C58-2179D5E6FD5E}"/>
              </a:ext>
            </a:extLst>
          </p:cNvPr>
          <p:cNvSpPr/>
          <p:nvPr/>
        </p:nvSpPr>
        <p:spPr>
          <a:xfrm>
            <a:off x="692486" y="1721300"/>
            <a:ext cx="4397829" cy="1325564"/>
          </a:xfrm>
          <a:prstGeom prst="wedgeRectCallout">
            <a:avLst>
              <a:gd name="adj1" fmla="val -8429"/>
              <a:gd name="adj2" fmla="val 7767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えー びー しー  でぃー いー</a:t>
            </a:r>
            <a:endParaRPr kumimoji="1" lang="en-US" altLang="ja-JP" sz="2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en-US" altLang="ja-JP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 B  C  D  E</a:t>
            </a:r>
            <a:endParaRPr kumimoji="1" lang="ja-JP" altLang="en-US" sz="32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2C1A5216-7B72-6768-A7FE-EB037AA418F1}"/>
              </a:ext>
            </a:extLst>
          </p:cNvPr>
          <p:cNvSpPr/>
          <p:nvPr/>
        </p:nvSpPr>
        <p:spPr>
          <a:xfrm>
            <a:off x="6330041" y="1699436"/>
            <a:ext cx="4838096" cy="1347428"/>
          </a:xfrm>
          <a:prstGeom prst="wedgeRectCallout">
            <a:avLst>
              <a:gd name="adj1" fmla="val 7524"/>
              <a:gd name="adj2" fmla="val 746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１２３４５６</a:t>
            </a:r>
          </a:p>
        </p:txBody>
      </p:sp>
    </p:spTree>
    <p:extLst>
      <p:ext uri="{BB962C8B-B14F-4D97-AF65-F5344CB8AC3E}">
        <p14:creationId xmlns:p14="http://schemas.microsoft.com/office/powerpoint/2010/main" val="97678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1250D9-6F92-427A-B9F0-A289FBFB2350}"/>
              </a:ext>
            </a:extLst>
          </p:cNvPr>
          <p:cNvSpPr txBox="1"/>
          <p:nvPr/>
        </p:nvSpPr>
        <p:spPr>
          <a:xfrm>
            <a:off x="2418078" y="2072310"/>
            <a:ext cx="81671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   か  けんこうしんだん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歯科健康診断</a:t>
            </a:r>
            <a:endParaRPr lang="en-US" altLang="ja-JP" sz="8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6999D0-CCFB-49A2-B542-537C17DE98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3935" y="3723861"/>
            <a:ext cx="2750542" cy="313006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04A10BE-6F7A-4D99-ABC9-6AB1ED566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77" y="570277"/>
            <a:ext cx="1797368" cy="184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51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4F1FE-5AC4-2B21-FA60-203B2C085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A50DE612-54FC-CFB6-6B99-442DE9F4EF02}"/>
              </a:ext>
            </a:extLst>
          </p:cNvPr>
          <p:cNvSpPr/>
          <p:nvPr/>
        </p:nvSpPr>
        <p:spPr>
          <a:xfrm>
            <a:off x="147215" y="246016"/>
            <a:ext cx="5561924" cy="2176058"/>
          </a:xfrm>
          <a:prstGeom prst="wedgeEllipseCallout">
            <a:avLst>
              <a:gd name="adj1" fmla="val -7194"/>
              <a:gd name="adj2" fmla="val 802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  えー   びー   しー  でぃー </a:t>
            </a:r>
            <a:endParaRPr lang="en-US" altLang="ja-JP" sz="44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en-US" altLang="ja-JP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  B  C  D</a:t>
            </a:r>
            <a:endParaRPr kumimoji="1" lang="ja-JP" altLang="en-US" sz="54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8EE9EA49-AC24-4C5C-668B-1569A3E5A773}"/>
              </a:ext>
            </a:extLst>
          </p:cNvPr>
          <p:cNvSpPr/>
          <p:nvPr/>
        </p:nvSpPr>
        <p:spPr>
          <a:xfrm>
            <a:off x="6779640" y="468755"/>
            <a:ext cx="3013234" cy="2176059"/>
          </a:xfrm>
          <a:prstGeom prst="wedgeEllipseCallout">
            <a:avLst>
              <a:gd name="adj1" fmla="val -91306"/>
              <a:gd name="adj2" fmla="val 448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   ６</a:t>
            </a:r>
            <a:endParaRPr kumimoji="1" lang="en-US" altLang="ja-JP" sz="48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A710116-52F3-B74A-6C16-EFEB0A34CA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075" y="3305789"/>
            <a:ext cx="3013234" cy="3429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6DA017-5209-0FB3-1C51-66D65C419809}"/>
              </a:ext>
            </a:extLst>
          </p:cNvPr>
          <p:cNvSpPr txBox="1"/>
          <p:nvPr/>
        </p:nvSpPr>
        <p:spPr>
          <a:xfrm>
            <a:off x="5171120" y="3585464"/>
            <a:ext cx="5895466" cy="298543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すう じ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アルファベットや数字は 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は　　 な まえ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歯の名前を表します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543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692178D-7E9D-43A6-92A8-9C926E9EC5BC}"/>
              </a:ext>
            </a:extLst>
          </p:cNvPr>
          <p:cNvSpPr txBox="1"/>
          <p:nvPr/>
        </p:nvSpPr>
        <p:spPr>
          <a:xfrm>
            <a:off x="460829" y="517276"/>
            <a:ext cx="7405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は　 　じょうたい　     き　ごう　  あらわ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歯の状態は記号で表します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572AED8-DC0D-4504-91B7-5E32E1580A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5053" y="1587017"/>
            <a:ext cx="1968138" cy="1743519"/>
          </a:xfrm>
          <a:prstGeom prst="rect">
            <a:avLst/>
          </a:prstGeom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0DF51A9D-C9FD-4C77-B356-DA02D15A344C}"/>
              </a:ext>
            </a:extLst>
          </p:cNvPr>
          <p:cNvSpPr/>
          <p:nvPr/>
        </p:nvSpPr>
        <p:spPr>
          <a:xfrm>
            <a:off x="7749513" y="3771649"/>
            <a:ext cx="4102518" cy="1430216"/>
          </a:xfrm>
          <a:prstGeom prst="wedgeRoundRectCallout">
            <a:avLst>
              <a:gd name="adj1" fmla="val -61894"/>
              <a:gd name="adj2" fmla="val 18567"/>
              <a:gd name="adj3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ば　　なお　　　　は</a:t>
            </a:r>
            <a:endParaRPr kumimoji="1" lang="en-US" altLang="ja-JP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320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むし歯を治した</a:t>
            </a:r>
            <a:r>
              <a:rPr kumimoji="1" lang="ja-JP" altLang="en-US" sz="320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歯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35862EB-C030-4E0A-9A21-FD878868A578}"/>
              </a:ext>
            </a:extLst>
          </p:cNvPr>
          <p:cNvSpPr txBox="1"/>
          <p:nvPr/>
        </p:nvSpPr>
        <p:spPr>
          <a:xfrm>
            <a:off x="101600" y="5483879"/>
            <a:ext cx="11750431" cy="95410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しゃせん　　　　　　　　　　　　 けんこう　   は　　おお                       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／がたくさんだと、健康な歯が多いということだね！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A4C75AD-F364-4520-8127-1B7CB015635C}"/>
              </a:ext>
            </a:extLst>
          </p:cNvPr>
          <p:cNvGrpSpPr/>
          <p:nvPr/>
        </p:nvGrpSpPr>
        <p:grpSpPr>
          <a:xfrm>
            <a:off x="11010258" y="1918108"/>
            <a:ext cx="687084" cy="702632"/>
            <a:chOff x="9735373" y="1593746"/>
            <a:chExt cx="687084" cy="702632"/>
          </a:xfrm>
        </p:grpSpPr>
        <p:sp>
          <p:nvSpPr>
            <p:cNvPr id="4" name="星: 4 pt 3">
              <a:extLst>
                <a:ext uri="{FF2B5EF4-FFF2-40B4-BE49-F238E27FC236}">
                  <a16:creationId xmlns:a16="http://schemas.microsoft.com/office/drawing/2014/main" id="{A1659EDB-8DAB-4CAE-AD3B-FC13DCA1FCB7}"/>
                </a:ext>
              </a:extLst>
            </p:cNvPr>
            <p:cNvSpPr/>
            <p:nvPr/>
          </p:nvSpPr>
          <p:spPr>
            <a:xfrm>
              <a:off x="9735373" y="1593746"/>
              <a:ext cx="446760" cy="442499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星: 4 pt 4">
              <a:extLst>
                <a:ext uri="{FF2B5EF4-FFF2-40B4-BE49-F238E27FC236}">
                  <a16:creationId xmlns:a16="http://schemas.microsoft.com/office/drawing/2014/main" id="{DA9CFFC9-110B-4196-8884-43C8B0223B63}"/>
                </a:ext>
              </a:extLst>
            </p:cNvPr>
            <p:cNvSpPr/>
            <p:nvPr/>
          </p:nvSpPr>
          <p:spPr>
            <a:xfrm>
              <a:off x="10116374" y="1983075"/>
              <a:ext cx="306083" cy="313303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82F18E3C-9842-4FBD-ACFD-188AEA0FF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325811"/>
              </p:ext>
            </p:extLst>
          </p:nvPr>
        </p:nvGraphicFramePr>
        <p:xfrm>
          <a:off x="460829" y="1745577"/>
          <a:ext cx="6840000" cy="359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000">
                  <a:extLst>
                    <a:ext uri="{9D8B030D-6E8A-4147-A177-3AD203B41FA5}">
                      <a16:colId xmlns:a16="http://schemas.microsoft.com/office/drawing/2014/main" val="3943057944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val="2906267601"/>
                    </a:ext>
                  </a:extLst>
                </a:gridCol>
              </a:tblGrid>
              <a:tr h="10851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きごう</a:t>
                      </a:r>
                      <a:endParaRPr kumimoji="1" lang="en-US" altLang="ja-JP" sz="2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記号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ja-JP" altLang="en-US" sz="2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      は     </a:t>
                      </a:r>
                      <a:r>
                        <a:rPr kumimoji="1" lang="ja-JP" altLang="en-US" sz="2400" dirty="0" err="1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じょ</a:t>
                      </a:r>
                      <a:r>
                        <a:rPr kumimoji="1" lang="ja-JP" altLang="en-US" sz="2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うたい</a:t>
                      </a:r>
                      <a:endParaRPr kumimoji="1" lang="en-US" altLang="ja-JP" sz="2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歯の状態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860099"/>
                  </a:ext>
                </a:extLst>
              </a:tr>
              <a:tr h="12574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しゃせん</a:t>
                      </a:r>
                      <a:endParaRPr kumimoji="1" lang="en-US" altLang="ja-JP" sz="2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ja-JP" altLang="en-US" sz="2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　  　けんこう　  は</a:t>
                      </a:r>
                      <a:endParaRPr kumimoji="1" lang="en-US" altLang="ja-JP" sz="2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健康な歯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108963"/>
                  </a:ext>
                </a:extLst>
              </a:tr>
              <a:tr h="12574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まる</a:t>
                      </a:r>
                      <a:endParaRPr kumimoji="1" lang="en-US" altLang="ja-JP" sz="2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ja-JP" altLang="en-US" sz="2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　　　 しょちし</a:t>
                      </a:r>
                      <a:endParaRPr kumimoji="1" lang="en-US" altLang="ja-JP" sz="2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処置歯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957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5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8713931-3A09-44AD-90AE-56058010CC97}"/>
              </a:ext>
            </a:extLst>
          </p:cNvPr>
          <p:cNvGrpSpPr/>
          <p:nvPr/>
        </p:nvGrpSpPr>
        <p:grpSpPr>
          <a:xfrm>
            <a:off x="8428890" y="1729020"/>
            <a:ext cx="1968138" cy="1743519"/>
            <a:chOff x="2721415" y="3588336"/>
            <a:chExt cx="2785330" cy="278533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572AED8-DC0D-4504-91B7-5E32E1580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1415" y="3588336"/>
              <a:ext cx="2785330" cy="2785330"/>
            </a:xfrm>
            <a:prstGeom prst="rect">
              <a:avLst/>
            </a:prstGeom>
          </p:spPr>
        </p:pic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2B78ADA4-63C0-4F92-858F-D29E8EAB4754}"/>
                </a:ext>
              </a:extLst>
            </p:cNvPr>
            <p:cNvSpPr/>
            <p:nvPr/>
          </p:nvSpPr>
          <p:spPr>
            <a:xfrm>
              <a:off x="3820789" y="3897923"/>
              <a:ext cx="586581" cy="1758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4A1E699D-508E-4627-896A-5DBDE3DA70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0758" y="1396286"/>
            <a:ext cx="2312537" cy="105095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35862EB-C030-4E0A-9A21-FD878868A578}"/>
              </a:ext>
            </a:extLst>
          </p:cNvPr>
          <p:cNvSpPr txBox="1"/>
          <p:nvPr/>
        </p:nvSpPr>
        <p:spPr>
          <a:xfrm>
            <a:off x="53526" y="5679201"/>
            <a:ext cx="12138474" cy="95410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シーオー　　はや　　ちりょう　　　　　　　　   ば</a:t>
            </a:r>
            <a:endParaRPr kumimoji="1" lang="en-US" altLang="ja-JP" sz="2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CO</a:t>
            </a:r>
            <a:r>
              <a:rPr lang="ja-JP" altLang="en-US"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は、早く治療して、むし歯にならないようにしよう！</a:t>
            </a:r>
            <a:endParaRPr kumimoji="1" lang="ja-JP" altLang="en-US" sz="36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923757C-58B1-CD93-DFB1-12753CC5BFE7}"/>
              </a:ext>
            </a:extLst>
          </p:cNvPr>
          <p:cNvSpPr txBox="1"/>
          <p:nvPr/>
        </p:nvSpPr>
        <p:spPr>
          <a:xfrm>
            <a:off x="460829" y="450920"/>
            <a:ext cx="7335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は　　　じょうたい　   き   ごう　  あらわ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歯の状態は記号で表します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3CC67124-B417-4D61-A5DE-76B74D3F6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910176"/>
              </p:ext>
            </p:extLst>
          </p:nvPr>
        </p:nvGraphicFramePr>
        <p:xfrm>
          <a:off x="460829" y="1729020"/>
          <a:ext cx="684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000">
                  <a:extLst>
                    <a:ext uri="{9D8B030D-6E8A-4147-A177-3AD203B41FA5}">
                      <a16:colId xmlns:a16="http://schemas.microsoft.com/office/drawing/2014/main" val="3943057944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val="2906267601"/>
                    </a:ext>
                  </a:extLst>
                </a:gridCol>
              </a:tblGrid>
              <a:tr h="11050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きごう</a:t>
                      </a:r>
                      <a:endParaRPr kumimoji="1" lang="en-US" altLang="ja-JP" sz="2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記号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ja-JP" altLang="en-US" sz="2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      は　  </a:t>
                      </a:r>
                      <a:r>
                        <a:rPr kumimoji="1" lang="ja-JP" altLang="en-US" sz="2400" dirty="0" err="1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じょ</a:t>
                      </a:r>
                      <a:r>
                        <a:rPr kumimoji="1" lang="ja-JP" altLang="en-US" sz="2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うたい</a:t>
                      </a:r>
                      <a:endParaRPr kumimoji="1" lang="en-US" altLang="ja-JP" sz="2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歯の状態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860099"/>
                  </a:ext>
                </a:extLst>
              </a:tr>
              <a:tr h="124747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シー</a:t>
                      </a:r>
                      <a:endParaRPr kumimoji="1" lang="en-US" altLang="ja-JP" sz="2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ctr"/>
                      <a:r>
                        <a:rPr kumimoji="1" lang="en-US" altLang="ja-JP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C</a:t>
                      </a:r>
                      <a:endParaRPr kumimoji="1"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ja-JP" altLang="en-US" sz="2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　　  　</a:t>
                      </a:r>
                      <a:r>
                        <a:rPr kumimoji="1" lang="ja-JP" altLang="en-US" sz="2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    </a:t>
                      </a:r>
                      <a:r>
                        <a:rPr kumimoji="1" lang="ja-JP" altLang="en-US" sz="2000" dirty="0" err="1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ば</a:t>
                      </a:r>
                      <a:endParaRPr kumimoji="1" lang="en-US" altLang="ja-JP" sz="2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むし歯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108963"/>
                  </a:ext>
                </a:extLst>
              </a:tr>
              <a:tr h="124747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シーオー</a:t>
                      </a:r>
                      <a:endParaRPr kumimoji="1" lang="en-US" altLang="ja-JP" sz="2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ctr"/>
                      <a:r>
                        <a:rPr kumimoji="1" lang="en-US" altLang="ja-JP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CO</a:t>
                      </a:r>
                      <a:endParaRPr kumimoji="1"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ja-JP" altLang="en-US" sz="24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　</a:t>
                      </a:r>
                      <a:r>
                        <a:rPr kumimoji="1" lang="ja-JP" altLang="en-US" sz="2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ようかんさつ し</a:t>
                      </a:r>
                      <a:endParaRPr kumimoji="1" lang="en-US" altLang="ja-JP" sz="24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要観察歯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957311"/>
                  </a:ext>
                </a:extLst>
              </a:tr>
            </a:tbl>
          </a:graphicData>
        </a:graphic>
      </p:graphicFrame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0DF51A9D-C9FD-4C77-B356-DA02D15A344C}"/>
              </a:ext>
            </a:extLst>
          </p:cNvPr>
          <p:cNvSpPr/>
          <p:nvPr/>
        </p:nvSpPr>
        <p:spPr>
          <a:xfrm>
            <a:off x="7165890" y="3938799"/>
            <a:ext cx="5026110" cy="1430216"/>
          </a:xfrm>
          <a:prstGeom prst="wedgeRoundRectCallout">
            <a:avLst>
              <a:gd name="adj1" fmla="val -56696"/>
              <a:gd name="adj2" fmla="val 17552"/>
              <a:gd name="adj3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endParaRPr kumimoji="1" lang="en-US" altLang="ja-JP" sz="2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 </a:t>
            </a:r>
            <a:r>
              <a:rPr kumimoji="1" lang="ja-JP" altLang="en-US" sz="2000" dirty="0" err="1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ば　　　　　　　             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は</a:t>
            </a:r>
            <a:endParaRPr kumimoji="1" lang="en-US" altLang="ja-JP" sz="2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むし歯になりかけの歯</a:t>
            </a:r>
          </a:p>
        </p:txBody>
      </p:sp>
    </p:spTree>
    <p:extLst>
      <p:ext uri="{BB962C8B-B14F-4D97-AF65-F5344CB8AC3E}">
        <p14:creationId xmlns:p14="http://schemas.microsoft.com/office/powerpoint/2010/main" val="17176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1858A9A8-C0B8-4630-9B49-09A81FED0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315455"/>
              </p:ext>
            </p:extLst>
          </p:nvPr>
        </p:nvGraphicFramePr>
        <p:xfrm>
          <a:off x="624114" y="1629000"/>
          <a:ext cx="4069806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9806">
                  <a:extLst>
                    <a:ext uri="{9D8B030D-6E8A-4147-A177-3AD203B41FA5}">
                      <a16:colId xmlns:a16="http://schemas.microsoft.com/office/drawing/2014/main" val="2906267601"/>
                    </a:ext>
                  </a:extLst>
                </a:gridCol>
              </a:tblGrid>
              <a:tr h="1105046">
                <a:tc>
                  <a:txBody>
                    <a:bodyPr/>
                    <a:lstStyle/>
                    <a:p>
                      <a:pPr algn="just"/>
                      <a:r>
                        <a:rPr kumimoji="1" lang="ja-JP" altLang="en-US" sz="2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            は　  </a:t>
                      </a:r>
                      <a:r>
                        <a:rPr kumimoji="1" lang="ja-JP" altLang="en-US" sz="2000" dirty="0" err="1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じょ</a:t>
                      </a:r>
                      <a:r>
                        <a:rPr kumimoji="1" lang="ja-JP" altLang="en-US" sz="2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うたい</a:t>
                      </a:r>
                      <a:endParaRPr kumimoji="1" lang="en-US" altLang="ja-JP" sz="2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歯の状態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860099"/>
                  </a:ext>
                </a:extLst>
              </a:tr>
              <a:tr h="1247477">
                <a:tc>
                  <a:txBody>
                    <a:bodyPr/>
                    <a:lstStyle/>
                    <a:p>
                      <a:pPr algn="just"/>
                      <a:r>
                        <a:rPr kumimoji="1" lang="ja-JP" altLang="en-US" sz="2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　    ようちゅう</a:t>
                      </a:r>
                      <a:r>
                        <a:rPr kumimoji="1" lang="ja-JP" altLang="en-US" sz="2000" dirty="0" err="1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いにゅう</a:t>
                      </a:r>
                      <a:r>
                        <a:rPr kumimoji="1" lang="ja-JP" altLang="en-US" sz="2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し</a:t>
                      </a:r>
                      <a:endParaRPr kumimoji="1" lang="en-US" altLang="ja-JP" sz="2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要注意乳歯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108963"/>
                  </a:ext>
                </a:extLst>
              </a:tr>
              <a:tr h="1247477">
                <a:tc>
                  <a:txBody>
                    <a:bodyPr/>
                    <a:lstStyle/>
                    <a:p>
                      <a:pPr algn="just"/>
                      <a:r>
                        <a:rPr kumimoji="1" lang="ja-JP" altLang="en-US" sz="2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　　  しせきちんちゃく</a:t>
                      </a:r>
                      <a:endParaRPr kumimoji="1" lang="en-US" altLang="ja-JP" sz="2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歯石沈着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957311"/>
                  </a:ext>
                </a:extLst>
              </a:tr>
            </a:tbl>
          </a:graphicData>
        </a:graphic>
      </p:graphicFrame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0DF51A9D-C9FD-4C77-B356-DA02D15A344C}"/>
              </a:ext>
            </a:extLst>
          </p:cNvPr>
          <p:cNvSpPr/>
          <p:nvPr/>
        </p:nvSpPr>
        <p:spPr>
          <a:xfrm>
            <a:off x="4879834" y="1931356"/>
            <a:ext cx="6162344" cy="1430216"/>
          </a:xfrm>
          <a:prstGeom prst="wedgeRoundRectCallout">
            <a:avLst>
              <a:gd name="adj1" fmla="val -58661"/>
              <a:gd name="adj2" fmla="val 36132"/>
              <a:gd name="adj3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 sz="200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ぬ　       　　　　　にゅうし</a:t>
            </a:r>
            <a:endParaRPr kumimoji="1" lang="en-US" altLang="ja-JP" sz="200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00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もうすぐ抜けそうな乳歯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35862EB-C030-4E0A-9A21-FD878868A578}"/>
              </a:ext>
            </a:extLst>
          </p:cNvPr>
          <p:cNvSpPr txBox="1"/>
          <p:nvPr/>
        </p:nvSpPr>
        <p:spPr>
          <a:xfrm>
            <a:off x="624114" y="5409983"/>
            <a:ext cx="9628728" cy="101566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し  せき　　　    は   い  しゃ　　　　　　　　　           と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歯石は、歯医者さんでないと取れません。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0139EED7-2DD3-4737-AE26-E18CA3CC1253}"/>
              </a:ext>
            </a:extLst>
          </p:cNvPr>
          <p:cNvSpPr/>
          <p:nvPr/>
        </p:nvSpPr>
        <p:spPr>
          <a:xfrm>
            <a:off x="4879834" y="3510193"/>
            <a:ext cx="6162344" cy="1430216"/>
          </a:xfrm>
          <a:prstGeom prst="wedgeRoundRectCallout">
            <a:avLst>
              <a:gd name="adj1" fmla="val -60455"/>
              <a:gd name="adj2" fmla="val 20323"/>
              <a:gd name="adj3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sz="200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いし　　　　　  　　かた　  　　　　  よご</a:t>
            </a:r>
            <a:endParaRPr kumimoji="1" lang="en-US" altLang="ja-JP" sz="200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00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石のように固まった汚れ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A60E69E-0D3D-430B-A70F-09CEE689B31A}"/>
              </a:ext>
            </a:extLst>
          </p:cNvPr>
          <p:cNvSpPr txBox="1"/>
          <p:nvPr/>
        </p:nvSpPr>
        <p:spPr>
          <a:xfrm>
            <a:off x="526577" y="413897"/>
            <a:ext cx="113723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き   ごう   い  がい　　　　　　　 は　　  じょうたい　  あらわ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記号以外にも、歯の状態を表すことがあります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BD6931F-DC25-42F5-93B5-2AC366AA80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376" y="4913376"/>
            <a:ext cx="1944624" cy="19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1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>
            <a:extLst>
              <a:ext uri="{FF2B5EF4-FFF2-40B4-BE49-F238E27FC236}">
                <a16:creationId xmlns:a16="http://schemas.microsoft.com/office/drawing/2014/main" id="{DF599619-71A2-4CC1-AC05-0087FACA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30" y="135522"/>
            <a:ext cx="10515600" cy="1325563"/>
          </a:xfrm>
        </p:spPr>
        <p:txBody>
          <a:bodyPr/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こと  ば</a:t>
            </a:r>
            <a:b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言葉について（まとめ）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92222995-8B19-415A-9B81-961CD53220ED}"/>
              </a:ext>
            </a:extLst>
          </p:cNvPr>
          <p:cNvSpPr/>
          <p:nvPr/>
        </p:nvSpPr>
        <p:spPr>
          <a:xfrm>
            <a:off x="3234598" y="2353542"/>
            <a:ext cx="2760893" cy="1297770"/>
          </a:xfrm>
          <a:prstGeom prst="wedgeEllipseCallout">
            <a:avLst>
              <a:gd name="adj1" fmla="val -55141"/>
              <a:gd name="adj2" fmla="val 4202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イー  シー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7A08E491-AFB4-450E-A431-1C7A2CC01876}"/>
              </a:ext>
            </a:extLst>
          </p:cNvPr>
          <p:cNvSpPr/>
          <p:nvPr/>
        </p:nvSpPr>
        <p:spPr>
          <a:xfrm>
            <a:off x="2989291" y="3820241"/>
            <a:ext cx="2961910" cy="1385689"/>
          </a:xfrm>
          <a:prstGeom prst="wedgeEllipseCallout">
            <a:avLst>
              <a:gd name="adj1" fmla="val -58003"/>
              <a:gd name="adj2" fmla="val 78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シーオー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６が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CO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892B1C0E-2B5C-46C9-B71C-E695F278F749}"/>
              </a:ext>
            </a:extLst>
          </p:cNvPr>
          <p:cNvSpPr/>
          <p:nvPr/>
        </p:nvSpPr>
        <p:spPr>
          <a:xfrm>
            <a:off x="37699" y="2308643"/>
            <a:ext cx="3063167" cy="1342669"/>
          </a:xfrm>
          <a:prstGeom prst="wedgeEllipseCallout">
            <a:avLst>
              <a:gd name="adj1" fmla="val 8916"/>
              <a:gd name="adj2" fmla="val 7179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がしゃせん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CCC5AA1C-13EC-4A7F-9D90-11E6F3FB66F5}"/>
              </a:ext>
            </a:extLst>
          </p:cNvPr>
          <p:cNvSpPr/>
          <p:nvPr/>
        </p:nvSpPr>
        <p:spPr>
          <a:xfrm>
            <a:off x="2912852" y="5383548"/>
            <a:ext cx="2860652" cy="1342669"/>
          </a:xfrm>
          <a:prstGeom prst="wedgeEllipseCallout">
            <a:avLst>
              <a:gd name="adj1" fmla="val -55718"/>
              <a:gd name="adj2" fmla="val -2569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し せき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歯石あり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DBC9B3-4B43-4A35-B357-F90ECFA8B3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782" y="4269268"/>
            <a:ext cx="1940371" cy="2208103"/>
          </a:xfrm>
          <a:prstGeom prst="rect">
            <a:avLst/>
          </a:prstGeom>
        </p:spPr>
      </p:pic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B76AE9BE-9E36-456D-BEC1-4EA2BDD13814}"/>
              </a:ext>
            </a:extLst>
          </p:cNvPr>
          <p:cNvSpPr/>
          <p:nvPr/>
        </p:nvSpPr>
        <p:spPr>
          <a:xfrm>
            <a:off x="6418497" y="1461085"/>
            <a:ext cx="5503872" cy="4940570"/>
          </a:xfrm>
          <a:prstGeom prst="wedgeRectCallout">
            <a:avLst>
              <a:gd name="adj1" fmla="val -57719"/>
              <a:gd name="adj2" fmla="val -15484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　　　　　　   </a:t>
            </a:r>
            <a:endParaRPr lang="en-US" altLang="ja-JP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                    えいきゅうし　   </a:t>
            </a:r>
            <a:r>
              <a:rPr kumimoji="1"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けんこう</a:t>
            </a:r>
            <a:endParaRPr kumimoji="1" lang="en-US" altLang="ja-JP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/>
            <a:r>
              <a: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１２３の永久歯は健康</a:t>
            </a:r>
            <a:endParaRPr kumimoji="1" lang="en-US" altLang="ja-JP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イー　 にゅうし　　　　　　 ば</a:t>
            </a:r>
            <a:endParaRPr lang="en-US" altLang="ja-JP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/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E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の乳歯はむし歯</a:t>
            </a:r>
            <a:endParaRPr lang="en-US" altLang="ja-JP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　    えいきゅうし　　　　　　　</a:t>
            </a:r>
            <a:endParaRPr lang="en-US" altLang="ja-JP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/>
            <a:r>
              <a: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６の永久歯は</a:t>
            </a:r>
            <a:endParaRPr kumimoji="1" lang="en-US" altLang="ja-JP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dirty="0" err="1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ば</a:t>
            </a:r>
            <a:endParaRPr lang="en-US" altLang="ja-JP" sz="1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/>
            <a:r>
              <a:rPr kumimoji="1"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むし歯になりかけていて</a:t>
            </a:r>
            <a:endParaRPr kumimoji="1" lang="en-US" altLang="ja-JP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し  せき　　 つ</a:t>
            </a:r>
            <a:endParaRPr lang="en-US" altLang="ja-JP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/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歯石が付いています</a:t>
            </a:r>
            <a:endParaRPr kumimoji="1"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BEBF93D-C783-4FEA-895F-8C271F4300BB}"/>
              </a:ext>
            </a:extLst>
          </p:cNvPr>
          <p:cNvSpPr txBox="1"/>
          <p:nvPr/>
        </p:nvSpPr>
        <p:spPr>
          <a:xfrm>
            <a:off x="429408" y="1446869"/>
            <a:ext cx="60855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は   い しゃ　　　　　　　　   い　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歯医者さんがこう言っているよ</a:t>
            </a:r>
          </a:p>
        </p:txBody>
      </p:sp>
    </p:spTree>
    <p:extLst>
      <p:ext uri="{BB962C8B-B14F-4D97-AF65-F5344CB8AC3E}">
        <p14:creationId xmlns:p14="http://schemas.microsoft.com/office/powerpoint/2010/main" val="337489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8ED55D-C3F8-455F-88B5-A6069126EF3D}"/>
              </a:ext>
            </a:extLst>
          </p:cNvPr>
          <p:cNvSpPr txBox="1"/>
          <p:nvPr/>
        </p:nvSpPr>
        <p:spPr>
          <a:xfrm>
            <a:off x="283773" y="706871"/>
            <a:ext cx="1048230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じぶん        は      くち　 たいせつ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自分の歯と口を大切にしましょう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98EA65-DE56-4CB4-8AD6-3DABA4D3477A}"/>
              </a:ext>
            </a:extLst>
          </p:cNvPr>
          <p:cNvSpPr txBox="1"/>
          <p:nvPr/>
        </p:nvSpPr>
        <p:spPr>
          <a:xfrm>
            <a:off x="283774" y="2098431"/>
            <a:ext cx="114979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  か けんしん　 けっか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　　　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歯科健診の結果のおたよりをもらったら、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はや　　　 し　か  い いん　じゅしん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早めに歯科医院を受診しましょう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5B57EBE-608D-4A61-B1AE-FF2D976D54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922" y="3932901"/>
            <a:ext cx="2805304" cy="280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9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C6B096-5F54-4D31-95B0-CC1132D4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83" y="484334"/>
            <a:ext cx="10778714" cy="1705606"/>
          </a:xfrm>
        </p:spPr>
        <p:txBody>
          <a:bodyPr>
            <a:normAutofit/>
          </a:bodyPr>
          <a:lstStyle/>
          <a:p>
            <a:r>
              <a:rPr lang="ja-JP" altLang="en-US" sz="2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もくてき</a:t>
            </a:r>
            <a:br>
              <a:rPr lang="en-US" altLang="ja-JP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目的①</a:t>
            </a:r>
            <a:endParaRPr kumimoji="1" lang="ja-JP" altLang="en-US" sz="54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CDECC63-276F-495D-8409-75DFCB4FAFCD}"/>
              </a:ext>
            </a:extLst>
          </p:cNvPr>
          <p:cNvSpPr txBox="1"/>
          <p:nvPr/>
        </p:nvSpPr>
        <p:spPr>
          <a:xfrm>
            <a:off x="3792336" y="2381306"/>
            <a:ext cx="826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は</a:t>
            </a:r>
            <a:endParaRPr lang="en-US" altLang="ja-JP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歯</a:t>
            </a:r>
            <a:endParaRPr kumimoji="1" lang="ja-JP" altLang="en-US" sz="4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42FED5D-31CE-49F6-826A-D8AA63C32FD0}"/>
              </a:ext>
            </a:extLst>
          </p:cNvPr>
          <p:cNvSpPr txBox="1"/>
          <p:nvPr/>
        </p:nvSpPr>
        <p:spPr>
          <a:xfrm>
            <a:off x="7819280" y="2572673"/>
            <a:ext cx="2110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は</a:t>
            </a:r>
            <a:endParaRPr kumimoji="1" lang="en-US" altLang="ja-JP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歯</a:t>
            </a:r>
            <a:r>
              <a:rPr kumimoji="1" lang="ja-JP" altLang="en-US" sz="400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ぐ</a:t>
            </a:r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</a:t>
            </a:r>
          </a:p>
        </p:txBody>
      </p:sp>
      <p:sp>
        <p:nvSpPr>
          <p:cNvPr id="17" name="思考の吹き出し: 雲形 16">
            <a:extLst>
              <a:ext uri="{FF2B5EF4-FFF2-40B4-BE49-F238E27FC236}">
                <a16:creationId xmlns:a16="http://schemas.microsoft.com/office/drawing/2014/main" id="{1D287C24-5048-4CB5-9691-1EA3A3814204}"/>
              </a:ext>
            </a:extLst>
          </p:cNvPr>
          <p:cNvSpPr/>
          <p:nvPr/>
        </p:nvSpPr>
        <p:spPr>
          <a:xfrm>
            <a:off x="3820789" y="583130"/>
            <a:ext cx="2933527" cy="1508014"/>
          </a:xfrm>
          <a:prstGeom prst="wedgeRoundRectCallout">
            <a:avLst>
              <a:gd name="adj1" fmla="val -23668"/>
              <a:gd name="adj2" fmla="val 7493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 ば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むし歯？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7BE057E-4D68-40BD-B820-0442274266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415" y="3588336"/>
            <a:ext cx="2785330" cy="2785330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703BD2F9-DBF4-4B60-907A-54B1AB50A8BE}"/>
              </a:ext>
            </a:extLst>
          </p:cNvPr>
          <p:cNvSpPr/>
          <p:nvPr/>
        </p:nvSpPr>
        <p:spPr>
          <a:xfrm>
            <a:off x="3820789" y="3897923"/>
            <a:ext cx="586581" cy="1758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634B4AC-A922-41F0-86B9-6BEC2A3FCD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079" y="3372443"/>
            <a:ext cx="2312537" cy="105095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AD3E539-7142-4699-8B31-285E07BFCB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446" y="4216480"/>
            <a:ext cx="2312537" cy="105095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6ADAC92-A186-4209-AC79-C491459CB2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881" y="3589740"/>
            <a:ext cx="2783926" cy="2783926"/>
          </a:xfrm>
          <a:prstGeom prst="rect">
            <a:avLst/>
          </a:prstGeom>
        </p:spPr>
      </p:pic>
      <p:sp>
        <p:nvSpPr>
          <p:cNvPr id="19" name="思考の吹き出し: 雲形 16">
            <a:extLst>
              <a:ext uri="{FF2B5EF4-FFF2-40B4-BE49-F238E27FC236}">
                <a16:creationId xmlns:a16="http://schemas.microsoft.com/office/drawing/2014/main" id="{4C4A5D4A-016E-4955-97C6-50196506CF6E}"/>
              </a:ext>
            </a:extLst>
          </p:cNvPr>
          <p:cNvSpPr/>
          <p:nvPr/>
        </p:nvSpPr>
        <p:spPr>
          <a:xfrm>
            <a:off x="8440616" y="634516"/>
            <a:ext cx="3036276" cy="1508014"/>
          </a:xfrm>
          <a:prstGeom prst="wedgeRoundRectCallout">
            <a:avLst>
              <a:gd name="adj1" fmla="val -28491"/>
              <a:gd name="adj2" fmla="val 85822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し　にく えん</a:t>
            </a:r>
            <a:endParaRPr kumimoji="1" lang="en-US" altLang="ja-JP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歯肉炎？</a:t>
            </a:r>
            <a:endParaRPr kumimoji="1" lang="en-US" altLang="ja-JP" sz="44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1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C6B096-5F54-4D31-95B0-CC1132D4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83" y="484334"/>
            <a:ext cx="10778714" cy="1705606"/>
          </a:xfrm>
        </p:spPr>
        <p:txBody>
          <a:bodyPr>
            <a:normAutofit/>
          </a:bodyPr>
          <a:lstStyle/>
          <a:p>
            <a:r>
              <a:rPr lang="ja-JP" altLang="en-US" sz="2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もくてき</a:t>
            </a:r>
            <a:br>
              <a:rPr lang="en-US" altLang="ja-JP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目的②</a:t>
            </a:r>
            <a:endParaRPr kumimoji="1" lang="ja-JP" altLang="en-US" sz="54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ED15749-CEC4-461B-8434-38253CC56D3A}"/>
              </a:ext>
            </a:extLst>
          </p:cNvPr>
          <p:cNvSpPr txBox="1"/>
          <p:nvPr/>
        </p:nvSpPr>
        <p:spPr>
          <a:xfrm>
            <a:off x="2012081" y="2836593"/>
            <a:ext cx="149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あご</a:t>
            </a:r>
          </a:p>
        </p:txBody>
      </p:sp>
      <p:sp>
        <p:nvSpPr>
          <p:cNvPr id="17" name="思考の吹き出し: 雲形 16">
            <a:extLst>
              <a:ext uri="{FF2B5EF4-FFF2-40B4-BE49-F238E27FC236}">
                <a16:creationId xmlns:a16="http://schemas.microsoft.com/office/drawing/2014/main" id="{1D287C24-5048-4CB5-9691-1EA3A3814204}"/>
              </a:ext>
            </a:extLst>
          </p:cNvPr>
          <p:cNvSpPr/>
          <p:nvPr/>
        </p:nvSpPr>
        <p:spPr>
          <a:xfrm>
            <a:off x="3463409" y="1082111"/>
            <a:ext cx="3936959" cy="1280254"/>
          </a:xfrm>
          <a:prstGeom prst="wedgeRoundRectCallout">
            <a:avLst>
              <a:gd name="adj1" fmla="val -30941"/>
              <a:gd name="adj2" fmla="val 103738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だいじょうぶ</a:t>
            </a:r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  <a:endParaRPr kumimoji="1" lang="en-US" altLang="ja-JP" sz="4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8F0AB5E-83A8-4860-8685-9D83CA2D8015}"/>
              </a:ext>
            </a:extLst>
          </p:cNvPr>
          <p:cNvSpPr txBox="1"/>
          <p:nvPr/>
        </p:nvSpPr>
        <p:spPr>
          <a:xfrm>
            <a:off x="4661032" y="2760373"/>
            <a:ext cx="28564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</a:t>
            </a:r>
            <a:r>
              <a:rPr lang="ja-JP" altLang="en-US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</a:t>
            </a:r>
            <a:endParaRPr lang="en-US" altLang="ja-JP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かみ合わせ</a:t>
            </a:r>
            <a:endParaRPr kumimoji="1" lang="ja-JP" altLang="en-US" sz="4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7AE69BC-3B30-4611-B12A-A0E5DDD688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032" y="3696836"/>
            <a:ext cx="2534017" cy="301499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52EEB04-FC3F-4CD2-8AD4-C9CEF314A174}"/>
              </a:ext>
            </a:extLst>
          </p:cNvPr>
          <p:cNvSpPr txBox="1"/>
          <p:nvPr/>
        </p:nvSpPr>
        <p:spPr>
          <a:xfrm>
            <a:off x="8583166" y="2787717"/>
            <a:ext cx="2856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は</a:t>
            </a:r>
            <a:endParaRPr kumimoji="1" lang="en-US" altLang="ja-JP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歯のよごれ</a:t>
            </a:r>
            <a:endParaRPr kumimoji="1" lang="ja-JP" altLang="en-US" sz="4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思考の吹き出し: 雲形 16">
            <a:extLst>
              <a:ext uri="{FF2B5EF4-FFF2-40B4-BE49-F238E27FC236}">
                <a16:creationId xmlns:a16="http://schemas.microsoft.com/office/drawing/2014/main" id="{7966282D-923D-4048-A565-D8E785E73CA3}"/>
              </a:ext>
            </a:extLst>
          </p:cNvPr>
          <p:cNvSpPr/>
          <p:nvPr/>
        </p:nvSpPr>
        <p:spPr>
          <a:xfrm>
            <a:off x="8009467" y="1082111"/>
            <a:ext cx="3936959" cy="1280254"/>
          </a:xfrm>
          <a:prstGeom prst="wedgeRoundRectCallout">
            <a:avLst>
              <a:gd name="adj1" fmla="val -19626"/>
              <a:gd name="adj2" fmla="val 8582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みがけている？</a:t>
            </a:r>
            <a:endParaRPr kumimoji="1" lang="en-US" altLang="ja-JP" sz="4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FFA1F10-F5A2-4A21-AAF2-E76636A452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503" y="3554486"/>
            <a:ext cx="2612255" cy="3299690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070C3967-A355-4076-9D17-4366D419B210}"/>
              </a:ext>
            </a:extLst>
          </p:cNvPr>
          <p:cNvSpPr/>
          <p:nvPr/>
        </p:nvSpPr>
        <p:spPr>
          <a:xfrm>
            <a:off x="2614245" y="4916758"/>
            <a:ext cx="550984" cy="5751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43BACA5-D296-4598-8F4F-01B756D7FA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965" y="3917683"/>
            <a:ext cx="2992823" cy="273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  <p:bldP spid="18" grpId="0"/>
      <p:bldP spid="19" grpId="0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41734A2-93BB-4B72-95EA-7C312E143250}"/>
              </a:ext>
            </a:extLst>
          </p:cNvPr>
          <p:cNvSpPr/>
          <p:nvPr/>
        </p:nvSpPr>
        <p:spPr>
          <a:xfrm>
            <a:off x="1506415" y="1781614"/>
            <a:ext cx="9179169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ja-JP" altLang="en-US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lang="ja-JP" altLang="en-US" dirty="0" err="1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lang="en-US" altLang="ja-JP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歯をみがいておきましょう</a:t>
            </a:r>
            <a:endParaRPr kumimoji="1" lang="ja-JP" altLang="en-US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9046E230-EF25-4B31-9EF9-B9016818C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kumimoji="1" lang="ja-JP" altLang="en-US" sz="2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じゅんび</a:t>
            </a:r>
            <a:br>
              <a:rPr kumimoji="1" lang="en-US" altLang="ja-JP" sz="2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準備</a:t>
            </a:r>
            <a:endParaRPr kumimoji="1" lang="ja-JP" altLang="en-US" sz="280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46AA59F-3336-418B-8818-56EFCA711A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053" y="3429000"/>
            <a:ext cx="2671762" cy="322421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A59B930-D30A-4624-AAAC-6A78B6F992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815" y="3476074"/>
            <a:ext cx="2671763" cy="32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0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65F9EA8-2F98-499E-B5E3-776600921D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414" y="3817621"/>
            <a:ext cx="2775279" cy="297617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F53A486-C821-42F1-A501-3490154529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384" y="3817621"/>
            <a:ext cx="1937144" cy="2186108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41734A2-93BB-4B72-95EA-7C312E143250}"/>
              </a:ext>
            </a:extLst>
          </p:cNvPr>
          <p:cNvSpPr/>
          <p:nvPr/>
        </p:nvSpPr>
        <p:spPr>
          <a:xfrm>
            <a:off x="1633318" y="1956452"/>
            <a:ext cx="9179169" cy="1495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なまえ　 　わ</a:t>
            </a:r>
            <a:endParaRPr lang="en-US" altLang="ja-JP" sz="280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名前</a:t>
            </a:r>
            <a:r>
              <a:rPr kumimoji="1" lang="ja-JP" altLang="en-US" sz="480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が分かるようにしましょう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3C84DD-DBE0-437D-B7E3-F8CF7A404052}"/>
              </a:ext>
            </a:extLst>
          </p:cNvPr>
          <p:cNvSpPr txBox="1"/>
          <p:nvPr/>
        </p:nvSpPr>
        <p:spPr>
          <a:xfrm rot="1039623">
            <a:off x="7983034" y="4449010"/>
            <a:ext cx="59436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/>
              <a:t>なまえ</a:t>
            </a:r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8F6CA1C0-A0FA-4D93-A6AE-DDF059DA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kumimoji="1" lang="ja-JP" altLang="en-US" sz="2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じゅんび</a:t>
            </a:r>
            <a:br>
              <a:rPr kumimoji="1" lang="en-US" altLang="ja-JP" sz="2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準備</a:t>
            </a:r>
            <a:endParaRPr kumimoji="1" lang="ja-JP" altLang="en-US" sz="280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373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37D0362-95AA-4E1F-84E4-8331451FF4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557" y="3261901"/>
            <a:ext cx="3196304" cy="3454338"/>
          </a:xfrm>
          <a:prstGeom prst="rect">
            <a:avLst/>
          </a:prstGeom>
        </p:spPr>
      </p:pic>
      <p:sp>
        <p:nvSpPr>
          <p:cNvPr id="19" name="吹き出し: 円形 18">
            <a:extLst>
              <a:ext uri="{FF2B5EF4-FFF2-40B4-BE49-F238E27FC236}">
                <a16:creationId xmlns:a16="http://schemas.microsoft.com/office/drawing/2014/main" id="{7FD9C32F-9FE4-4BAD-BF38-62335BA2C9E2}"/>
              </a:ext>
            </a:extLst>
          </p:cNvPr>
          <p:cNvSpPr/>
          <p:nvPr/>
        </p:nvSpPr>
        <p:spPr>
          <a:xfrm>
            <a:off x="5720861" y="3429000"/>
            <a:ext cx="4919981" cy="2896413"/>
          </a:xfrm>
          <a:prstGeom prst="wedgeEllipseCallout">
            <a:avLst>
              <a:gd name="adj1" fmla="val -57045"/>
              <a:gd name="adj2" fmla="val -1551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　　</a:t>
            </a:r>
            <a:r>
              <a:rPr lang="ja-JP" altLang="en-US" sz="2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じゅんび</a:t>
            </a:r>
            <a:endParaRPr lang="en-US" altLang="ja-JP" sz="24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これで準備</a:t>
            </a:r>
            <a:endParaRPr lang="en-US" altLang="ja-JP" sz="48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オッケー！</a:t>
            </a:r>
            <a:endParaRPr kumimoji="1" lang="ja-JP" altLang="en-US" sz="48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0ABF6EF0-6560-4AF6-A019-F34F583460ED}"/>
              </a:ext>
            </a:extLst>
          </p:cNvPr>
          <p:cNvSpPr txBox="1">
            <a:spLocks/>
          </p:cNvSpPr>
          <p:nvPr/>
        </p:nvSpPr>
        <p:spPr>
          <a:xfrm>
            <a:off x="838200" y="5104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02152D3E-85CA-4A37-9E8C-F5E350B9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kumimoji="1" lang="ja-JP" altLang="en-US" sz="2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じゅんび</a:t>
            </a:r>
            <a:br>
              <a:rPr kumimoji="1" lang="en-US" altLang="ja-JP" sz="2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準備</a:t>
            </a:r>
            <a:endParaRPr kumimoji="1" lang="ja-JP" altLang="en-US" sz="280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98AF8B6-E58E-453A-8381-A60E36B5C305}"/>
              </a:ext>
            </a:extLst>
          </p:cNvPr>
          <p:cNvSpPr/>
          <p:nvPr/>
        </p:nvSpPr>
        <p:spPr>
          <a:xfrm>
            <a:off x="1415561" y="1558921"/>
            <a:ext cx="9179169" cy="1590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　　　 </a:t>
            </a:r>
            <a:r>
              <a:rPr lang="ja-JP" altLang="en-US" sz="2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lang="ja-JP" altLang="en-US" sz="2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はず</a:t>
            </a:r>
            <a:endParaRPr lang="en-US" altLang="ja-JP" sz="2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マスクは外しましょう</a:t>
            </a:r>
            <a:endParaRPr lang="en-US" altLang="ja-JP" sz="48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931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01C5C93-2B91-46BE-BBEF-8BE3CBCD50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169" y="3775232"/>
            <a:ext cx="1906975" cy="2539022"/>
          </a:xfrm>
          <a:prstGeom prst="rect">
            <a:avLst/>
          </a:prstGeom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496E4D22-5E8C-47FC-94D3-E614F09DBD45}"/>
              </a:ext>
            </a:extLst>
          </p:cNvPr>
          <p:cNvSpPr/>
          <p:nvPr/>
        </p:nvSpPr>
        <p:spPr>
          <a:xfrm>
            <a:off x="7098089" y="528298"/>
            <a:ext cx="4753942" cy="2629694"/>
          </a:xfrm>
          <a:prstGeom prst="wedgeEllipseCallout">
            <a:avLst>
              <a:gd name="adj1" fmla="val 19866"/>
              <a:gd name="adj2" fmla="val 6723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しずかに</a:t>
            </a:r>
            <a:endParaRPr lang="en-US" altLang="ja-JP" sz="4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ならんで</a:t>
            </a:r>
            <a:endParaRPr kumimoji="1" lang="en-US" altLang="ja-JP" sz="4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まちましょう</a:t>
            </a:r>
            <a:endParaRPr kumimoji="1" lang="en-US" altLang="ja-JP" sz="4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1E7759B-F9E1-45F4-B023-A3CC1D2DC4FE}"/>
              </a:ext>
            </a:extLst>
          </p:cNvPr>
          <p:cNvSpPr/>
          <p:nvPr/>
        </p:nvSpPr>
        <p:spPr>
          <a:xfrm>
            <a:off x="1223345" y="2136433"/>
            <a:ext cx="5770684" cy="1638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   </a:t>
            </a:r>
            <a:r>
              <a:rPr kumimoji="1" lang="ja-JP" altLang="en-US" sz="2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けんさ かいじょう</a:t>
            </a:r>
            <a:endParaRPr kumimoji="1" lang="en-US" altLang="ja-JP" sz="24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検査会場では</a:t>
            </a:r>
            <a:r>
              <a:rPr kumimoji="1" lang="en-US" altLang="ja-JP"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kumimoji="1" lang="ja-JP" altLang="en-US" sz="48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並ぶ(横向き)イラスト - No: 23258119｜無料イラスト・フリー素材なら「イラストAC」">
            <a:extLst>
              <a:ext uri="{FF2B5EF4-FFF2-40B4-BE49-F238E27FC236}">
                <a16:creationId xmlns:a16="http://schemas.microsoft.com/office/drawing/2014/main" id="{BC07278B-4D6E-4DB5-89C7-DC6D63FF5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163" y="4153349"/>
            <a:ext cx="6842866" cy="21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BAD6112-7229-4D9C-9F35-4621179C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 sz="2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けんさ</a:t>
            </a:r>
            <a:br>
              <a:rPr lang="en-US" altLang="ja-JP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検査</a:t>
            </a:r>
            <a:r>
              <a:rPr kumimoji="1" lang="ja-JP" altLang="en-US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のやり方</a:t>
            </a:r>
          </a:p>
        </p:txBody>
      </p:sp>
    </p:spTree>
    <p:extLst>
      <p:ext uri="{BB962C8B-B14F-4D97-AF65-F5344CB8AC3E}">
        <p14:creationId xmlns:p14="http://schemas.microsoft.com/office/powerpoint/2010/main" val="117011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18D43F6-0CEC-4FAA-85AB-240345EB4A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518" y="2719258"/>
            <a:ext cx="3221282" cy="3436456"/>
          </a:xfrm>
          <a:prstGeom prst="rect">
            <a:avLst/>
          </a:prstGeom>
        </p:spPr>
      </p:pic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618CEAA7-0387-4BD9-9726-DCF15563520B}"/>
              </a:ext>
            </a:extLst>
          </p:cNvPr>
          <p:cNvSpPr/>
          <p:nvPr/>
        </p:nvSpPr>
        <p:spPr>
          <a:xfrm>
            <a:off x="5310553" y="1690688"/>
            <a:ext cx="6327824" cy="3618035"/>
          </a:xfrm>
          <a:prstGeom prst="wedgeEllipseCallout">
            <a:avLst>
              <a:gd name="adj1" fmla="val -57410"/>
              <a:gd name="adj2" fmla="val 2553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○○　○○です</a:t>
            </a:r>
            <a:endParaRPr kumimoji="1" lang="en-US" altLang="ja-JP" sz="48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おねがいします</a:t>
            </a:r>
            <a:endParaRPr kumimoji="1" lang="ja-JP" altLang="en-US" sz="48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992104E-FA88-4F27-B28E-E75FAFAF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ja-JP" altLang="en-US" sz="2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けんさ</a:t>
            </a:r>
            <a:br>
              <a:rPr lang="en-US" altLang="ja-JP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検査</a:t>
            </a:r>
            <a:r>
              <a:rPr kumimoji="1" lang="ja-JP" altLang="en-US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のやり方</a:t>
            </a:r>
          </a:p>
        </p:txBody>
      </p:sp>
    </p:spTree>
    <p:extLst>
      <p:ext uri="{BB962C8B-B14F-4D97-AF65-F5344CB8AC3E}">
        <p14:creationId xmlns:p14="http://schemas.microsoft.com/office/powerpoint/2010/main" val="70599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39E79DB2E5DA84BAE9D95878C1500FE" ma:contentTypeVersion="9" ma:contentTypeDescription="新しいドキュメントを作成します。" ma:contentTypeScope="" ma:versionID="a57c9bf1a418a09724121b473d49e3ef">
  <xsd:schema xmlns:xsd="http://www.w3.org/2001/XMLSchema" xmlns:xs="http://www.w3.org/2001/XMLSchema" xmlns:p="http://schemas.microsoft.com/office/2006/metadata/properties" xmlns:ns2="330ce15d-0250-4130-ba69-03264b3b3989" targetNamespace="http://schemas.microsoft.com/office/2006/metadata/properties" ma:root="true" ma:fieldsID="58d5f49975f6189e6a0fa8d9d16670c4" ns2:_="">
    <xsd:import namespace="330ce15d-0250-4130-ba69-03264b3b39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ce15d-0250-4130-ba69-03264b3b39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8b3b19bc-1084-4a18-a100-b5024c7dcf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0ce15d-0250-4130-ba69-03264b3b398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2846A8-240D-4D59-AB37-5ED444B74E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0ce15d-0250-4130-ba69-03264b3b39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537AF-33EB-4B2A-B879-D0C8962C3821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30ce15d-0250-4130-ba69-03264b3b3989"/>
  </ds:schemaRefs>
</ds:datastoreItem>
</file>

<file path=customXml/itemProps3.xml><?xml version="1.0" encoding="utf-8"?>
<ds:datastoreItem xmlns:ds="http://schemas.openxmlformats.org/officeDocument/2006/customXml" ds:itemID="{29FE5FFF-1776-4A67-8969-EC385E9FD5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222</TotalTime>
  <Words>1972</Words>
  <Application>Microsoft Office PowerPoint</Application>
  <PresentationFormat>ワイド画面</PresentationFormat>
  <Paragraphs>268</Paragraphs>
  <Slides>25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4" baseType="lpstr">
      <vt:lpstr>BIZ UDPゴシック</vt:lpstr>
      <vt:lpstr>HGP創英角ｺﾞｼｯｸUB</vt:lpstr>
      <vt:lpstr>HGS創英角ｺﾞｼｯｸUB</vt:lpstr>
      <vt:lpstr>HGS創英角ﾎﾟｯﾌﾟ体</vt:lpstr>
      <vt:lpstr>UD デジタル 教科書体 NP-B</vt:lpstr>
      <vt:lpstr>游ゴシック</vt:lpstr>
      <vt:lpstr>游ゴシック Light</vt:lpstr>
      <vt:lpstr>Arial</vt:lpstr>
      <vt:lpstr>Office テーマ</vt:lpstr>
      <vt:lpstr>「歯科健康診断」事前説明スライドの 使い方について</vt:lpstr>
      <vt:lpstr>PowerPoint プレゼンテーション</vt:lpstr>
      <vt:lpstr>もくてき 目的①</vt:lpstr>
      <vt:lpstr>もくてき 目的②</vt:lpstr>
      <vt:lpstr>じゅんび 準備</vt:lpstr>
      <vt:lpstr>じゅんび 準備</vt:lpstr>
      <vt:lpstr>じゅんび 準備</vt:lpstr>
      <vt:lpstr> けんさ 検査のやり方</vt:lpstr>
      <vt:lpstr> けんさ 検査のやり方</vt:lpstr>
      <vt:lpstr> けんさ 検査のやり方</vt:lpstr>
      <vt:lpstr> けんさ 検査のやり方</vt:lpstr>
      <vt:lpstr> けんさ   どうぐ 検査道具について</vt:lpstr>
      <vt:lpstr> けんさ   どうぐ 検査道具について</vt:lpstr>
      <vt:lpstr> けんさ 検査のやり方</vt:lpstr>
      <vt:lpstr> けんさ 検査のやり方</vt:lpstr>
      <vt:lpstr>きょうしつ 教室へのもどりかた</vt:lpstr>
      <vt:lpstr> は    い しゃ            　　  こと ば 歯医者さんの言葉について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こと  ば 言葉について（まとめ）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身体計測のやり方</dc:title>
  <dc:creator>海津 美穂</dc:creator>
  <cp:lastModifiedBy>雅義 雅義</cp:lastModifiedBy>
  <cp:revision>18</cp:revision>
  <cp:lastPrinted>2025-11-24T00:46:43Z</cp:lastPrinted>
  <dcterms:created xsi:type="dcterms:W3CDTF">2024-04-10T01:01:05Z</dcterms:created>
  <dcterms:modified xsi:type="dcterms:W3CDTF">2026-01-15T08:39:17Z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0x010100A39E79DB2E5DA84BAE9D95878C1500FE</vt:lpwstr>
  </property>
</Properties>
</file>