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7" r:id="rId5"/>
    <p:sldId id="264" r:id="rId6"/>
    <p:sldId id="288" r:id="rId7"/>
    <p:sldId id="259" r:id="rId8"/>
    <p:sldId id="282" r:id="rId9"/>
    <p:sldId id="283" r:id="rId10"/>
    <p:sldId id="284" r:id="rId11"/>
    <p:sldId id="285" r:id="rId12"/>
    <p:sldId id="257" r:id="rId13"/>
    <p:sldId id="272" r:id="rId14"/>
    <p:sldId id="294" r:id="rId15"/>
    <p:sldId id="295" r:id="rId16"/>
    <p:sldId id="287" r:id="rId17"/>
    <p:sldId id="289" r:id="rId18"/>
    <p:sldId id="292" r:id="rId19"/>
    <p:sldId id="290" r:id="rId20"/>
    <p:sldId id="291" r:id="rId21"/>
    <p:sldId id="293" r:id="rId22"/>
    <p:sldId id="273" r:id="rId23"/>
    <p:sldId id="278" r:id="rId24"/>
    <p:sldId id="279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0133" autoAdjust="0"/>
  </p:normalViewPr>
  <p:slideViewPr>
    <p:cSldViewPr snapToGrid="0">
      <p:cViewPr varScale="1">
        <p:scale>
          <a:sx n="65" d="100"/>
          <a:sy n="65" d="100"/>
        </p:scale>
        <p:origin x="1354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8F3BABF-F692-416F-88A6-16F2B24E221F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0A6CE58-4D8D-48A3-B66A-698E9AEE5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57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80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検査の順番が来たら、●自分の名前をはっきりと言って、あいさつします。あいさつをしたら、お医者さんの近くに立つか、椅子があれば座りましょう。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6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心臓や肺の小さな音を聞くために、みなさんの胸に聴診器を当てます。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（パターン１）お医者さんが聴診器を当てやすいように、服を胸の下まで持ち上げ、前の方に広げましょう。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924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心臓や肺の小さな音を聞くために、みなさんの胸に聴診器を当てます。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（パターン２）お医者さんが衣服の上から聴診器を当てるので、みなさんは、そのまま静かに待ちましょう。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15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心臓や肺の小さな音を聞くために、みなさんの胸に聴診器を当てます。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（パターン３）お医者さんが聴診器を当てやすいように、えりを持って、前の方に広げましょう。</a:t>
            </a: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1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次に背中に聴診器を当てます。保健の先生が背中をめくるのを手伝います。背骨がしっかり見えるように、上まで上げます。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呼吸の音を聞くので、ゆっくり息を吸って吐く、を繰り返しましょう。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43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次に、背骨が曲がっていないかを調べる検査です。お医者さんに背中を向けたまま、手の平を合わせて、前屈をしましょう。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824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次に、貧血になっていないかどうかの検査をします。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う一度、前を向き、お医者さんに向かい合います。お医者さんが下まぶたを引っ張り、内側の色を見ます。先生の手が顔に近づいたり、下まぶたをひっぱたりしますが痛くないので、まっすぐ前を見て待ちましょう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177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最後に、首にある甲状腺という臓器の様子を見るため、首を触ります。また、その時に、口を大きく開けてのども見てもらいましょう。手足の皮膚の状態を見て、触ることもあります。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844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必要があれば、運動器検査という、骨や筋肉がきちんと動いているか、痛みがないかの検査をします。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お医者さんのお話をよく聞き、指示に従ったり、質問されたらはっきりと答えたりしましょう。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65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検査が終わったら、●しずかに歩いて教室にもどります。検査会場では、絶対に走りません。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70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内科健康診断の目的や検査のやり方などについてお話します。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内科健康診断は、内科健診と略されて呼ばれることが多いです。これからのお話では、内科健診と言います。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88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質問はありませんか。心配なこと、不安なこと、よくわからなかったこと、なんでもいいですよ。</a:t>
            </a:r>
            <a:endParaRPr kumimoji="1" lang="en-US" altLang="ja-JP" dirty="0"/>
          </a:p>
          <a:p>
            <a:r>
              <a:rPr kumimoji="1" lang="ja-JP" altLang="en-US" dirty="0"/>
              <a:t>（質問があれば、安心するように回答する）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27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内科健診は、自分の体の心臓や肺、成長の様子などたくさんのことをみる検査です。</a:t>
            </a:r>
            <a:endParaRPr kumimoji="1" lang="en-US" altLang="ja-JP" dirty="0"/>
          </a:p>
          <a:p>
            <a:r>
              <a:rPr kumimoji="1" lang="ja-JP" altLang="en-US" dirty="0"/>
              <a:t>安心して内科健診を受けて、自分の体の様子について知ったり、関心をもったりして、自分の健康を大切にしましょう。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05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人には、心臓や肺といった生きていく</a:t>
            </a:r>
            <a:r>
              <a:rPr kumimoji="1" lang="ja-JP" altLang="en-US">
                <a:solidFill>
                  <a:schemeClr val="tx1"/>
                </a:solidFill>
              </a:rPr>
              <a:t>ために必要な</a:t>
            </a:r>
            <a:r>
              <a:rPr kumimoji="1" lang="ja-JP" altLang="en-US" dirty="0">
                <a:solidFill>
                  <a:schemeClr val="tx1"/>
                </a:solidFill>
              </a:rPr>
              <a:t>臓器が体の中にあります。心臓の働きは、体中に血液を流すポンプの役割、肺の働きは、空気中の酸素を血液に取り込む役割があります。どちらも、生きていくために欠かせません。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9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内科健診の目的は、その大切な心臓や肺に●病気はないかな？とみることと、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56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そして、皮膚に●病気はないかな、●やせすぎや太りすぎ、貧血などの栄養状態は大丈夫かな　とみることです。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12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さらに、背骨は●曲がっていないかな？また、●きちんと背が伸びているかな、逆に伸びすぎていないかな、といった成長の様子をみることです。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内科健診には、たくさんの目的があるのです。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5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98">
              <a:defRPr/>
            </a:pPr>
            <a:r>
              <a:rPr kumimoji="1" lang="ja-JP" altLang="en-US" dirty="0">
                <a:solidFill>
                  <a:schemeClr val="tx1"/>
                </a:solidFill>
              </a:rPr>
              <a:t>それでは、準備についてのお願いです。半袖短パンの体育着に着替えましょう。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defTabSz="918698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642B-06C6-439A-8C2F-8C56052B49E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58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98">
              <a:defRPr/>
            </a:pPr>
            <a:r>
              <a:rPr kumimoji="1" lang="ja-JP" altLang="en-US" dirty="0">
                <a:solidFill>
                  <a:schemeClr val="tx1"/>
                </a:solidFill>
              </a:rPr>
              <a:t>背中がよく見えたり、検査がしやすいように、●髪が長い人は、結んでおきましょう。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86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内科健診の検査のやり方を説明します。検査では、心臓や肺の小さな音を聞きます。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だから、検査をするところでは、●しずかに並んで待ちましょう。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11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A50993-67FE-4865-8801-8546EF4FF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87C8D-A9CF-4455-98EB-E426A0DA7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D1E94A-F814-4B5E-A13C-021285F1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450B2-646B-4834-9B26-7DEE6E6B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36B6B5-1065-4D80-AE4A-1D25EC25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0DC4-643C-4B0F-BE21-0F8AF3F9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43AF0F-AF3A-4573-803C-D211FF0A2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7E67D-694B-4792-BFC8-170E6276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4BA299-4A07-4961-B06C-B894F72D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80D2E-8935-4164-BC02-6ADE8216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90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1AB63F-7987-4C7C-BF6F-8DDC6D3D4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D72C4A-BD7B-4405-8B31-D49B375CA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FD5ED8-7824-42DB-AEE2-765D61E7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6B86EB-15C4-4E5E-BC54-09DBE39D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533183-0F27-412C-A9D9-D033BE6F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8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DF8A6-20FC-4094-A6E1-D55BA634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153700-29C1-4115-9005-47106168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884014-12FF-4233-87AE-B0433BD1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2E48CF-2286-4C57-862D-6C103FF1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3D6D00-E831-468B-820E-2EC4038F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71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3320D-C443-426A-A47E-A1CAE6B4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2E016A-B9E8-4428-81E2-FC0B70F84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F34DD2-CC18-410D-877E-F138AB27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1D21B-DDC3-4700-989A-AC53813F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1D57AB-9B04-40B6-8DAD-7CC2FC7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5DBA4-D3D7-490B-B5A4-E2CC8E8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941F1D-47FC-43B1-BBB0-4165F5797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A19A7E-CE38-4164-982C-B830D07F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CBEC73-AEDE-472B-A8EC-7F7AD804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922E26-1A27-481D-9DCB-C4B9C39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E7A4F5-45B0-400A-9636-7AEA63F0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21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9EDC9-D8DA-41E8-8562-2999064C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F9AD0A-5BAC-49AD-B0A1-43742DE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A51E73-AEDF-4016-86F8-320647C29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4C73FB-0320-4EDB-98A9-016ABF48E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053D7C-555A-4DDB-8BA2-DCCC68884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8EADBB-C919-4AE9-899D-1BD97838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9FD35A-D73B-4727-A40B-B248BCFF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6FC3E9-330D-4717-B3DF-C609C487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3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70F5C-1082-4142-A02D-02AC90DC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E4D747-685E-4132-8D17-7872DBF0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73F66B-436A-4015-966E-B82FBB3B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CA483D-42C0-4EE9-B476-79467246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7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88870E-EBF1-4DBB-AC0B-1509A374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6C1D8C-1237-4522-88DC-25DF8A6F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851722-871E-4691-9F9E-B4C2B7FD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49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3F07A-355B-4815-8D1F-29C55A0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24E71-0C40-41C4-9302-6FF577AC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D2C85B-004C-4901-97CB-531647B9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D245D8-EC0A-4FD9-A436-AB0CE931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137A2D-088B-4880-8FA9-ABF00BD9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DACCEC-89ED-4434-8375-8EF7FC6E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7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CD62F-C195-44B4-BF43-AE5AA87F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B9752F-27D2-43C0-A796-E6D06F33E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D92B7D-0F7E-4983-8D89-890C8A33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A58B90-E2FD-4879-9498-C9523A38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559AC2-9916-4CC4-99F1-808E8ADD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EF73BD-3204-4F98-AA45-40B990EE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73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C4A1F5-D37D-475D-AF93-1EF07747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1A74D6-67AF-4B19-852B-6D11D0AB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D11E9-AB6C-4C3F-8F78-08A120A4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B4DA2B-3FA6-4B52-9C67-BA049CA24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5B91C4-DD9F-460E-AE87-A410DFEFA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1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CDC5CF-F2E7-43F6-B892-D53E270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17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内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科健康診断」</a:t>
            </a:r>
            <a:b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事前説明スライドの使い方について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B49C6E-165D-41ED-A75D-FB20C357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670148"/>
            <a:ext cx="10287000" cy="297926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内科健康診断の前にご活用ください。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自校の方法に合わせて削除や修正を行ってください。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（スライドの</a:t>
            </a:r>
            <a:r>
              <a:rPr lang="en-US" altLang="ja-JP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2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en-US" altLang="ja-JP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lang="ja-JP" altLang="en-US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en-US" altLang="ja-JP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13</a:t>
            </a:r>
            <a:r>
              <a:rPr lang="ja-JP" altLang="en-US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枚目を選択する、</a:t>
            </a:r>
            <a:r>
              <a:rPr lang="en-US" altLang="ja-JP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</a:t>
            </a:r>
            <a:r>
              <a:rPr lang="ja-JP" altLang="en-US" sz="22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en-US" altLang="ja-JP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17</a:t>
            </a:r>
            <a:r>
              <a:rPr lang="ja-JP" altLang="en-US" sz="2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枚目を削除する　等）</a:t>
            </a:r>
            <a:endParaRPr lang="en-US" altLang="ja-JP" sz="2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スライドのノートに説明例を記載してあります。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アニメーションが付いているスライドがあります。</a:t>
            </a:r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使いやすいように加工・編集をしてご使用ください。</a:t>
            </a:r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3213971-E24C-4E08-A324-AC2CAFE456D6}"/>
              </a:ext>
            </a:extLst>
          </p:cNvPr>
          <p:cNvSpPr/>
          <p:nvPr/>
        </p:nvSpPr>
        <p:spPr>
          <a:xfrm>
            <a:off x="838200" y="1976358"/>
            <a:ext cx="10374630" cy="16028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3354CD4-653A-4157-A854-5B498AFD9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908" y="208591"/>
            <a:ext cx="2790825" cy="27908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1406232-5F6C-4323-9A9D-71C33B80AB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626" y="4160959"/>
            <a:ext cx="2790825" cy="279082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E63E5F-D7A4-4245-9A47-60891699F4F2}"/>
              </a:ext>
            </a:extLst>
          </p:cNvPr>
          <p:cNvSpPr txBox="1"/>
          <p:nvPr/>
        </p:nvSpPr>
        <p:spPr>
          <a:xfrm>
            <a:off x="979170" y="2067319"/>
            <a:ext cx="10146030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本指導資料は、児童が健診方法について理解し、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健診への不安と抵抗感を軽減することを目的に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作成しました。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3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618CEAA7-0387-4BD9-9726-DCF15563520B}"/>
              </a:ext>
            </a:extLst>
          </p:cNvPr>
          <p:cNvSpPr/>
          <p:nvPr/>
        </p:nvSpPr>
        <p:spPr>
          <a:xfrm>
            <a:off x="1000468" y="1690688"/>
            <a:ext cx="4902620" cy="2283435"/>
          </a:xfrm>
          <a:prstGeom prst="wedgeEllipseCallout">
            <a:avLst>
              <a:gd name="adj1" fmla="val 51123"/>
              <a:gd name="adj2" fmla="val 435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　○○です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おねがいします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747E3A-D211-4AD0-B4D2-C482AC410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902" y="128954"/>
            <a:ext cx="5860898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BA00B669-97CD-4B75-A93D-D1CACBE2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 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7059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6445096" y="3730456"/>
            <a:ext cx="4144108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ちょうしん  き　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聴診器を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むね　　　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胸に当てます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1167079" y="1801981"/>
            <a:ext cx="9857842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ふく　　　むね　　 した　　　　 　  も　　　  あ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服を胸の下まで持ち上げましょう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0452A1-868D-463B-8A43-C6CC5C0D72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674" y="3035510"/>
            <a:ext cx="3422818" cy="4005135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30D204E-AE0C-49BD-A6D4-A67CC1F0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 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215689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838200" y="1691423"/>
            <a:ext cx="1051559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 しず　　　　　　　　ま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そのまま、静かに　待ちましょう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92604D-830A-4E87-898A-A8A95CF317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37" y="3016987"/>
            <a:ext cx="3422818" cy="40051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E1B188-E97D-40B8-BE8B-35C59B1266C8}"/>
              </a:ext>
            </a:extLst>
          </p:cNvPr>
          <p:cNvSpPr txBox="1"/>
          <p:nvPr/>
        </p:nvSpPr>
        <p:spPr>
          <a:xfrm>
            <a:off x="6728753" y="3926947"/>
            <a:ext cx="4144108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ちょうしん  き　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聴診器を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むね　　　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胸に当てます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3FF37B4-9BEE-47D5-99B2-7DDB969F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87794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659569" y="1690688"/>
            <a:ext cx="1087286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も　　　　　　　　　 まえ　　　 ほう　　　 ひろ</a:t>
            </a:r>
            <a:endParaRPr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えりを持って、前の方に広げましょう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6B8C39-5843-47C0-9051-EEF9C93C0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906" y="2984035"/>
            <a:ext cx="3427442" cy="40105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4EC42B-3582-4D34-B620-1A0A639076DF}"/>
              </a:ext>
            </a:extLst>
          </p:cNvPr>
          <p:cNvSpPr txBox="1"/>
          <p:nvPr/>
        </p:nvSpPr>
        <p:spPr>
          <a:xfrm>
            <a:off x="6728753" y="3786631"/>
            <a:ext cx="4144108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ちょうしん  き　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聴診器を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むね　　　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胸に当てます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94A12AE-7991-41E7-9BAF-98C0EE72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88958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401256" y="1590101"/>
            <a:ext cx="1138948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  いき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ゆっくり　息をすって　はきましょう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BFFB75-5780-4C97-BEB6-52F217054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82" y="2815077"/>
            <a:ext cx="3945196" cy="42187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ACFB22-0BB4-4699-B7E7-F9B1D96EBDD6}"/>
              </a:ext>
            </a:extLst>
          </p:cNvPr>
          <p:cNvSpPr txBox="1"/>
          <p:nvPr/>
        </p:nvSpPr>
        <p:spPr>
          <a:xfrm>
            <a:off x="7057292" y="3821355"/>
            <a:ext cx="4700955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ちょうしん  き　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聴診器を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せ   なか　　　 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背中に当てます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56BCD8C-B975-4B5A-A161-725164BB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45438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7010401" y="3738467"/>
            <a:ext cx="344658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せ　ぼね　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背骨をみる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659569" y="1793970"/>
            <a:ext cx="1087286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て　　　 ひら　　　 あ　　　　　　　　　　  ぜん くつ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手の平を合わせて、前屈しましょう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4882AD-6F00-492E-B5C7-E40D3B7D0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367" y="2236730"/>
            <a:ext cx="4091034" cy="4787033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6FD61781-7E7C-4292-887E-A1C1237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206439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1426213" y="3694023"/>
            <a:ext cx="5895168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下まぶたをひっぱり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うちがわ　　　いろ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内側の色をみる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1506415" y="1739096"/>
            <a:ext cx="917916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まえ　　　 み　　　          ま 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前を見て、待ちましょう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F60BB4-6C43-413D-A7F3-65B67F7D8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381" y="2818356"/>
            <a:ext cx="3364203" cy="3936548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BE2FD2E6-4DCC-4BDD-8D62-87D1DD99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68207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2056295" y="3920081"/>
            <a:ext cx="3727939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くび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首をさわる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ひ　</a:t>
            </a:r>
            <a:r>
              <a:rPr lang="ja-JP" altLang="en-US" sz="2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皮膚をみる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1693692" y="1838415"/>
            <a:ext cx="917916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くち　　　おお　　　　　 あ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口を大きく開けましょう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F2EE43-2EBE-49F1-93E9-84CC746A2D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766" y="2380088"/>
            <a:ext cx="3727939" cy="4362165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9BD321F6-40E8-49C9-A36C-DF524511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191655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8C067FC-2AF1-47D0-89BF-AB14129AF9AE}"/>
              </a:ext>
            </a:extLst>
          </p:cNvPr>
          <p:cNvSpPr/>
          <p:nvPr/>
        </p:nvSpPr>
        <p:spPr>
          <a:xfrm>
            <a:off x="838200" y="1690688"/>
            <a:ext cx="10146175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   はなし　　　　　　　 き　　　　　　こた　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話をよく聞き、答えましょう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A058EA-2352-47EA-A407-611F64BE5D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179" y="2550238"/>
            <a:ext cx="3963196" cy="463744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F01FC5-D526-CCBB-9705-5AD530422D92}"/>
              </a:ext>
            </a:extLst>
          </p:cNvPr>
          <p:cNvSpPr txBox="1"/>
          <p:nvPr/>
        </p:nvSpPr>
        <p:spPr>
          <a:xfrm>
            <a:off x="1169044" y="4018759"/>
            <a:ext cx="5112152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ほね　　  きん にく　　　よう  す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骨や筋肉の様子をみる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9C38675-52EF-41AA-A666-22FA6118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39360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51" y="371528"/>
            <a:ext cx="9296506" cy="1325563"/>
          </a:xfrm>
        </p:spPr>
        <p:txBody>
          <a:bodyPr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きょうしつ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教室へのもどりかた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C69A3A7B-8E0D-4021-B06F-625303F24DC1}"/>
              </a:ext>
            </a:extLst>
          </p:cNvPr>
          <p:cNvSpPr/>
          <p:nvPr/>
        </p:nvSpPr>
        <p:spPr>
          <a:xfrm>
            <a:off x="1447746" y="5282586"/>
            <a:ext cx="10204938" cy="1421146"/>
          </a:xfrm>
          <a:prstGeom prst="foldedCorner">
            <a:avLst>
              <a:gd name="adj" fmla="val 225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    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　    　 きょうしつ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歩いて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教室へもどりましょう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48F3AC-A5DB-455C-960A-48E02485F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72" y="2409385"/>
            <a:ext cx="1919359" cy="29264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CC10967-F5E3-42B7-8B0A-805BB825C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903" y="2389618"/>
            <a:ext cx="1919359" cy="2926475"/>
          </a:xfrm>
          <a:prstGeom prst="rect">
            <a:avLst/>
          </a:prstGeom>
        </p:spPr>
      </p:pic>
      <p:sp>
        <p:nvSpPr>
          <p:cNvPr id="14" name="乗算記号 13">
            <a:extLst>
              <a:ext uri="{FF2B5EF4-FFF2-40B4-BE49-F238E27FC236}">
                <a16:creationId xmlns:a16="http://schemas.microsoft.com/office/drawing/2014/main" id="{DE499D76-C79D-44B3-B61E-C5349F867041}"/>
              </a:ext>
            </a:extLst>
          </p:cNvPr>
          <p:cNvSpPr/>
          <p:nvPr/>
        </p:nvSpPr>
        <p:spPr>
          <a:xfrm>
            <a:off x="2681088" y="1101438"/>
            <a:ext cx="2130127" cy="2075043"/>
          </a:xfrm>
          <a:prstGeom prst="mathMultiply">
            <a:avLst>
              <a:gd name="adj1" fmla="val 117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DC74142-0583-4164-B180-E2656B81BF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445" y="2348978"/>
            <a:ext cx="1679474" cy="29473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44C78A2-6046-4124-8909-62067C9EE1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85" y="2280363"/>
            <a:ext cx="1695144" cy="2974848"/>
          </a:xfrm>
          <a:prstGeom prst="rect">
            <a:avLst/>
          </a:prstGeom>
        </p:spPr>
      </p:pic>
      <p:sp>
        <p:nvSpPr>
          <p:cNvPr id="23" name="円: 塗りつぶしなし 22">
            <a:extLst>
              <a:ext uri="{FF2B5EF4-FFF2-40B4-BE49-F238E27FC236}">
                <a16:creationId xmlns:a16="http://schemas.microsoft.com/office/drawing/2014/main" id="{BD956234-781A-45A5-869C-A2CA6B37F3D4}"/>
              </a:ext>
            </a:extLst>
          </p:cNvPr>
          <p:cNvSpPr/>
          <p:nvPr/>
        </p:nvSpPr>
        <p:spPr>
          <a:xfrm>
            <a:off x="8128881" y="1301323"/>
            <a:ext cx="1546154" cy="1505912"/>
          </a:xfrm>
          <a:prstGeom prst="donut">
            <a:avLst>
              <a:gd name="adj" fmla="val 137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1250D9-6F92-427A-B9F0-A289FBFB2350}"/>
              </a:ext>
            </a:extLst>
          </p:cNvPr>
          <p:cNvSpPr txBox="1"/>
          <p:nvPr/>
        </p:nvSpPr>
        <p:spPr>
          <a:xfrm>
            <a:off x="2560707" y="1705925"/>
            <a:ext cx="7070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   か けん こうしん だん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内科健康診断</a:t>
            </a:r>
            <a:endParaRPr lang="en-US" altLang="ja-JP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68B1CF-8CF7-4A60-973D-046D2D88E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322" y="3746288"/>
            <a:ext cx="2724846" cy="28420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B60BDEF-A85D-4F6C-8957-EA725943C2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8648">
            <a:off x="709307" y="517614"/>
            <a:ext cx="1485389" cy="23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質問をする男の子の無料イラスト | フリーイラスト素材集 ジャパクリップ">
            <a:extLst>
              <a:ext uri="{FF2B5EF4-FFF2-40B4-BE49-F238E27FC236}">
                <a16:creationId xmlns:a16="http://schemas.microsoft.com/office/drawing/2014/main" id="{36BC1C50-2655-4FD3-BFBF-7CF2B525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379" y="2728424"/>
            <a:ext cx="3727242" cy="39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7295E4-43A9-45A1-86B7-032A2E12020F}"/>
              </a:ext>
            </a:extLst>
          </p:cNvPr>
          <p:cNvSpPr txBox="1"/>
          <p:nvPr/>
        </p:nvSpPr>
        <p:spPr>
          <a:xfrm>
            <a:off x="236220" y="794570"/>
            <a:ext cx="119557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しんぱい　　　　　　         ふあん　　　　　　　　　　        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心配なこと、不安なこと、よく分からなかったこと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ありませんか？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15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8ED55D-C3F8-455F-88B5-A6069126EF3D}"/>
              </a:ext>
            </a:extLst>
          </p:cNvPr>
          <p:cNvSpPr txBox="1"/>
          <p:nvPr/>
        </p:nvSpPr>
        <p:spPr>
          <a:xfrm>
            <a:off x="361540" y="1082189"/>
            <a:ext cx="10715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あんしん　　　　       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　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けんしん 　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う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安心して  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内科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健診を受けて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じ   ぶん       けん こう　     たい せつ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自分の健康を大切にしましょう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741EDC-4502-4DA7-8531-A311967B9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092" y="3734565"/>
            <a:ext cx="2724846" cy="28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46" y="219093"/>
            <a:ext cx="9293107" cy="1705606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い　　　　　　　　　　　　　　　　　　　　　　 ひつ    よう　         ぞう     き</a:t>
            </a:r>
            <a:br>
              <a:rPr kumimoji="1"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生きていくために必要な臓器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ED97EA9-47DA-4B49-89F1-95B7EE6E5379}"/>
              </a:ext>
            </a:extLst>
          </p:cNvPr>
          <p:cNvGrpSpPr/>
          <p:nvPr/>
        </p:nvGrpSpPr>
        <p:grpSpPr>
          <a:xfrm>
            <a:off x="2929844" y="1495825"/>
            <a:ext cx="2790122" cy="5143082"/>
            <a:chOff x="2473540" y="1714918"/>
            <a:chExt cx="2790122" cy="514308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4B72F4F-49A2-4079-BBF2-941245AA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540" y="1714918"/>
              <a:ext cx="2790122" cy="514308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B2BB2DA-6922-4E4B-B712-C14747C6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561" y="4003258"/>
              <a:ext cx="1266079" cy="1260726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E2EE16C-6BCF-4925-9C3E-51E1C4C5AF3D}"/>
              </a:ext>
            </a:extLst>
          </p:cNvPr>
          <p:cNvGrpSpPr/>
          <p:nvPr/>
        </p:nvGrpSpPr>
        <p:grpSpPr>
          <a:xfrm>
            <a:off x="7867095" y="1495825"/>
            <a:ext cx="2790122" cy="5143082"/>
            <a:chOff x="8182671" y="1714918"/>
            <a:chExt cx="2790122" cy="514308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14052D-36DE-48E2-9A0C-56E091B9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2671" y="1714918"/>
              <a:ext cx="2790122" cy="5143082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AC8B53F-68FA-4A6E-A28B-EFF9D1D1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2330" y="3754458"/>
              <a:ext cx="1585177" cy="1578474"/>
            </a:xfrm>
            <a:prstGeom prst="rect">
              <a:avLst/>
            </a:prstGeom>
          </p:spPr>
        </p:pic>
      </p:grpSp>
      <p:sp>
        <p:nvSpPr>
          <p:cNvPr id="3" name="吹き出し: 線 2">
            <a:extLst>
              <a:ext uri="{FF2B5EF4-FFF2-40B4-BE49-F238E27FC236}">
                <a16:creationId xmlns:a16="http://schemas.microsoft.com/office/drawing/2014/main" id="{FABC84EF-4B71-4E36-845E-E5C8DAE6A658}"/>
              </a:ext>
            </a:extLst>
          </p:cNvPr>
          <p:cNvSpPr/>
          <p:nvPr/>
        </p:nvSpPr>
        <p:spPr>
          <a:xfrm>
            <a:off x="760954" y="1924699"/>
            <a:ext cx="1990705" cy="1705606"/>
          </a:xfrm>
          <a:prstGeom prst="borderCallout1">
            <a:avLst>
              <a:gd name="adj1" fmla="val 117885"/>
              <a:gd name="adj2" fmla="val 156556"/>
              <a:gd name="adj3" fmla="val 54167"/>
              <a:gd name="adj4" fmla="val 101884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しんぞう</a:t>
            </a:r>
            <a:endParaRPr lang="en-US" altLang="ja-JP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心臓</a:t>
            </a:r>
          </a:p>
        </p:txBody>
      </p:sp>
      <p:sp>
        <p:nvSpPr>
          <p:cNvPr id="12" name="吹き出し: 線 11">
            <a:extLst>
              <a:ext uri="{FF2B5EF4-FFF2-40B4-BE49-F238E27FC236}">
                <a16:creationId xmlns:a16="http://schemas.microsoft.com/office/drawing/2014/main" id="{ED96F340-7246-4A09-B87D-73BDE7A45077}"/>
              </a:ext>
            </a:extLst>
          </p:cNvPr>
          <p:cNvSpPr/>
          <p:nvPr/>
        </p:nvSpPr>
        <p:spPr>
          <a:xfrm>
            <a:off x="6057265" y="1918727"/>
            <a:ext cx="1975208" cy="1705606"/>
          </a:xfrm>
          <a:prstGeom prst="borderCallout1">
            <a:avLst>
              <a:gd name="adj1" fmla="val 121090"/>
              <a:gd name="adj2" fmla="val 128981"/>
              <a:gd name="adj3" fmla="val 54167"/>
              <a:gd name="adj4" fmla="val 101884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</a:t>
            </a:r>
            <a:endParaRPr lang="en-US" altLang="ja-JP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肺</a:t>
            </a:r>
            <a:endParaRPr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CB1B4F-E323-4CA4-A272-3E8D76EB1F11}"/>
              </a:ext>
            </a:extLst>
          </p:cNvPr>
          <p:cNvSpPr txBox="1"/>
          <p:nvPr/>
        </p:nvSpPr>
        <p:spPr>
          <a:xfrm>
            <a:off x="701237" y="3784165"/>
            <a:ext cx="2893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けつえき　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血液を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なが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流すポンプ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CA7BF2-5550-4C1A-9E95-897A6035700A}"/>
              </a:ext>
            </a:extLst>
          </p:cNvPr>
          <p:cNvSpPr txBox="1"/>
          <p:nvPr/>
        </p:nvSpPr>
        <p:spPr>
          <a:xfrm>
            <a:off x="6095999" y="3807313"/>
            <a:ext cx="217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さんそ　　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酸素を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取りこむ</a:t>
            </a:r>
          </a:p>
        </p:txBody>
      </p:sp>
    </p:spTree>
    <p:extLst>
      <p:ext uri="{BB962C8B-B14F-4D97-AF65-F5344CB8AC3E}">
        <p14:creationId xmlns:p14="http://schemas.microsoft.com/office/powerpoint/2010/main" val="37713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83" y="484334"/>
            <a:ext cx="10778714" cy="170560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もくてき</a:t>
            </a:r>
            <a:b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DECC63-276F-495D-8409-75DFCB4FAFCD}"/>
              </a:ext>
            </a:extLst>
          </p:cNvPr>
          <p:cNvSpPr txBox="1"/>
          <p:nvPr/>
        </p:nvSpPr>
        <p:spPr>
          <a:xfrm>
            <a:off x="2110862" y="2582767"/>
            <a:ext cx="27080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しんぞう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2FED5D-31CE-49F6-826A-D8AA63C32FD0}"/>
              </a:ext>
            </a:extLst>
          </p:cNvPr>
          <p:cNvSpPr txBox="1"/>
          <p:nvPr/>
        </p:nvSpPr>
        <p:spPr>
          <a:xfrm>
            <a:off x="8478708" y="2691430"/>
            <a:ext cx="18197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肺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id="{1D287C24-5048-4CB5-9691-1EA3A3814204}"/>
              </a:ext>
            </a:extLst>
          </p:cNvPr>
          <p:cNvSpPr/>
          <p:nvPr/>
        </p:nvSpPr>
        <p:spPr>
          <a:xfrm>
            <a:off x="3127193" y="466646"/>
            <a:ext cx="6444944" cy="2608042"/>
          </a:xfrm>
          <a:prstGeom prst="cloudCallout">
            <a:avLst>
              <a:gd name="adj1" fmla="val -11819"/>
              <a:gd name="adj2" fmla="val 7119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5D4994-2682-42C1-A30A-0B0EAF9BB929}"/>
              </a:ext>
            </a:extLst>
          </p:cNvPr>
          <p:cNvSpPr txBox="1"/>
          <p:nvPr/>
        </p:nvSpPr>
        <p:spPr>
          <a:xfrm>
            <a:off x="4155789" y="1204755"/>
            <a:ext cx="4810563" cy="172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びょうき</a:t>
            </a:r>
            <a:endParaRPr lang="en-US" altLang="ja-JP" sz="2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病気はないかな？</a:t>
            </a:r>
          </a:p>
          <a:p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BCA95CD-8D50-4AA6-99D7-EAB41754F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112" y="3440325"/>
            <a:ext cx="3432188" cy="341767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E2117CE-9384-45DC-8AC8-557BF4EA8D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294" y="3429000"/>
            <a:ext cx="3595492" cy="35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83" y="484334"/>
            <a:ext cx="10778714" cy="170560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もくてき</a:t>
            </a:r>
            <a:b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DECC63-276F-495D-8409-75DFCB4FAFCD}"/>
              </a:ext>
            </a:extLst>
          </p:cNvPr>
          <p:cNvSpPr txBox="1"/>
          <p:nvPr/>
        </p:nvSpPr>
        <p:spPr>
          <a:xfrm>
            <a:off x="1934318" y="2355230"/>
            <a:ext cx="1518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ひ    ふ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2FED5D-31CE-49F6-826A-D8AA63C32FD0}"/>
              </a:ext>
            </a:extLst>
          </p:cNvPr>
          <p:cNvSpPr txBox="1"/>
          <p:nvPr/>
        </p:nvSpPr>
        <p:spPr>
          <a:xfrm>
            <a:off x="7254230" y="2330861"/>
            <a:ext cx="3907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えいよう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栄養</a:t>
            </a:r>
            <a:r>
              <a:rPr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うたい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3BA50B-F733-4320-B106-41CB3FBF3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38" y="3184219"/>
            <a:ext cx="3341077" cy="35001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0B319A7-6F5B-41BC-83B3-445F3EFBE8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169" y="3118602"/>
            <a:ext cx="1977207" cy="37393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B1A6F09-1D84-4A41-9FFA-EFF1F392BD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657" y="3184219"/>
            <a:ext cx="1942512" cy="3673781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CEF62CAB-9334-4E50-8126-4F5F51B4375A}"/>
              </a:ext>
            </a:extLst>
          </p:cNvPr>
          <p:cNvSpPr/>
          <p:nvPr/>
        </p:nvSpPr>
        <p:spPr>
          <a:xfrm>
            <a:off x="3452964" y="649624"/>
            <a:ext cx="2771076" cy="2004646"/>
          </a:xfrm>
          <a:prstGeom prst="wedgeRoundRectCallout">
            <a:avLst>
              <a:gd name="adj1" fmla="val -63561"/>
              <a:gd name="adj2" fmla="val 4886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びょうき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病気はないかな？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7F5FBD4D-C751-482F-8DC0-68EFD9456286}"/>
              </a:ext>
            </a:extLst>
          </p:cNvPr>
          <p:cNvSpPr/>
          <p:nvPr/>
        </p:nvSpPr>
        <p:spPr>
          <a:xfrm>
            <a:off x="7095657" y="212946"/>
            <a:ext cx="4731951" cy="2004646"/>
          </a:xfrm>
          <a:prstGeom prst="wedgeRoundRectCallout">
            <a:avLst>
              <a:gd name="adj1" fmla="val 6303"/>
              <a:gd name="adj2" fmla="val 5763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 ふと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やせすぎ、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太りすぎ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just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ひんけつ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貧血は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8921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83" y="484334"/>
            <a:ext cx="10778714" cy="170560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もくてき</a:t>
            </a:r>
            <a:b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DECC63-276F-495D-8409-75DFCB4FAFCD}"/>
              </a:ext>
            </a:extLst>
          </p:cNvPr>
          <p:cNvSpPr txBox="1"/>
          <p:nvPr/>
        </p:nvSpPr>
        <p:spPr>
          <a:xfrm>
            <a:off x="2070061" y="2975166"/>
            <a:ext cx="1530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せ  ぼね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背骨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2FED5D-31CE-49F6-826A-D8AA63C32FD0}"/>
              </a:ext>
            </a:extLst>
          </p:cNvPr>
          <p:cNvSpPr txBox="1"/>
          <p:nvPr/>
        </p:nvSpPr>
        <p:spPr>
          <a:xfrm>
            <a:off x="6863787" y="2996649"/>
            <a:ext cx="383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せいちょう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成長のようす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371D7A-ED54-4EC7-825B-5DDA64E74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59" y="4012311"/>
            <a:ext cx="2098541" cy="280272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BD37BB-CE1D-4217-AFBE-C6E5775793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074" y="3969348"/>
            <a:ext cx="2130710" cy="28456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586305-06D1-4FC6-8E2B-C77011438C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990" y="3867371"/>
            <a:ext cx="2567351" cy="3007146"/>
          </a:xfrm>
          <a:prstGeom prst="rect">
            <a:avLst/>
          </a:prstGeom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C492F2D-6AFB-4BEA-B27B-517E848AEEA5}"/>
              </a:ext>
            </a:extLst>
          </p:cNvPr>
          <p:cNvSpPr/>
          <p:nvPr/>
        </p:nvSpPr>
        <p:spPr>
          <a:xfrm>
            <a:off x="3452963" y="649624"/>
            <a:ext cx="3311251" cy="2004646"/>
          </a:xfrm>
          <a:prstGeom prst="wedgeRoundRectCallout">
            <a:avLst>
              <a:gd name="adj1" fmla="val -63561"/>
              <a:gd name="adj2" fmla="val 4886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ま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曲がって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ないかな？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EDF6619E-765D-4A99-9FFD-FF78E8DC5449}"/>
              </a:ext>
            </a:extLst>
          </p:cNvPr>
          <p:cNvSpPr/>
          <p:nvPr/>
        </p:nvSpPr>
        <p:spPr>
          <a:xfrm>
            <a:off x="7912467" y="767002"/>
            <a:ext cx="3700930" cy="2004646"/>
          </a:xfrm>
          <a:prstGeom prst="wedgeRoundRectCallout">
            <a:avLst>
              <a:gd name="adj1" fmla="val -55526"/>
              <a:gd name="adj2" fmla="val 5295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のびてる？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のびすぎてる？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2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じゅんび</a:t>
            </a:r>
            <a:b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準備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98B86A-F61B-43A5-B709-536151AB11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43" y="1754087"/>
            <a:ext cx="3680229" cy="3946626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9A3F6B1-37F2-4327-932E-A0201F94DAFF}"/>
              </a:ext>
            </a:extLst>
          </p:cNvPr>
          <p:cNvSpPr/>
          <p:nvPr/>
        </p:nvSpPr>
        <p:spPr>
          <a:xfrm>
            <a:off x="4504764" y="1754087"/>
            <a:ext cx="7382435" cy="3720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はん　　　　　たん　　　　　たい いく　ぎ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半そで短パン体育着に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 き</a:t>
            </a:r>
            <a:endParaRPr kumimoji="1"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着がえましょう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5916FF-EE5A-4FF7-B6E8-EC6A64568ED9}"/>
              </a:ext>
            </a:extLst>
          </p:cNvPr>
          <p:cNvSpPr/>
          <p:nvPr/>
        </p:nvSpPr>
        <p:spPr>
          <a:xfrm rot="698967">
            <a:off x="1758461" y="2643554"/>
            <a:ext cx="1207477" cy="785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なまえ</a:t>
            </a:r>
          </a:p>
        </p:txBody>
      </p:sp>
    </p:spTree>
    <p:extLst>
      <p:ext uri="{BB962C8B-B14F-4D97-AF65-F5344CB8AC3E}">
        <p14:creationId xmlns:p14="http://schemas.microsoft.com/office/powerpoint/2010/main" val="427396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41734A2-93BB-4B72-95EA-7C312E143250}"/>
              </a:ext>
            </a:extLst>
          </p:cNvPr>
          <p:cNvSpPr/>
          <p:nvPr/>
        </p:nvSpPr>
        <p:spPr>
          <a:xfrm>
            <a:off x="1506415" y="1781614"/>
            <a:ext cx="917916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かみ　　　 なが　　　 ひと　　             むす</a:t>
            </a:r>
            <a:endParaRPr kumimoji="1"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髪の長い人は　結びましょう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046E230-EF25-4B31-9EF9-B9016818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じゅんび</a:t>
            </a:r>
            <a:b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準備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764EAE5D-477A-4A73-85AF-5F4035F04013}"/>
              </a:ext>
            </a:extLst>
          </p:cNvPr>
          <p:cNvSpPr/>
          <p:nvPr/>
        </p:nvSpPr>
        <p:spPr>
          <a:xfrm>
            <a:off x="742307" y="4846199"/>
            <a:ext cx="1307123" cy="994437"/>
          </a:xfrm>
          <a:prstGeom prst="triangl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D4A8663-4615-470A-BE55-BA0B4993D54D}"/>
              </a:ext>
            </a:extLst>
          </p:cNvPr>
          <p:cNvSpPr/>
          <p:nvPr/>
        </p:nvSpPr>
        <p:spPr>
          <a:xfrm>
            <a:off x="10183601" y="4806613"/>
            <a:ext cx="1266092" cy="12426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6BE4D4A-7CA7-492C-A07C-1AE20B147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4" y="3298386"/>
            <a:ext cx="2252663" cy="30956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305B9ED-181C-4289-916C-F509610DB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38" y="3397250"/>
            <a:ext cx="2814638" cy="3095625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1DF9D4C3-063D-46D3-A45E-8DE0560FB42C}"/>
              </a:ext>
            </a:extLst>
          </p:cNvPr>
          <p:cNvSpPr/>
          <p:nvPr/>
        </p:nvSpPr>
        <p:spPr>
          <a:xfrm>
            <a:off x="5462954" y="4846198"/>
            <a:ext cx="1512277" cy="12030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1C5C93-2B91-46BE-BBEF-8BE3CBCD50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169" y="3775232"/>
            <a:ext cx="1906975" cy="2539022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496E4D22-5E8C-47FC-94D3-E614F09DBD45}"/>
              </a:ext>
            </a:extLst>
          </p:cNvPr>
          <p:cNvSpPr/>
          <p:nvPr/>
        </p:nvSpPr>
        <p:spPr>
          <a:xfrm>
            <a:off x="7098089" y="528298"/>
            <a:ext cx="4753942" cy="2629694"/>
          </a:xfrm>
          <a:prstGeom prst="wedgeEllipseCallout">
            <a:avLst>
              <a:gd name="adj1" fmla="val 19866"/>
              <a:gd name="adj2" fmla="val 672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しずかに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ならんで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まちましょう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1E7759B-F9E1-45F4-B023-A3CC1D2DC4FE}"/>
              </a:ext>
            </a:extLst>
          </p:cNvPr>
          <p:cNvSpPr/>
          <p:nvPr/>
        </p:nvSpPr>
        <p:spPr>
          <a:xfrm>
            <a:off x="1223345" y="2136433"/>
            <a:ext cx="5770684" cy="1638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   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 さ  かいじょう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検査会場では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並ぶ(横向き)イラスト - No: 23258119｜無料イラスト・フリー素材なら「イラストAC」">
            <a:extLst>
              <a:ext uri="{FF2B5EF4-FFF2-40B4-BE49-F238E27FC236}">
                <a16:creationId xmlns:a16="http://schemas.microsoft.com/office/drawing/2014/main" id="{BC07278B-4D6E-4DB5-89C7-DC6D63FF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63" y="4153349"/>
            <a:ext cx="6842866" cy="21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1C0920FE-191A-4ACA-AF60-61D83D1B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 さ　　　　　　 かた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11701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39E79DB2E5DA84BAE9D95878C1500FE" ma:contentTypeVersion="9" ma:contentTypeDescription="新しいドキュメントを作成します。" ma:contentTypeScope="" ma:versionID="a57c9bf1a418a09724121b473d49e3ef">
  <xsd:schema xmlns:xsd="http://www.w3.org/2001/XMLSchema" xmlns:xs="http://www.w3.org/2001/XMLSchema" xmlns:p="http://schemas.microsoft.com/office/2006/metadata/properties" xmlns:ns2="330ce15d-0250-4130-ba69-03264b3b3989" targetNamespace="http://schemas.microsoft.com/office/2006/metadata/properties" ma:root="true" ma:fieldsID="58d5f49975f6189e6a0fa8d9d16670c4" ns2:_="">
    <xsd:import namespace="330ce15d-0250-4130-ba69-03264b3b3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ce15d-0250-4130-ba69-03264b3b39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8b3b19bc-1084-4a18-a100-b5024c7dc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0ce15d-0250-4130-ba69-03264b3b39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1FDB3-5E55-4E78-8A39-744FEB9A95DD}"/>
</file>

<file path=customXml/itemProps2.xml><?xml version="1.0" encoding="utf-8"?>
<ds:datastoreItem xmlns:ds="http://schemas.openxmlformats.org/officeDocument/2006/customXml" ds:itemID="{F115660A-A6A5-4E7A-B088-7256F8CC90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30ce15d-0250-4130-ba69-03264b3b398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9219C5-5387-44B9-BC3D-8A0104AD7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1963</TotalTime>
  <Words>1776</Words>
  <Application>Microsoft Office PowerPoint</Application>
  <PresentationFormat>ワイド画面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BIZ UDPゴシック</vt:lpstr>
      <vt:lpstr>HGS創英角ｺﾞｼｯｸUB</vt:lpstr>
      <vt:lpstr>HGS創英角ﾎﾟｯﾌﾟ体</vt:lpstr>
      <vt:lpstr>UD デジタル 教科書体 N-B</vt:lpstr>
      <vt:lpstr>UD デジタル 教科書体 NP-B</vt:lpstr>
      <vt:lpstr>游ゴシック</vt:lpstr>
      <vt:lpstr>游ゴシック Light</vt:lpstr>
      <vt:lpstr>Arial</vt:lpstr>
      <vt:lpstr>Office テーマ</vt:lpstr>
      <vt:lpstr>「内科健康診断」 　事前説明スライドの使い方について</vt:lpstr>
      <vt:lpstr>PowerPoint プレゼンテーション</vt:lpstr>
      <vt:lpstr>　い　　　　　　　　　　　　　　　　　　　　　　 ひつ    よう　         ぞう     き 生きていくために必要な臓器</vt:lpstr>
      <vt:lpstr>もくてき 目的</vt:lpstr>
      <vt:lpstr>もくてき 目的</vt:lpstr>
      <vt:lpstr>もくてき 目的</vt:lpstr>
      <vt:lpstr>じゅんび 準備</vt:lpstr>
      <vt:lpstr>じゅんび 準備</vt:lpstr>
      <vt:lpstr>けん さ　　　　　　 かた 検査のやり方</vt:lpstr>
      <vt:lpstr>けん さ　　　　　　 かた 検査のやり方</vt:lpstr>
      <vt:lpstr>けん さ　　　　　　 かた 検査のやり方</vt:lpstr>
      <vt:lpstr> けんさ　　　　　　 かた 検査のやり方</vt:lpstr>
      <vt:lpstr> けんさ　　　　　　 かた 検査のやり方</vt:lpstr>
      <vt:lpstr> けんさ　　　　　　 かた 検査のやり方</vt:lpstr>
      <vt:lpstr> けんさ　　　　　　 かた 検査のやり方</vt:lpstr>
      <vt:lpstr> けんさ　　　　　　 かた 検査のやり方</vt:lpstr>
      <vt:lpstr> けんさ　　　　　　 かた 検査のやり方</vt:lpstr>
      <vt:lpstr> けんさ　　　　　　 かた 検査のやり方</vt:lpstr>
      <vt:lpstr>きょうしつ 教室へのもどりかた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身体計測のやり方</dc:title>
  <dc:creator>海津 美穂</dc:creator>
  <cp:lastModifiedBy>海津 美穂</cp:lastModifiedBy>
  <cp:revision>167</cp:revision>
  <cp:lastPrinted>2025-11-24T01:02:09Z</cp:lastPrinted>
  <dcterms:created xsi:type="dcterms:W3CDTF">2024-04-10T01:01:05Z</dcterms:created>
  <dcterms:modified xsi:type="dcterms:W3CDTF">2026-01-15T02:40:46Z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0x010100A39E79DB2E5DA84BAE9D95878C1500FE</vt:lpwstr>
  </property>
  <property fmtid="{D5CDD505-2E9C-101B-9397-08002B2CF9AE}" pid="3" name="MediaServiceImageTags">
    <vt:lpwstr/>
  </property>
</Properties>
</file>