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72" r:id="rId3"/>
    <p:sldId id="317" r:id="rId4"/>
    <p:sldId id="273" r:id="rId5"/>
    <p:sldId id="314" r:id="rId6"/>
    <p:sldId id="274" r:id="rId7"/>
    <p:sldId id="334" r:id="rId8"/>
  </p:sldIdLst>
  <p:sldSz cx="12192000" cy="6858000"/>
  <p:notesSz cx="6888163" cy="100218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EFF"/>
    <a:srgbClr val="FF7E79"/>
    <a:srgbClr val="00FDFF"/>
    <a:srgbClr val="F3F9E3"/>
    <a:srgbClr val="009193"/>
    <a:srgbClr val="008F00"/>
    <a:srgbClr val="FFFFCC"/>
    <a:srgbClr val="CC6600"/>
    <a:srgbClr val="0066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78986" autoAdjust="0"/>
  </p:normalViewPr>
  <p:slideViewPr>
    <p:cSldViewPr>
      <p:cViewPr varScale="1">
        <p:scale>
          <a:sx n="66" d="100"/>
          <a:sy n="66" d="100"/>
        </p:scale>
        <p:origin x="1286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DA8A00C9-3D11-4744-87E3-640F2233FDCE}" type="datetimeFigureOut">
              <a:rPr kumimoji="1" lang="ja-JP" altLang="en-US" smtClean="0"/>
              <a:t>2024/1/15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7603D120-1CCC-4DFB-B2FE-3115E95B23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89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EAB41C3E-EA07-4A21-8C9D-F9CE0691C435}" type="datetimeFigureOut">
              <a:rPr kumimoji="1" lang="ja-JP" altLang="en-US" smtClean="0"/>
              <a:t>2024/1/15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9DCC672A-916C-4EE9-B4EC-2A67B0365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71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もうすぐ修学</a:t>
            </a:r>
            <a:r>
              <a:rPr kumimoji="1" lang="ja-JP" altLang="en-US"/>
              <a:t>旅行です。心</a:t>
            </a:r>
            <a:r>
              <a:rPr kumimoji="1" lang="ja-JP" altLang="en-US" dirty="0"/>
              <a:t>も体</a:t>
            </a:r>
            <a:r>
              <a:rPr kumimoji="1" lang="ja-JP" altLang="en-US"/>
              <a:t>も元気に楽しく過ごしましょう。</a:t>
            </a:r>
            <a:r>
              <a:rPr kumimoji="1" lang="ja-JP" altLang="en-US" dirty="0"/>
              <a:t>●</a:t>
            </a:r>
            <a:r>
              <a:rPr kumimoji="1" lang="en-US" altLang="ja-JP" dirty="0"/>
              <a:t>※</a:t>
            </a:r>
            <a:r>
              <a:rPr kumimoji="1" lang="ja-JP" altLang="en-US"/>
              <a:t>行事名変更可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C672A-916C-4EE9-B4EC-2A67B0365D0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0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そこで、女子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皆さんに健康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管理</a:t>
            </a:r>
            <a:r>
              <a:rPr kumimoji="1" lang="ja-JP" alt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のお話があります●</a:t>
            </a:r>
            <a:endParaRPr lang="ja-JP" altLang="en-US" dirty="0"/>
          </a:p>
        </p:txBody>
      </p:sp>
      <p:sp>
        <p:nvSpPr>
          <p:cNvPr id="92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56600180-E381-467D-84F4-BA42E51F468D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465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すでに生理（月経）がある</a:t>
            </a:r>
            <a:r>
              <a:rPr kumimoji="1" lang="ja-JP" alt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人も、まだ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の人もいます。もし旅行中に生理になっても慌てないように●</a:t>
            </a:r>
            <a:endParaRPr lang="ja-JP" altLang="en-US" dirty="0"/>
          </a:p>
        </p:txBody>
      </p:sp>
      <p:sp>
        <p:nvSpPr>
          <p:cNvPr id="92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56600180-E381-467D-84F4-BA42E51F468D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140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ja-JP" alt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全員、●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ナプキンと予備のパンツを用意しましょう。環境の変化に体が</a:t>
            </a:r>
            <a:r>
              <a:rPr kumimoji="1" lang="ja-JP" alt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びっくりして、突然</a:t>
            </a:r>
            <a:r>
              <a:rPr kumimoji="1" lang="en-US" altLang="ja-JP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､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生理が来ること</a:t>
            </a:r>
            <a:r>
              <a:rPr kumimoji="1" lang="ja-JP" alt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もありますが、準備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をしていれば安心です。●</a:t>
            </a:r>
            <a:endParaRPr lang="ja-JP" altLang="en-US" dirty="0"/>
          </a:p>
        </p:txBody>
      </p:sp>
      <p:sp>
        <p:nvSpPr>
          <p:cNvPr id="92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56600180-E381-467D-84F4-BA42E51F468D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387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もし生理になったら、●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行けるときにこまめにトイレに行きましょう。次にお風呂の使い方です。●シャワーを使ったあとは浴槽をよくお湯で洗い流しましょう。経血（血液）で汚れていないか</a:t>
            </a:r>
            <a:r>
              <a:rPr kumimoji="1" lang="ja-JP" alt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チェックして、同じ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部屋の</a:t>
            </a:r>
            <a:r>
              <a:rPr kumimoji="1" lang="ja-JP" alt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人が気持ちよく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使えるように気を付けましょう。●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8669F-8E64-48CA-B639-95988A476D4E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328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寝る</a:t>
            </a:r>
            <a:r>
              <a:rPr kumimoji="1" lang="ja-JP" alt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ときは、●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夜用ナプキンを使いましょう。漏れないか心配な人は●バスタオルを腰あたりに敷いておくと安心です。それでもシーツを汚してしまった</a:t>
            </a:r>
            <a:r>
              <a:rPr kumimoji="1" lang="ja-JP" alt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時は、●朝、〇〇先生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に教えてください。●生理痛が重い</a:t>
            </a:r>
            <a:r>
              <a:rPr kumimoji="1" lang="ja-JP" alt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人は、痛み止め</a:t>
            </a:r>
            <a:r>
              <a:rPr kumimoji="1" lang="ja-JP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のお薬を準備</a:t>
            </a:r>
            <a:r>
              <a:rPr kumimoji="1" lang="ja-JP" alt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しましょう。これで終わります。●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8669F-8E64-48CA-B639-95988A476D4E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5357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最後に。生理になったと</a:t>
            </a:r>
            <a:r>
              <a:rPr kumimoji="1" lang="ja-JP" altLang="en-US"/>
              <a:t>しても、</a:t>
            </a:r>
            <a:r>
              <a:rPr kumimoji="1" lang="en-US" altLang="ja-JP" dirty="0"/>
              <a:t>●</a:t>
            </a:r>
            <a:r>
              <a:rPr kumimoji="1" lang="ja-JP" altLang="en-US" dirty="0"/>
              <a:t>大丈夫！修学旅行を楽しみましょう。準備をしておけば心配ありません。●心配なことがある</a:t>
            </a:r>
            <a:r>
              <a:rPr kumimoji="1" lang="ja-JP" altLang="en-US"/>
              <a:t>人は、出発</a:t>
            </a:r>
            <a:r>
              <a:rPr kumimoji="1" lang="ja-JP" altLang="en-US" dirty="0"/>
              <a:t>までに先生やお家の方に相談をしておきましょう</a:t>
            </a:r>
            <a:r>
              <a:rPr kumimoji="1" lang="ja-JP" altLang="en-US"/>
              <a:t>。</a:t>
            </a:r>
            <a:r>
              <a:rPr kumimoji="1" lang="en-US" altLang="ja-JP" dirty="0"/>
              <a:t>●</a:t>
            </a:r>
            <a:r>
              <a:rPr kumimoji="1" lang="ja-JP" altLang="en-US"/>
              <a:t>　</a:t>
            </a:r>
            <a:r>
              <a:rPr kumimoji="1" lang="en-US" altLang="ja-JP" dirty="0"/>
              <a:t>※</a:t>
            </a:r>
            <a:r>
              <a:rPr kumimoji="1" lang="ja-JP" altLang="en-US"/>
              <a:t>行事名変更可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8669F-8E64-48CA-B639-95988A476D4E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025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24F0-6CC0-4227-8CDF-979428C83420}" type="datetimeFigureOut">
              <a:rPr kumimoji="1" lang="ja-JP" altLang="en-US" smtClean="0"/>
              <a:t>2024/1/15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07A-6A31-4129-88B3-F193366B1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8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24F0-6CC0-4227-8CDF-979428C83420}" type="datetimeFigureOut">
              <a:rPr kumimoji="1" lang="ja-JP" altLang="en-US" smtClean="0"/>
              <a:t>2024/1/15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07A-6A31-4129-88B3-F193366B1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24F0-6CC0-4227-8CDF-979428C83420}" type="datetimeFigureOut">
              <a:rPr kumimoji="1" lang="ja-JP" altLang="en-US" smtClean="0"/>
              <a:t>2024/1/15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07A-6A31-4129-88B3-F193366B1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0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24F0-6CC0-4227-8CDF-979428C83420}" type="datetimeFigureOut">
              <a:rPr kumimoji="1" lang="ja-JP" altLang="en-US" smtClean="0"/>
              <a:t>2024/1/15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07A-6A31-4129-88B3-F193366B1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8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24F0-6CC0-4227-8CDF-979428C83420}" type="datetimeFigureOut">
              <a:rPr kumimoji="1" lang="ja-JP" altLang="en-US" smtClean="0"/>
              <a:t>2024/1/15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07A-6A31-4129-88B3-F193366B1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1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24F0-6CC0-4227-8CDF-979428C83420}" type="datetimeFigureOut">
              <a:rPr kumimoji="1" lang="ja-JP" altLang="en-US" smtClean="0"/>
              <a:t>2024/1/15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07A-6A31-4129-88B3-F193366B1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3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24F0-6CC0-4227-8CDF-979428C83420}" type="datetimeFigureOut">
              <a:rPr kumimoji="1" lang="ja-JP" altLang="en-US" smtClean="0"/>
              <a:t>2024/1/15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07A-6A31-4129-88B3-F193366B1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2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24F0-6CC0-4227-8CDF-979428C83420}" type="datetimeFigureOut">
              <a:rPr kumimoji="1" lang="ja-JP" altLang="en-US" smtClean="0"/>
              <a:t>2024/1/15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07A-6A31-4129-88B3-F193366B1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0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24F0-6CC0-4227-8CDF-979428C83420}" type="datetimeFigureOut">
              <a:rPr kumimoji="1" lang="ja-JP" altLang="en-US" smtClean="0"/>
              <a:t>2024/1/15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07A-6A31-4129-88B3-F193366B1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9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24F0-6CC0-4227-8CDF-979428C83420}" type="datetimeFigureOut">
              <a:rPr kumimoji="1" lang="ja-JP" altLang="en-US" smtClean="0"/>
              <a:t>2024/1/15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07A-6A31-4129-88B3-F193366B1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4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24F0-6CC0-4227-8CDF-979428C83420}" type="datetimeFigureOut">
              <a:rPr kumimoji="1" lang="ja-JP" altLang="en-US" smtClean="0"/>
              <a:t>2024/1/15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107A-6A31-4129-88B3-F193366B1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6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224F0-6CC0-4227-8CDF-979428C83420}" type="datetimeFigureOut">
              <a:rPr kumimoji="1" lang="ja-JP" altLang="en-US" smtClean="0"/>
              <a:t>2024/1/15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1107A-6A31-4129-88B3-F193366B1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27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6A7CEF-E87B-4A80-9B17-CD62AED5D8A0}"/>
              </a:ext>
            </a:extLst>
          </p:cNvPr>
          <p:cNvSpPr txBox="1"/>
          <p:nvPr/>
        </p:nvSpPr>
        <p:spPr>
          <a:xfrm>
            <a:off x="1143000" y="298689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もうすぐ</a:t>
            </a:r>
            <a:r>
              <a:rPr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修学旅行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！</a:t>
            </a:r>
          </a:p>
        </p:txBody>
      </p:sp>
      <p:sp>
        <p:nvSpPr>
          <p:cNvPr id="4" name="ハート 3">
            <a:extLst>
              <a:ext uri="{FF2B5EF4-FFF2-40B4-BE49-F238E27FC236}">
                <a16:creationId xmlns:a16="http://schemas.microsoft.com/office/drawing/2014/main" id="{DA3EA884-E634-414F-BBCF-76D7A4404D30}"/>
              </a:ext>
            </a:extLst>
          </p:cNvPr>
          <p:cNvSpPr/>
          <p:nvPr/>
        </p:nvSpPr>
        <p:spPr>
          <a:xfrm>
            <a:off x="2207568" y="1340768"/>
            <a:ext cx="8136904" cy="5073659"/>
          </a:xfrm>
          <a:prstGeom prst="hear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1420A57-59CF-4C09-BBBA-9FD9EAB325FC}"/>
              </a:ext>
            </a:extLst>
          </p:cNvPr>
          <p:cNvSpPr txBox="1"/>
          <p:nvPr/>
        </p:nvSpPr>
        <p:spPr>
          <a:xfrm>
            <a:off x="1847528" y="2501608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心も体も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元気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で、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楽しい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活動に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なりますように！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ED8B85B-0CF6-6232-BB29-D9318F342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3979881"/>
            <a:ext cx="3749427" cy="30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52AFE4D-330B-75FA-BBDF-0D4C2C449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" y="4932511"/>
            <a:ext cx="3253544" cy="191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17564B31-397F-4BDC-A9A8-DC75336A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10" y="330775"/>
            <a:ext cx="10972800" cy="1930226"/>
          </a:xfrm>
        </p:spPr>
        <p:txBody>
          <a:bodyPr>
            <a:normAutofit fontScale="90000"/>
          </a:bodyPr>
          <a:lstStyle/>
          <a:p>
            <a:r>
              <a:rPr lang="ja-JP" altLang="en-US" sz="1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女子のみなさんへ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E51904C-BD76-49F6-9351-8973702A20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4" y="1779704"/>
            <a:ext cx="3566372" cy="47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511514"/>
            <a:ext cx="11521279" cy="900112"/>
          </a:xfrm>
          <a:prstGeom prst="roundRect">
            <a:avLst/>
          </a:prstGeom>
          <a:solidFill>
            <a:srgbClr val="73FE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女子のみなさんはご準備を！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AA4484C-F1CD-901E-C337-C6618195E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48" y="2028651"/>
            <a:ext cx="4878253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2B49977-1D67-B89A-2FF5-D9F9CB5EF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849984"/>
            <a:ext cx="23654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135668D-06DC-9697-25F8-28C50B242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08" y="1535195"/>
            <a:ext cx="120880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E138410-B93A-BD92-95BC-1C34D8D59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3" r="36377" b="190"/>
          <a:stretch/>
        </p:blipFill>
        <p:spPr bwMode="auto">
          <a:xfrm>
            <a:off x="2655818" y="3290144"/>
            <a:ext cx="1469181" cy="9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55D794E3-C431-3883-761C-7DEBD03A3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10" y="1331557"/>
            <a:ext cx="1469181" cy="209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90681559-FF23-FC24-B6D0-ED67AC16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913">
            <a:off x="121549" y="3972784"/>
            <a:ext cx="3109808" cy="230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D8CBFD5-7BAB-491E-DABB-582D1F49AB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97" y="3812159"/>
            <a:ext cx="3330871" cy="24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7368" y="786070"/>
            <a:ext cx="11377263" cy="900112"/>
          </a:xfrm>
          <a:solidFill>
            <a:srgbClr val="73FEFF">
              <a:alpha val="52157"/>
            </a:srgb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ナプキンと予備のパンツを用意しよう</a:t>
            </a:r>
            <a:endParaRPr lang="ja-JP" altLang="en-US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26EA53-8AA1-C76E-5810-F915F8EA9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8" y="1988840"/>
            <a:ext cx="4843039" cy="36330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FC1E107-FA5B-747C-BCB6-F9CE50AF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23" y="3573016"/>
            <a:ext cx="3240360" cy="34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ADEC73D-0B48-C23B-D350-D35FA684F3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509" b="52304"/>
          <a:stretch/>
        </p:blipFill>
        <p:spPr>
          <a:xfrm>
            <a:off x="5274055" y="3600364"/>
            <a:ext cx="3447293" cy="2305872"/>
          </a:xfrm>
          <a:prstGeom prst="rect">
            <a:avLst/>
          </a:prstGeom>
        </p:spPr>
      </p:pic>
      <p:sp>
        <p:nvSpPr>
          <p:cNvPr id="7" name="角丸四角形 6">
            <a:extLst>
              <a:ext uri="{FF2B5EF4-FFF2-40B4-BE49-F238E27FC236}">
                <a16:creationId xmlns:a16="http://schemas.microsoft.com/office/drawing/2014/main" id="{DD2FD1A4-1211-C557-085B-95312935696A}"/>
              </a:ext>
            </a:extLst>
          </p:cNvPr>
          <p:cNvSpPr/>
          <p:nvPr/>
        </p:nvSpPr>
        <p:spPr>
          <a:xfrm>
            <a:off x="8970223" y="2513663"/>
            <a:ext cx="3063283" cy="993611"/>
          </a:xfrm>
          <a:prstGeom prst="roundRect">
            <a:avLst>
              <a:gd name="adj" fmla="val 8081"/>
            </a:avLst>
          </a:prstGeom>
          <a:noFill/>
          <a:ln>
            <a:solidFill>
              <a:srgbClr val="FF7E7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>
                <a:solidFill>
                  <a:schemeClr val="tx1"/>
                </a:solidFill>
              </a:rPr>
              <a:t>準備しておけば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>
                <a:solidFill>
                  <a:schemeClr val="tx1"/>
                </a:solidFill>
              </a:rPr>
              <a:t>安心だね。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07369" y="372403"/>
            <a:ext cx="11449271" cy="820111"/>
          </a:xfrm>
          <a:prstGeom prst="roundRect">
            <a:avLst/>
          </a:prstGeom>
          <a:solidFill>
            <a:srgbClr val="73FEFF">
              <a:alpha val="50980"/>
            </a:srgb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もし生理になったら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8B54C3-A231-4E65-914B-68C189B9660D}"/>
              </a:ext>
            </a:extLst>
          </p:cNvPr>
          <p:cNvSpPr txBox="1"/>
          <p:nvPr/>
        </p:nvSpPr>
        <p:spPr>
          <a:xfrm>
            <a:off x="434976" y="1445858"/>
            <a:ext cx="11449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・こまめ</a:t>
            </a:r>
            <a:r>
              <a:rPr kumimoji="1"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にトイレ</a:t>
            </a:r>
            <a:r>
              <a:rPr kumimoji="1"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に行こう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6B9575F-FBD5-4AAA-8019-BBADBBB49B0D}"/>
              </a:ext>
            </a:extLst>
          </p:cNvPr>
          <p:cNvSpPr txBox="1"/>
          <p:nvPr/>
        </p:nvSpPr>
        <p:spPr>
          <a:xfrm>
            <a:off x="434976" y="2437429"/>
            <a:ext cx="11449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・シャワーの</a:t>
            </a:r>
            <a:r>
              <a:rPr kumimoji="1"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あとは</a:t>
            </a:r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、</a:t>
            </a:r>
            <a:r>
              <a:rPr kumimoji="1"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浴</a:t>
            </a:r>
            <a:r>
              <a:rPr kumimoji="1"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そうをよく</a:t>
            </a:r>
            <a:r>
              <a:rPr kumimoji="1"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お湯で</a:t>
            </a:r>
            <a:endParaRPr kumimoji="1" lang="en-US" altLang="ja-JP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　</a:t>
            </a:r>
            <a:r>
              <a:rPr kumimoji="1"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流そう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2050" name="Picture 2" descr="お風呂のイラスト「シャワー」">
            <a:extLst>
              <a:ext uri="{FF2B5EF4-FFF2-40B4-BE49-F238E27FC236}">
                <a16:creationId xmlns:a16="http://schemas.microsoft.com/office/drawing/2014/main" id="{FDB91ABF-C6DB-4256-A549-56EC0732E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984" y="3622130"/>
            <a:ext cx="2003283" cy="24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41060D3-1010-4AE3-9B74-0271BBE9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722" y="5085183"/>
            <a:ext cx="3389087" cy="19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0EBCAA49-5069-4797-87E3-237B32E09A8F}"/>
              </a:ext>
            </a:extLst>
          </p:cNvPr>
          <p:cNvSpPr/>
          <p:nvPr/>
        </p:nvSpPr>
        <p:spPr>
          <a:xfrm>
            <a:off x="8467554" y="3429000"/>
            <a:ext cx="3389086" cy="1290758"/>
          </a:xfrm>
          <a:prstGeom prst="wedgeRoundRectCallout">
            <a:avLst>
              <a:gd name="adj1" fmla="val -40990"/>
              <a:gd name="adj2" fmla="val 8161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latin typeface="+mj-ea"/>
                <a:ea typeface="+mj-ea"/>
              </a:rPr>
              <a:t>よご</a:t>
            </a:r>
            <a:r>
              <a:rPr kumimoji="1" lang="ja-JP" altLang="en-US" sz="3200">
                <a:latin typeface="+mj-ea"/>
                <a:ea typeface="+mj-ea"/>
              </a:rPr>
              <a:t>れて</a:t>
            </a:r>
            <a:r>
              <a:rPr kumimoji="1" lang="ja-JP" altLang="en-US" sz="3200" dirty="0">
                <a:latin typeface="+mj-ea"/>
                <a:ea typeface="+mj-ea"/>
              </a:rPr>
              <a:t>いないか</a:t>
            </a:r>
            <a:endParaRPr kumimoji="1" lang="en-US" altLang="ja-JP" sz="3200" dirty="0">
              <a:latin typeface="+mj-ea"/>
              <a:ea typeface="+mj-ea"/>
            </a:endParaRPr>
          </a:p>
          <a:p>
            <a:pPr algn="ctr"/>
            <a:r>
              <a:rPr kumimoji="1" lang="ja-JP" altLang="en-US" sz="3200" dirty="0">
                <a:latin typeface="+mj-ea"/>
                <a:ea typeface="+mj-ea"/>
              </a:rPr>
              <a:t>チェック</a:t>
            </a:r>
            <a:endParaRPr kumimoji="1" lang="en-US" altLang="ja-JP" sz="3200" dirty="0">
              <a:latin typeface="+mj-ea"/>
              <a:ea typeface="+mj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0E688CB-78F0-3564-9947-6CA9FBAB6C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88" y="3967341"/>
            <a:ext cx="2100623" cy="311010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EE763EB-DD69-DEED-E714-82944B33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5048" y="4474028"/>
            <a:ext cx="2191583" cy="24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5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12955 -0.0039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70A96F1-3301-40EA-97F3-F391515F483B}"/>
              </a:ext>
            </a:extLst>
          </p:cNvPr>
          <p:cNvSpPr txBox="1"/>
          <p:nvPr/>
        </p:nvSpPr>
        <p:spPr>
          <a:xfrm>
            <a:off x="371364" y="5784921"/>
            <a:ext cx="12421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・必要に応じて痛み止めのお薬を</a:t>
            </a:r>
            <a:r>
              <a:rPr kumimoji="1"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準備しよう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D50E5E-5EEC-4E78-924E-89DE73FCDE15}"/>
              </a:ext>
            </a:extLst>
          </p:cNvPr>
          <p:cNvSpPr txBox="1"/>
          <p:nvPr/>
        </p:nvSpPr>
        <p:spPr>
          <a:xfrm>
            <a:off x="371365" y="1052736"/>
            <a:ext cx="1155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・ねる</a:t>
            </a:r>
            <a:r>
              <a:rPr kumimoji="1"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ときは夜用ナプキン</a:t>
            </a:r>
            <a:r>
              <a:rPr kumimoji="1"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を使おう</a:t>
            </a:r>
            <a:endParaRPr kumimoji="1" lang="en-US" altLang="ja-JP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4400" dirty="0">
                <a:latin typeface="MS Gothic" panose="020B0609070205080204" pitchFamily="49" charset="-128"/>
                <a:ea typeface="MS Gothic" panose="020B0609070205080204" pitchFamily="49" charset="-128"/>
              </a:rPr>
              <a:t>　シーツの上に</a:t>
            </a:r>
            <a:r>
              <a:rPr kumimoji="1" lang="ja-JP" altLang="en-US" sz="4400">
                <a:latin typeface="MS Gothic" panose="020B0609070205080204" pitchFamily="49" charset="-128"/>
                <a:ea typeface="MS Gothic" panose="020B0609070205080204" pitchFamily="49" charset="-128"/>
              </a:rPr>
              <a:t>バスオルをしくと安心</a:t>
            </a:r>
            <a:endParaRPr kumimoji="1" lang="ja-JP" altLang="en-US" sz="44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53F809C3-5A0D-4D8F-AEB3-3378239418F4}"/>
              </a:ext>
            </a:extLst>
          </p:cNvPr>
          <p:cNvSpPr/>
          <p:nvPr/>
        </p:nvSpPr>
        <p:spPr>
          <a:xfrm rot="419789">
            <a:off x="8014364" y="3068317"/>
            <a:ext cx="4037610" cy="2545958"/>
          </a:xfrm>
          <a:prstGeom prst="ellipse">
            <a:avLst/>
          </a:prstGeom>
          <a:solidFill>
            <a:srgbClr val="FFFFCC"/>
          </a:solidFill>
          <a:ln>
            <a:solidFill>
              <a:srgbClr val="FF7E7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/>
              <a:t>シーツをよごして</a:t>
            </a:r>
            <a:r>
              <a:rPr kumimoji="1" lang="ja-JP" altLang="en-US" sz="2800" dirty="0"/>
              <a:t>しまった</a:t>
            </a:r>
            <a:r>
              <a:rPr kumimoji="1" lang="ja-JP" altLang="en-US" sz="2800"/>
              <a:t>場合は</a:t>
            </a:r>
            <a:endParaRPr kumimoji="1" lang="en-US" altLang="ja-JP" sz="2800" dirty="0"/>
          </a:p>
          <a:p>
            <a:pPr algn="ctr"/>
            <a:r>
              <a:rPr lang="ja-JP" altLang="en-US" sz="2800"/>
              <a:t>先生に</a:t>
            </a:r>
            <a:endParaRPr lang="en-US" altLang="ja-JP" sz="2800" dirty="0"/>
          </a:p>
          <a:p>
            <a:pPr algn="ctr"/>
            <a:r>
              <a:rPr lang="ja-JP" altLang="en-US" sz="2800"/>
              <a:t>教えて</a:t>
            </a:r>
            <a:r>
              <a:rPr lang="ja-JP" altLang="en-US" sz="2800" dirty="0"/>
              <a:t>ください。</a:t>
            </a:r>
            <a:endParaRPr kumimoji="1" lang="ja-JP" altLang="en-US" sz="2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C415508-E3AF-AC14-292C-0C32510299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3CBFA"/>
              </a:clrFrom>
              <a:clrTo>
                <a:srgbClr val="C3CB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0" y="1857926"/>
            <a:ext cx="4619786" cy="4612394"/>
          </a:xfrm>
          <a:prstGeom prst="rect">
            <a:avLst/>
          </a:prstGeom>
        </p:spPr>
      </p:pic>
      <p:sp>
        <p:nvSpPr>
          <p:cNvPr id="6" name="平行四辺形 5">
            <a:extLst>
              <a:ext uri="{FF2B5EF4-FFF2-40B4-BE49-F238E27FC236}">
                <a16:creationId xmlns:a16="http://schemas.microsoft.com/office/drawing/2014/main" id="{9646924F-E85E-3CD6-0B95-35A023DB9047}"/>
              </a:ext>
            </a:extLst>
          </p:cNvPr>
          <p:cNvSpPr/>
          <p:nvPr/>
        </p:nvSpPr>
        <p:spPr>
          <a:xfrm rot="2111186">
            <a:off x="3449913" y="3617575"/>
            <a:ext cx="1500747" cy="1158772"/>
          </a:xfrm>
          <a:prstGeom prst="parallelogram">
            <a:avLst>
              <a:gd name="adj" fmla="val 33447"/>
            </a:avLst>
          </a:prstGeom>
          <a:solidFill>
            <a:srgbClr val="F3F9E3"/>
          </a:solidFill>
          <a:ln>
            <a:noFill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線吹き出し 1 (枠付き) 6">
            <a:extLst>
              <a:ext uri="{FF2B5EF4-FFF2-40B4-BE49-F238E27FC236}">
                <a16:creationId xmlns:a16="http://schemas.microsoft.com/office/drawing/2014/main" id="{0199B71A-5E29-EA38-814C-36DF6316D538}"/>
              </a:ext>
            </a:extLst>
          </p:cNvPr>
          <p:cNvSpPr/>
          <p:nvPr/>
        </p:nvSpPr>
        <p:spPr>
          <a:xfrm>
            <a:off x="409328" y="3018069"/>
            <a:ext cx="2304256" cy="808788"/>
          </a:xfrm>
          <a:custGeom>
            <a:avLst/>
            <a:gdLst>
              <a:gd name="connsiteX0" fmla="*/ 0 w 2304256"/>
              <a:gd name="connsiteY0" fmla="*/ 0 h 808788"/>
              <a:gd name="connsiteX1" fmla="*/ 553021 w 2304256"/>
              <a:gd name="connsiteY1" fmla="*/ 0 h 808788"/>
              <a:gd name="connsiteX2" fmla="*/ 1129085 w 2304256"/>
              <a:gd name="connsiteY2" fmla="*/ 0 h 808788"/>
              <a:gd name="connsiteX3" fmla="*/ 1728192 w 2304256"/>
              <a:gd name="connsiteY3" fmla="*/ 0 h 808788"/>
              <a:gd name="connsiteX4" fmla="*/ 2304256 w 2304256"/>
              <a:gd name="connsiteY4" fmla="*/ 0 h 808788"/>
              <a:gd name="connsiteX5" fmla="*/ 2304256 w 2304256"/>
              <a:gd name="connsiteY5" fmla="*/ 412482 h 808788"/>
              <a:gd name="connsiteX6" fmla="*/ 2304256 w 2304256"/>
              <a:gd name="connsiteY6" fmla="*/ 808788 h 808788"/>
              <a:gd name="connsiteX7" fmla="*/ 1682107 w 2304256"/>
              <a:gd name="connsiteY7" fmla="*/ 808788 h 808788"/>
              <a:gd name="connsiteX8" fmla="*/ 1059958 w 2304256"/>
              <a:gd name="connsiteY8" fmla="*/ 808788 h 808788"/>
              <a:gd name="connsiteX9" fmla="*/ 0 w 2304256"/>
              <a:gd name="connsiteY9" fmla="*/ 808788 h 808788"/>
              <a:gd name="connsiteX10" fmla="*/ 0 w 2304256"/>
              <a:gd name="connsiteY10" fmla="*/ 412482 h 808788"/>
              <a:gd name="connsiteX11" fmla="*/ 0 w 2304256"/>
              <a:gd name="connsiteY11" fmla="*/ 0 h 808788"/>
              <a:gd name="connsiteX0" fmla="*/ 2487030 w 2304256"/>
              <a:gd name="connsiteY0" fmla="*/ 467261 h 808788"/>
              <a:gd name="connsiteX1" fmla="*/ 2925941 w 2304256"/>
              <a:gd name="connsiteY1" fmla="*/ 634963 h 808788"/>
              <a:gd name="connsiteX2" fmla="*/ 3401427 w 2304256"/>
              <a:gd name="connsiteY2" fmla="*/ 816641 h 80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4256" h="808788" fill="none" extrusionOk="0">
                <a:moveTo>
                  <a:pt x="0" y="0"/>
                </a:moveTo>
                <a:cubicBezTo>
                  <a:pt x="134206" y="27503"/>
                  <a:pt x="380525" y="-24544"/>
                  <a:pt x="553021" y="0"/>
                </a:cubicBezTo>
                <a:cubicBezTo>
                  <a:pt x="725517" y="24544"/>
                  <a:pt x="931501" y="-24126"/>
                  <a:pt x="1129085" y="0"/>
                </a:cubicBezTo>
                <a:cubicBezTo>
                  <a:pt x="1326669" y="24126"/>
                  <a:pt x="1487431" y="499"/>
                  <a:pt x="1728192" y="0"/>
                </a:cubicBezTo>
                <a:cubicBezTo>
                  <a:pt x="1968953" y="-499"/>
                  <a:pt x="2179946" y="-22561"/>
                  <a:pt x="2304256" y="0"/>
                </a:cubicBezTo>
                <a:cubicBezTo>
                  <a:pt x="2321086" y="114383"/>
                  <a:pt x="2292324" y="266535"/>
                  <a:pt x="2304256" y="412482"/>
                </a:cubicBezTo>
                <a:cubicBezTo>
                  <a:pt x="2316188" y="558429"/>
                  <a:pt x="2297699" y="647270"/>
                  <a:pt x="2304256" y="808788"/>
                </a:cubicBezTo>
                <a:cubicBezTo>
                  <a:pt x="2005274" y="798730"/>
                  <a:pt x="1879688" y="806635"/>
                  <a:pt x="1682107" y="808788"/>
                </a:cubicBezTo>
                <a:cubicBezTo>
                  <a:pt x="1484526" y="810941"/>
                  <a:pt x="1210468" y="823752"/>
                  <a:pt x="1059958" y="808788"/>
                </a:cubicBezTo>
                <a:cubicBezTo>
                  <a:pt x="909448" y="793824"/>
                  <a:pt x="304727" y="815906"/>
                  <a:pt x="0" y="808788"/>
                </a:cubicBezTo>
                <a:cubicBezTo>
                  <a:pt x="-10335" y="627768"/>
                  <a:pt x="-13631" y="566665"/>
                  <a:pt x="0" y="412482"/>
                </a:cubicBezTo>
                <a:cubicBezTo>
                  <a:pt x="13631" y="258299"/>
                  <a:pt x="-7525" y="194418"/>
                  <a:pt x="0" y="0"/>
                </a:cubicBezTo>
                <a:close/>
              </a:path>
              <a:path w="2304256" h="808788" fill="none" extrusionOk="0">
                <a:moveTo>
                  <a:pt x="2487030" y="467261"/>
                </a:moveTo>
                <a:cubicBezTo>
                  <a:pt x="2676060" y="537777"/>
                  <a:pt x="2764741" y="587463"/>
                  <a:pt x="2925941" y="634963"/>
                </a:cubicBezTo>
                <a:cubicBezTo>
                  <a:pt x="3087141" y="682463"/>
                  <a:pt x="3164168" y="752890"/>
                  <a:pt x="3401427" y="816641"/>
                </a:cubicBezTo>
              </a:path>
              <a:path w="2304256" h="808788" stroke="0" extrusionOk="0">
                <a:moveTo>
                  <a:pt x="0" y="0"/>
                </a:moveTo>
                <a:cubicBezTo>
                  <a:pt x="236353" y="8080"/>
                  <a:pt x="362718" y="12688"/>
                  <a:pt x="553021" y="0"/>
                </a:cubicBezTo>
                <a:cubicBezTo>
                  <a:pt x="743324" y="-12688"/>
                  <a:pt x="950156" y="23350"/>
                  <a:pt x="1059958" y="0"/>
                </a:cubicBezTo>
                <a:cubicBezTo>
                  <a:pt x="1169760" y="-23350"/>
                  <a:pt x="1405047" y="-13350"/>
                  <a:pt x="1682107" y="0"/>
                </a:cubicBezTo>
                <a:cubicBezTo>
                  <a:pt x="1959167" y="13350"/>
                  <a:pt x="1997458" y="19958"/>
                  <a:pt x="2304256" y="0"/>
                </a:cubicBezTo>
                <a:cubicBezTo>
                  <a:pt x="2284562" y="167629"/>
                  <a:pt x="2303569" y="270326"/>
                  <a:pt x="2304256" y="396306"/>
                </a:cubicBezTo>
                <a:cubicBezTo>
                  <a:pt x="2304943" y="522286"/>
                  <a:pt x="2293169" y="681237"/>
                  <a:pt x="2304256" y="808788"/>
                </a:cubicBezTo>
                <a:cubicBezTo>
                  <a:pt x="2036402" y="812115"/>
                  <a:pt x="1894336" y="801661"/>
                  <a:pt x="1728192" y="808788"/>
                </a:cubicBezTo>
                <a:cubicBezTo>
                  <a:pt x="1562048" y="815915"/>
                  <a:pt x="1393087" y="787989"/>
                  <a:pt x="1106043" y="808788"/>
                </a:cubicBezTo>
                <a:cubicBezTo>
                  <a:pt x="818999" y="829587"/>
                  <a:pt x="721664" y="800685"/>
                  <a:pt x="599107" y="808788"/>
                </a:cubicBezTo>
                <a:cubicBezTo>
                  <a:pt x="476550" y="816891"/>
                  <a:pt x="277199" y="830200"/>
                  <a:pt x="0" y="808788"/>
                </a:cubicBezTo>
                <a:cubicBezTo>
                  <a:pt x="-15707" y="695958"/>
                  <a:pt x="-7538" y="506540"/>
                  <a:pt x="0" y="404394"/>
                </a:cubicBezTo>
                <a:cubicBezTo>
                  <a:pt x="7538" y="302248"/>
                  <a:pt x="-1272" y="104223"/>
                  <a:pt x="0" y="0"/>
                </a:cubicBezTo>
                <a:close/>
              </a:path>
              <a:path w="2304256" h="808788" fill="none" stroke="0" extrusionOk="0">
                <a:moveTo>
                  <a:pt x="2487030" y="467261"/>
                </a:moveTo>
                <a:cubicBezTo>
                  <a:pt x="2612385" y="506130"/>
                  <a:pt x="2795192" y="576776"/>
                  <a:pt x="2962516" y="648939"/>
                </a:cubicBezTo>
                <a:cubicBezTo>
                  <a:pt x="3129840" y="721101"/>
                  <a:pt x="3245613" y="760872"/>
                  <a:pt x="3401427" y="816641"/>
                </a:cubicBezTo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219033472">
                  <a:prstGeom prst="borderCallout1">
                    <a:avLst>
                      <a:gd name="adj1" fmla="val 57773"/>
                      <a:gd name="adj2" fmla="val 107932"/>
                      <a:gd name="adj3" fmla="val 100971"/>
                      <a:gd name="adj4" fmla="val 14761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rgbClr val="00206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バスタオル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D6DA18B-752E-A272-351D-8673EF179C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6989" y="2831888"/>
            <a:ext cx="2530306" cy="2897608"/>
          </a:xfrm>
          <a:prstGeom prst="rect">
            <a:avLst/>
          </a:prstGeom>
        </p:spPr>
      </p:pic>
      <p:sp>
        <p:nvSpPr>
          <p:cNvPr id="16" name="タイトル 2">
            <a:extLst>
              <a:ext uri="{FF2B5EF4-FFF2-40B4-BE49-F238E27FC236}">
                <a16:creationId xmlns:a16="http://schemas.microsoft.com/office/drawing/2014/main" id="{0B01B10B-7724-CC37-C762-6D9517335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80666"/>
            <a:ext cx="11449271" cy="820111"/>
          </a:xfrm>
          <a:prstGeom prst="roundRect">
            <a:avLst/>
          </a:prstGeom>
          <a:solidFill>
            <a:srgbClr val="73FEFF">
              <a:alpha val="50980"/>
            </a:srgb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もし生理になったら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33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D50E5E-5EEC-4E78-924E-89DE73FCDE15}"/>
              </a:ext>
            </a:extLst>
          </p:cNvPr>
          <p:cNvSpPr txBox="1"/>
          <p:nvPr/>
        </p:nvSpPr>
        <p:spPr>
          <a:xfrm>
            <a:off x="1981418" y="2438923"/>
            <a:ext cx="9429353" cy="1225868"/>
          </a:xfrm>
          <a:prstGeom prst="wedgeRoundRectCallout">
            <a:avLst>
              <a:gd name="adj1" fmla="val 28795"/>
              <a:gd name="adj2" fmla="val 110366"/>
              <a:gd name="adj3" fmla="val 16667"/>
            </a:avLst>
          </a:prstGeom>
          <a:noFill/>
          <a:ln w="38100">
            <a:solidFill>
              <a:srgbClr val="FF7E7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6600" b="1">
                <a:solidFill>
                  <a:srgbClr val="FF7E79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修学旅行を楽しもう！</a:t>
            </a:r>
            <a:endParaRPr kumimoji="1" lang="en-US" altLang="ja-JP" sz="6600" b="1" dirty="0">
              <a:solidFill>
                <a:srgbClr val="FF7E79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6" name="タイトル 2">
            <a:extLst>
              <a:ext uri="{FF2B5EF4-FFF2-40B4-BE49-F238E27FC236}">
                <a16:creationId xmlns:a16="http://schemas.microsoft.com/office/drawing/2014/main" id="{0B01B10B-7724-CC37-C762-6D9517335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64" y="351907"/>
            <a:ext cx="11449271" cy="872070"/>
          </a:xfrm>
          <a:prstGeom prst="roundRect">
            <a:avLst/>
          </a:prstGeom>
          <a:solidFill>
            <a:srgbClr val="73FEFF">
              <a:alpha val="54118"/>
            </a:srgb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もし生理になっても、大丈夫！！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C10FE99-2DC5-CC9F-590B-00212FE65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71800"/>
          <a:stretch/>
        </p:blipFill>
        <p:spPr bwMode="auto">
          <a:xfrm rot="21027436">
            <a:off x="181894" y="1591883"/>
            <a:ext cx="3664334" cy="108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91854D5-D22A-7FA8-0E83-82A18C46C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4014990"/>
            <a:ext cx="2194436" cy="290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41B992D-06F7-5D4D-81D5-06E610B4C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7968" y="3971752"/>
            <a:ext cx="1474737" cy="29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F21285E8-CFAE-ED4E-F9FB-65EAB38D3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3420" y="3957398"/>
            <a:ext cx="1364500" cy="29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7805A7EE-1A92-2139-A84B-F201B4EBF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0"/>
          <a:stretch/>
        </p:blipFill>
        <p:spPr bwMode="auto">
          <a:xfrm>
            <a:off x="4079776" y="3938274"/>
            <a:ext cx="2143459" cy="29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>
            <a:extLst>
              <a:ext uri="{FF2B5EF4-FFF2-40B4-BE49-F238E27FC236}">
                <a16:creationId xmlns:a16="http://schemas.microsoft.com/office/drawing/2014/main" id="{91A18F11-A8A9-7649-E3FC-A2E70544848D}"/>
              </a:ext>
            </a:extLst>
          </p:cNvPr>
          <p:cNvSpPr/>
          <p:nvPr/>
        </p:nvSpPr>
        <p:spPr>
          <a:xfrm>
            <a:off x="407368" y="4710661"/>
            <a:ext cx="3471160" cy="1512168"/>
          </a:xfrm>
          <a:prstGeom prst="roundRect">
            <a:avLst>
              <a:gd name="adj" fmla="val 8081"/>
            </a:avLst>
          </a:prstGeom>
          <a:noFill/>
          <a:ln>
            <a:solidFill>
              <a:srgbClr val="FF7E7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心配なことがある人は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>
                <a:solidFill>
                  <a:schemeClr val="tx1"/>
                </a:solidFill>
              </a:rPr>
              <a:t>出発までに相談してね。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</p:bldLst>
  </p:timing>
</p:sld>
</file>

<file path=ppt/theme/theme1.xml><?xml version="1.0" encoding="utf-8"?>
<a:theme xmlns:a="http://schemas.openxmlformats.org/drawingml/2006/main" name="gekkei_1-6_0315(A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gekkei_1-6_0315(A4)</Template>
  <TotalTime>7812</TotalTime>
  <Words>432</Words>
  <Application>Microsoft Office PowerPoint</Application>
  <PresentationFormat>ワイド画面</PresentationFormat>
  <Paragraphs>41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HGMaruGothicMPRO</vt:lpstr>
      <vt:lpstr>ＭＳ Ｐゴシック</vt:lpstr>
      <vt:lpstr>MS Gothic</vt:lpstr>
      <vt:lpstr>UD デジタル 教科書体 NP-B</vt:lpstr>
      <vt:lpstr>Arial</vt:lpstr>
      <vt:lpstr>Calibri</vt:lpstr>
      <vt:lpstr>gekkei_1-6_0315(A4)</vt:lpstr>
      <vt:lpstr>PowerPoint プレゼンテーション</vt:lpstr>
      <vt:lpstr>女子のみなさんへ</vt:lpstr>
      <vt:lpstr>女子のみなさんはご準備を！</vt:lpstr>
      <vt:lpstr>ナプキンと予備のパンツを用意しよう</vt:lpstr>
      <vt:lpstr>もし生理になったら…</vt:lpstr>
      <vt:lpstr>もし生理になったら…</vt:lpstr>
      <vt:lpstr>もし生理になっても、大丈夫！！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体が成長していくってどういうこと？</dc:title>
  <dc:subject/>
  <dc:creator>webすこらe;長谷川由紀</dc:creator>
  <cp:keywords>保健教育</cp:keywords>
  <dc:description/>
  <cp:lastModifiedBy>加納 雅義</cp:lastModifiedBy>
  <cp:revision>223</cp:revision>
  <cp:lastPrinted>2017-03-08T04:26:44Z</cp:lastPrinted>
  <dcterms:created xsi:type="dcterms:W3CDTF">2017-03-14T14:44:59Z</dcterms:created>
  <dcterms:modified xsi:type="dcterms:W3CDTF">2024-01-15T03:49:46Z</dcterms:modified>
  <cp:category/>
</cp:coreProperties>
</file>