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9" r:id="rId3"/>
    <p:sldId id="265" r:id="rId4"/>
    <p:sldId id="314" r:id="rId5"/>
    <p:sldId id="266" r:id="rId6"/>
    <p:sldId id="306" r:id="rId7"/>
    <p:sldId id="315" r:id="rId8"/>
    <p:sldId id="294" r:id="rId9"/>
    <p:sldId id="301" r:id="rId10"/>
    <p:sldId id="298" r:id="rId11"/>
    <p:sldId id="296" r:id="rId12"/>
    <p:sldId id="300" r:id="rId13"/>
    <p:sldId id="297" r:id="rId14"/>
    <p:sldId id="302" r:id="rId15"/>
    <p:sldId id="261" r:id="rId16"/>
    <p:sldId id="270" r:id="rId17"/>
    <p:sldId id="275" r:id="rId18"/>
    <p:sldId id="272" r:id="rId19"/>
    <p:sldId id="303" r:id="rId20"/>
    <p:sldId id="274" r:id="rId21"/>
    <p:sldId id="285" r:id="rId22"/>
    <p:sldId id="277" r:id="rId23"/>
    <p:sldId id="287" r:id="rId24"/>
    <p:sldId id="288" r:id="rId25"/>
    <p:sldId id="313" r:id="rId26"/>
    <p:sldId id="304" r:id="rId27"/>
    <p:sldId id="320" r:id="rId28"/>
    <p:sldId id="317" r:id="rId29"/>
    <p:sldId id="318" r:id="rId3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宇田 栄子" initials="宇田" lastIdx="1" clrIdx="0">
    <p:extLst>
      <p:ext uri="{19B8F6BF-5375-455C-9EA6-DF929625EA0E}">
        <p15:presenceInfo xmlns:p15="http://schemas.microsoft.com/office/powerpoint/2012/main" userId="宇田 栄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2389" autoAdjust="0"/>
  </p:normalViewPr>
  <p:slideViewPr>
    <p:cSldViewPr snapToGrid="0">
      <p:cViewPr varScale="1">
        <p:scale>
          <a:sx n="72" d="100"/>
          <a:sy n="72" d="100"/>
        </p:scale>
        <p:origin x="960" y="5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st\ohgata-e_teacher\&#22823;&#28511;&#30010;&#23567;&#65393;&#65392;&#65398;&#65394;&#65420;&#65438;&#65405;\2_&#25351;&#23566;\22_&#21508;&#31278;&#25945;&#32946;\2215_%20&#39135;&#12398;&#25945;&#32946;&#65288;&#39135;&#12395;&#38306;&#12377;&#12427;&#25351;&#23566;&#65289;\R3\5&#24180;&#29983;&#34880;&#28082;&#26908;&#26619;&#20107;&#24460;&#25351;&#23566;\&#12464;&#12521;&#125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solidFill>
                <a:latin typeface="UD デジタル 教科書体 NP-B" panose="02020700000000000000" pitchFamily="18" charset="-128"/>
                <a:ea typeface="UD デジタル 教科書体 NP-B" panose="02020700000000000000" pitchFamily="18" charset="-128"/>
                <a:cs typeface="+mn-cs"/>
              </a:defRPr>
            </a:pPr>
            <a:r>
              <a:rPr lang="ja-JP" altLang="en-US" sz="4400" dirty="0" smtClean="0">
                <a:solidFill>
                  <a:schemeClr val="tx1"/>
                </a:solidFill>
                <a:latin typeface="UD デジタル 教科書体 NP-B" panose="02020700000000000000" pitchFamily="18" charset="-128"/>
                <a:ea typeface="UD デジタル 教科書体 NP-B" panose="02020700000000000000" pitchFamily="18" charset="-128"/>
              </a:rPr>
              <a:t>令和２年度 上越市 血液</a:t>
            </a:r>
            <a:r>
              <a:rPr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検査結果</a:t>
            </a:r>
            <a:endParaRPr lang="ja-JP" sz="4400" dirty="0">
              <a:solidFill>
                <a:schemeClr val="tx1"/>
              </a:solidFill>
              <a:latin typeface="UD デジタル 教科書体 NP-B" panose="02020700000000000000" pitchFamily="18" charset="-128"/>
              <a:ea typeface="UD デジタル 教科書体 NP-B" panose="02020700000000000000" pitchFamily="18" charset="-128"/>
            </a:endParaRPr>
          </a:p>
        </c:rich>
      </c:tx>
      <c:layout>
        <c:manualLayout>
          <c:xMode val="edge"/>
          <c:yMode val="edge"/>
          <c:x val="0.11435375077720984"/>
          <c:y val="1.2291369329517094E-2"/>
        </c:manualLayout>
      </c:layout>
      <c:overlay val="0"/>
      <c:spPr>
        <a:noFill/>
        <a:ln>
          <a:noFill/>
        </a:ln>
        <a:effectLst/>
      </c:spPr>
      <c:txPr>
        <a:bodyPr rot="0" spcFirstLastPara="1" vertOverflow="ellipsis" vert="horz" wrap="square" anchor="ctr" anchorCtr="1"/>
        <a:lstStyle/>
        <a:p>
          <a:pPr>
            <a:defRPr sz="4400" b="0" i="0" u="none" strike="noStrike" kern="1200" spc="0" baseline="0">
              <a:solidFill>
                <a:schemeClr val="tx1"/>
              </a:solidFill>
              <a:latin typeface="UD デジタル 教科書体 NP-B" panose="02020700000000000000" pitchFamily="18" charset="-128"/>
              <a:ea typeface="UD デジタル 教科書体 NP-B" panose="02020700000000000000" pitchFamily="18" charset="-128"/>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195051457485343E-2"/>
          <c:y val="0.19899806465643349"/>
          <c:w val="0.96643191836780795"/>
          <c:h val="0.7808230175652981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925-49D1-9336-E4D812DE8DFE}"/>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D925-49D1-9336-E4D812DE8DFE}"/>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D925-49D1-9336-E4D812DE8DFE}"/>
              </c:ext>
            </c:extLst>
          </c:dPt>
          <c:dLbls>
            <c:dLbl>
              <c:idx val="0"/>
              <c:layout>
                <c:manualLayout>
                  <c:x val="-0.26218642107421947"/>
                  <c:y val="-0.25480355423816747"/>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37917551072682826"/>
                      <c:h val="0.3018453829616457"/>
                    </c:manualLayout>
                  </c15:layout>
                </c:ext>
                <c:ext xmlns:c16="http://schemas.microsoft.com/office/drawing/2014/chart" uri="{C3380CC4-5D6E-409C-BE32-E72D297353CC}">
                  <c16:uniqueId val="{00000001-D925-49D1-9336-E4D812DE8DFE}"/>
                </c:ext>
              </c:extLst>
            </c:dLbl>
            <c:dLbl>
              <c:idx val="1"/>
              <c:layout>
                <c:manualLayout>
                  <c:x val="0.14797959572529593"/>
                  <c:y val="0.11993593970583298"/>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30644606886406645"/>
                      <c:h val="0.33236893964354308"/>
                    </c:manualLayout>
                  </c15:layout>
                </c:ext>
                <c:ext xmlns:c16="http://schemas.microsoft.com/office/drawing/2014/chart" uri="{C3380CC4-5D6E-409C-BE32-E72D297353CC}">
                  <c16:uniqueId val="{00000003-D925-49D1-9336-E4D812DE8DFE}"/>
                </c:ext>
              </c:extLst>
            </c:dLbl>
            <c:dLbl>
              <c:idx val="2"/>
              <c:layout>
                <c:manualLayout>
                  <c:x val="0.27282350217453649"/>
                  <c:y val="0.16228559464418907"/>
                </c:manualLayout>
              </c:layout>
              <c:tx>
                <c:rich>
                  <a:bodyPr rot="0" spcFirstLastPara="1" vertOverflow="ellipsis" vert="horz" wrap="square" lIns="38100" tIns="19050" rIns="38100" bIns="19050" anchor="ctr" anchorCtr="1">
                    <a:noAutofit/>
                  </a:bodyPr>
                  <a:lstStyle/>
                  <a:p>
                    <a:pPr>
                      <a:defRPr sz="3200" b="1" i="0" u="none" strike="noStrike" kern="120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pPr>
                    <a:fld id="{A54CA2A0-4748-41D0-A242-1CED78EB7AAC}" type="CATEGORYNAME">
                      <a:rPr lang="en-US" altLang="ja-JP" sz="3200" b="1">
                        <a:latin typeface="UD デジタル 教科書体 NP-B" panose="02020700000000000000" pitchFamily="18" charset="-128"/>
                        <a:ea typeface="UD デジタル 教科書体 NP-B" panose="02020700000000000000" pitchFamily="18" charset="-128"/>
                      </a:rPr>
                      <a:pPr>
                        <a:defRPr sz="3200" b="1">
                          <a:latin typeface="UD デジタル 教科書体 NP-B" panose="02020700000000000000" pitchFamily="18" charset="-128"/>
                          <a:ea typeface="UD デジタル 教科書体 NP-B" panose="02020700000000000000" pitchFamily="18" charset="-128"/>
                        </a:defRPr>
                      </a:pPr>
                      <a:t>[分類名]</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43581377908477831"/>
                      <c:h val="0.25172486982994186"/>
                    </c:manualLayout>
                  </c15:layout>
                  <c15:dlblFieldTable/>
                  <c15:showDataLabelsRange val="0"/>
                </c:ext>
                <c:ext xmlns:c16="http://schemas.microsoft.com/office/drawing/2014/chart" uri="{C3380CC4-5D6E-409C-BE32-E72D297353CC}">
                  <c16:uniqueId val="{00000005-D925-49D1-9336-E4D812DE8DFE}"/>
                </c:ext>
              </c:extLst>
            </c:dLbl>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pPr>
                <a:endParaRPr lang="ja-JP"/>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異常なし 74.2%</c:v>
                </c:pt>
                <c:pt idx="1">
                  <c:v>要生活指導 19.1%</c:v>
                </c:pt>
                <c:pt idx="2">
                  <c:v>要精密検査
6.7%</c:v>
                </c:pt>
              </c:strCache>
            </c:strRef>
          </c:cat>
          <c:val>
            <c:numRef>
              <c:f>Sheet1!$B$2:$B$4</c:f>
              <c:numCache>
                <c:formatCode>General</c:formatCode>
                <c:ptCount val="3"/>
                <c:pt idx="0">
                  <c:v>74.2</c:v>
                </c:pt>
                <c:pt idx="1">
                  <c:v>19.100000000000001</c:v>
                </c:pt>
                <c:pt idx="2">
                  <c:v>6.7</c:v>
                </c:pt>
              </c:numCache>
            </c:numRef>
          </c:val>
          <c:extLst>
            <c:ext xmlns:c16="http://schemas.microsoft.com/office/drawing/2014/chart" uri="{C3380CC4-5D6E-409C-BE32-E72D297353CC}">
              <c16:uniqueId val="{00000006-D925-49D1-9336-E4D812DE8DFE}"/>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02DD543-C453-41E0-BC8C-C581A238E01C}" type="datetimeFigureOut">
              <a:rPr kumimoji="1" lang="ja-JP" altLang="en-US" smtClean="0"/>
              <a:t>2022/2/21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C8A587A-5935-4960-B960-E17F638020E9}" type="slidenum">
              <a:rPr kumimoji="1" lang="ja-JP" altLang="en-US" smtClean="0"/>
              <a:t>‹#›</a:t>
            </a:fld>
            <a:endParaRPr kumimoji="1" lang="ja-JP" altLang="en-US"/>
          </a:p>
        </p:txBody>
      </p:sp>
    </p:spTree>
    <p:extLst>
      <p:ext uri="{BB962C8B-B14F-4D97-AF65-F5344CB8AC3E}">
        <p14:creationId xmlns:p14="http://schemas.microsoft.com/office/powerpoint/2010/main" val="3692301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生活習慣病って何でしょう？</a:t>
            </a:r>
            <a:endParaRPr kumimoji="1" lang="en-US" altLang="ja-JP" dirty="0" smtClean="0"/>
          </a:p>
          <a:p>
            <a:r>
              <a:rPr kumimoji="1" lang="ja-JP" altLang="en-US" dirty="0" smtClean="0"/>
              <a:t>●それは、悪い生活習慣で起こる病気です。</a:t>
            </a:r>
            <a:endParaRPr kumimoji="1" lang="en-US" altLang="ja-JP" dirty="0" smtClean="0"/>
          </a:p>
          <a:p>
            <a:r>
              <a:rPr kumimoji="1" lang="ja-JP" altLang="en-US" dirty="0" smtClean="0"/>
              <a:t>生活習慣病には、がん、心臓病、高血圧、</a:t>
            </a:r>
            <a:r>
              <a:rPr kumimoji="1" lang="ja-JP" altLang="en-US" dirty="0" smtClean="0">
                <a:solidFill>
                  <a:srgbClr val="FF0000"/>
                </a:solidFill>
              </a:rPr>
              <a:t>脂質異常症</a:t>
            </a:r>
            <a:r>
              <a:rPr kumimoji="1" lang="ja-JP" altLang="en-US" dirty="0" smtClean="0"/>
              <a:t>などがあります。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これらの病気は、生活習慣だけではありませんが、「たばこを吸っていると肺がんになりやすい」というように、生活習慣の影響でなりやすい病気です。</a:t>
            </a:r>
            <a:endParaRPr kumimoji="1" lang="en-US" altLang="ja-JP" dirty="0" smtClean="0"/>
          </a:p>
          <a:p>
            <a:r>
              <a:rPr kumimoji="1" lang="ja-JP" altLang="en-US" dirty="0" smtClean="0"/>
              <a:t>●その中の脂質異常症という病気について学んでいきます。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a:t>
            </a:fld>
            <a:endParaRPr kumimoji="1" lang="ja-JP" altLang="en-US"/>
          </a:p>
        </p:txBody>
      </p:sp>
    </p:spTree>
    <p:extLst>
      <p:ext uri="{BB962C8B-B14F-4D97-AF65-F5344CB8AC3E}">
        <p14:creationId xmlns:p14="http://schemas.microsoft.com/office/powerpoint/2010/main" val="131349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野菜だけではありません。</a:t>
            </a:r>
            <a:endParaRPr kumimoji="1" lang="en-US" altLang="ja-JP" dirty="0" smtClean="0"/>
          </a:p>
          <a:p>
            <a:r>
              <a:rPr kumimoji="1" lang="ja-JP" altLang="en-US" dirty="0" smtClean="0"/>
              <a:t>●知っていますか？この言葉　</a:t>
            </a:r>
            <a:r>
              <a:rPr kumimoji="1" lang="ja-JP" altLang="en-US" dirty="0" err="1" smtClean="0"/>
              <a:t>まごわ</a:t>
            </a:r>
            <a:r>
              <a:rPr kumimoji="1" lang="ja-JP" altLang="en-US" dirty="0" smtClean="0"/>
              <a:t>やさしい</a:t>
            </a:r>
            <a:endParaRPr kumimoji="1" lang="en-US" altLang="ja-JP" dirty="0" smtClean="0"/>
          </a:p>
          <a:p>
            <a:r>
              <a:rPr kumimoji="1" lang="ja-JP" altLang="en-US" dirty="0" smtClean="0"/>
              <a:t>この７つの言葉から始まる食べ物の名前を、ワークシートの２の〇に記入しましょう。</a:t>
            </a:r>
            <a:endParaRPr kumimoji="1" lang="en-US" altLang="ja-JP" dirty="0" smtClean="0"/>
          </a:p>
          <a:p>
            <a:r>
              <a:rPr kumimoji="1" lang="ja-JP" altLang="en-US" dirty="0" smtClean="0"/>
              <a:t>（答え合わせ）</a:t>
            </a:r>
            <a:endParaRPr kumimoji="1" lang="en-US" altLang="ja-JP" dirty="0" smtClean="0"/>
          </a:p>
          <a:p>
            <a:r>
              <a:rPr kumimoji="1" lang="ja-JP" altLang="en-US" dirty="0" smtClean="0"/>
              <a:t>●「ま」は、豆　大豆を加工した豆腐も豆の仲間です。</a:t>
            </a:r>
            <a:endParaRPr kumimoji="1" lang="en-US" altLang="ja-JP" dirty="0" smtClean="0"/>
          </a:p>
          <a:p>
            <a:r>
              <a:rPr kumimoji="1" lang="ja-JP" altLang="en-US" dirty="0" smtClean="0"/>
              <a:t>●「ご」は、</a:t>
            </a:r>
            <a:r>
              <a:rPr kumimoji="1" lang="ja-JP" altLang="en-US" dirty="0" err="1" smtClean="0"/>
              <a:t>ごま</a:t>
            </a:r>
            <a:endParaRPr kumimoji="1" lang="en-US" altLang="ja-JP" dirty="0" smtClean="0"/>
          </a:p>
          <a:p>
            <a:r>
              <a:rPr kumimoji="1" lang="ja-JP" altLang="en-US" dirty="0" smtClean="0"/>
              <a:t>●「わ」は、わかめ　ひじきなど、海藻の仲間のことです。</a:t>
            </a:r>
            <a:endParaRPr kumimoji="1" lang="en-US" altLang="ja-JP" dirty="0" smtClean="0"/>
          </a:p>
          <a:p>
            <a:r>
              <a:rPr kumimoji="1" lang="ja-JP" altLang="en-US" dirty="0" smtClean="0"/>
              <a:t>●「や」は、野菜　</a:t>
            </a:r>
            <a:endParaRPr kumimoji="1" lang="en-US" altLang="ja-JP" dirty="0" smtClean="0"/>
          </a:p>
          <a:p>
            <a:r>
              <a:rPr kumimoji="1" lang="ja-JP" altLang="en-US" dirty="0" smtClean="0"/>
              <a:t>●「さ」は、魚</a:t>
            </a:r>
            <a:endParaRPr kumimoji="1" lang="en-US" altLang="ja-JP" dirty="0" smtClean="0"/>
          </a:p>
          <a:p>
            <a:r>
              <a:rPr kumimoji="1" lang="ja-JP" altLang="en-US" dirty="0" smtClean="0"/>
              <a:t>●「し」は、しいたけ　しめじなど、きのこの仲間のことです。</a:t>
            </a:r>
            <a:endParaRPr kumimoji="1" lang="en-US" altLang="ja-JP" dirty="0" smtClean="0"/>
          </a:p>
          <a:p>
            <a:r>
              <a:rPr kumimoji="1" lang="ja-JP" altLang="en-US" dirty="0" smtClean="0"/>
              <a:t>●「い」は、いもです。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11</a:t>
            </a:fld>
            <a:endParaRPr kumimoji="1" lang="ja-JP" altLang="en-US"/>
          </a:p>
        </p:txBody>
      </p:sp>
    </p:spTree>
    <p:extLst>
      <p:ext uri="{BB962C8B-B14F-4D97-AF65-F5344CB8AC3E}">
        <p14:creationId xmlns:p14="http://schemas.microsoft.com/office/powerpoint/2010/main" val="204251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「まごわやさしい」食材は、和食に多く入っています。</a:t>
            </a:r>
            <a:endParaRPr kumimoji="1" lang="en-US" altLang="ja-JP" dirty="0" smtClean="0"/>
          </a:p>
          <a:p>
            <a:r>
              <a:rPr kumimoji="1" lang="ja-JP" altLang="en-US" dirty="0" smtClean="0"/>
              <a:t>●さらに、「塩分ひかえめ」「油ひかえめ」を心がけるとよいです。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12</a:t>
            </a:fld>
            <a:endParaRPr kumimoji="1" lang="ja-JP" altLang="en-US"/>
          </a:p>
        </p:txBody>
      </p:sp>
    </p:spTree>
    <p:extLst>
      <p:ext uri="{BB962C8B-B14F-4D97-AF65-F5344CB8AC3E}">
        <p14:creationId xmlns:p14="http://schemas.microsoft.com/office/powerpoint/2010/main" val="368752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「運動しない　おやつが好き」は、どうして悪いのかな？</a:t>
            </a:r>
            <a:endParaRPr kumimoji="1" lang="en-US" altLang="ja-JP" dirty="0" smtClean="0"/>
          </a:p>
          <a:p>
            <a:r>
              <a:rPr kumimoji="1" lang="ja-JP" altLang="en-US" dirty="0" smtClean="0"/>
              <a:t>それは、●運動がコレステロールを減らしてくれるからです。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13</a:t>
            </a:fld>
            <a:endParaRPr kumimoji="1" lang="ja-JP" altLang="en-US"/>
          </a:p>
        </p:txBody>
      </p:sp>
    </p:spTree>
    <p:extLst>
      <p:ext uri="{BB962C8B-B14F-4D97-AF65-F5344CB8AC3E}">
        <p14:creationId xmlns:p14="http://schemas.microsoft.com/office/powerpoint/2010/main" val="272752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そして、運動すると体によいコレステロール</a:t>
            </a:r>
            <a:endParaRPr kumimoji="1" lang="en-US" altLang="ja-JP" dirty="0" smtClean="0"/>
          </a:p>
          <a:p>
            <a:r>
              <a:rPr kumimoji="1" lang="ja-JP" altLang="en-US" dirty="0" smtClean="0"/>
              <a:t>●</a:t>
            </a:r>
            <a:r>
              <a:rPr kumimoji="1" lang="en-US" altLang="ja-JP" dirty="0" smtClean="0"/>
              <a:t>HDL</a:t>
            </a:r>
            <a:r>
              <a:rPr kumimoji="1" lang="ja-JP" altLang="en-US" dirty="0" smtClean="0"/>
              <a:t>コレステロール（善玉コレステロール）を増やしてくれます。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14</a:t>
            </a:fld>
            <a:endParaRPr kumimoji="1" lang="ja-JP" altLang="en-US"/>
          </a:p>
        </p:txBody>
      </p:sp>
    </p:spTree>
    <p:extLst>
      <p:ext uri="{BB962C8B-B14F-4D97-AF65-F5344CB8AC3E}">
        <p14:creationId xmlns:p14="http://schemas.microsoft.com/office/powerpoint/2010/main" val="428620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さらに、おやつには・・・　　ポテトチップスなどのスナック菓子には</a:t>
            </a:r>
            <a:endParaRPr kumimoji="1" lang="en-US" altLang="ja-JP" dirty="0" smtClean="0"/>
          </a:p>
          <a:p>
            <a:r>
              <a:rPr kumimoji="1" lang="ja-JP" altLang="en-US" dirty="0" smtClean="0"/>
              <a:t>●油が、料理に使う小さじのスプーンで、</a:t>
            </a:r>
            <a:r>
              <a:rPr kumimoji="1" lang="en-US" altLang="ja-JP" dirty="0" smtClean="0"/>
              <a:t>5</a:t>
            </a:r>
            <a:r>
              <a:rPr kumimoji="1" lang="ja-JP" altLang="en-US" dirty="0" smtClean="0"/>
              <a:t>杯分含まれています。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15</a:t>
            </a:fld>
            <a:endParaRPr kumimoji="1" lang="ja-JP" altLang="en-US"/>
          </a:p>
        </p:txBody>
      </p:sp>
    </p:spTree>
    <p:extLst>
      <p:ext uri="{BB962C8B-B14F-4D97-AF65-F5344CB8AC3E}">
        <p14:creationId xmlns:p14="http://schemas.microsoft.com/office/powerpoint/2010/main" val="402958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アイスクリームには</a:t>
            </a:r>
            <a:endParaRPr kumimoji="1" lang="en-US" altLang="ja-JP" dirty="0" smtClean="0"/>
          </a:p>
          <a:p>
            <a:r>
              <a:rPr kumimoji="1" lang="ja-JP" altLang="en-US" dirty="0" smtClean="0"/>
              <a:t>●スティック砂糖が、</a:t>
            </a:r>
            <a:r>
              <a:rPr kumimoji="1" lang="en-US" altLang="ja-JP" dirty="0" smtClean="0"/>
              <a:t>12</a:t>
            </a:r>
            <a:r>
              <a:rPr kumimoji="1" lang="ja-JP" altLang="en-US" dirty="0" smtClean="0"/>
              <a:t>本</a:t>
            </a:r>
            <a:endParaRPr kumimoji="1" lang="en-US" altLang="ja-JP" dirty="0" smtClean="0"/>
          </a:p>
          <a:p>
            <a:r>
              <a:rPr kumimoji="1" lang="ja-JP" altLang="en-US" dirty="0" smtClean="0"/>
              <a:t>●さらに油が、小さじ</a:t>
            </a:r>
            <a:r>
              <a:rPr kumimoji="1" lang="en-US" altLang="ja-JP" dirty="0" smtClean="0"/>
              <a:t>6</a:t>
            </a:r>
            <a:r>
              <a:rPr kumimoji="1" lang="ja-JP" altLang="en-US" dirty="0" smtClean="0"/>
              <a:t>杯　含まれています。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16</a:t>
            </a:fld>
            <a:endParaRPr kumimoji="1" lang="ja-JP" altLang="en-US"/>
          </a:p>
        </p:txBody>
      </p:sp>
    </p:spTree>
    <p:extLst>
      <p:ext uri="{BB962C8B-B14F-4D97-AF65-F5344CB8AC3E}">
        <p14:creationId xmlns:p14="http://schemas.microsoft.com/office/powerpoint/2010/main" val="29347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ぶどうジュースには</a:t>
            </a:r>
            <a:endParaRPr kumimoji="1" lang="en-US" altLang="ja-JP" dirty="0" smtClean="0"/>
          </a:p>
          <a:p>
            <a:r>
              <a:rPr kumimoji="1" lang="ja-JP" altLang="en-US" dirty="0" smtClean="0"/>
              <a:t>●スティック砂糖が、なんと</a:t>
            </a:r>
            <a:r>
              <a:rPr kumimoji="1" lang="en-US" altLang="ja-JP" dirty="0" smtClean="0"/>
              <a:t>20</a:t>
            </a:r>
            <a:r>
              <a:rPr kumimoji="1" lang="ja-JP" altLang="en-US" dirty="0" smtClean="0"/>
              <a:t>本も含まれています。</a:t>
            </a:r>
            <a:endParaRPr kumimoji="1" lang="en-US" altLang="ja-JP" dirty="0" smtClean="0"/>
          </a:p>
          <a:p>
            <a:r>
              <a:rPr kumimoji="1" lang="ja-JP" altLang="en-US" dirty="0" smtClean="0"/>
              <a:t>オレンジジュースやりんごジュースにも同じくらい含まれています。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17</a:t>
            </a:fld>
            <a:endParaRPr kumimoji="1" lang="ja-JP" altLang="en-US"/>
          </a:p>
        </p:txBody>
      </p:sp>
    </p:spTree>
    <p:extLst>
      <p:ext uri="{BB962C8B-B14F-4D97-AF65-F5344CB8AC3E}">
        <p14:creationId xmlns:p14="http://schemas.microsoft.com/office/powerpoint/2010/main" val="147247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コーラなど炭酸のジュースにも</a:t>
            </a:r>
            <a:endParaRPr kumimoji="1" lang="en-US" altLang="ja-JP" dirty="0" smtClean="0"/>
          </a:p>
          <a:p>
            <a:r>
              <a:rPr kumimoji="1" lang="ja-JP" altLang="en-US" dirty="0" smtClean="0"/>
              <a:t>●スティック砂糖が</a:t>
            </a:r>
            <a:r>
              <a:rPr kumimoji="1" lang="en-US" altLang="ja-JP" dirty="0" smtClean="0"/>
              <a:t>19</a:t>
            </a:r>
            <a:r>
              <a:rPr kumimoji="1" lang="ja-JP" altLang="en-US" dirty="0" smtClean="0"/>
              <a:t>本含まれています。</a:t>
            </a:r>
            <a:endParaRPr kumimoji="1" lang="en-US" altLang="ja-JP" dirty="0" smtClean="0"/>
          </a:p>
          <a:p>
            <a:r>
              <a:rPr kumimoji="1" lang="ja-JP" altLang="en-US" dirty="0" smtClean="0"/>
              <a:t>他の炭酸のジュースも同じくらい含まれています。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18</a:t>
            </a:fld>
            <a:endParaRPr kumimoji="1" lang="ja-JP" altLang="en-US"/>
          </a:p>
        </p:txBody>
      </p:sp>
    </p:spTree>
    <p:extLst>
      <p:ext uri="{BB962C8B-B14F-4D97-AF65-F5344CB8AC3E}">
        <p14:creationId xmlns:p14="http://schemas.microsoft.com/office/powerpoint/2010/main" val="10837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スポーツドリンクには</a:t>
            </a:r>
            <a:endParaRPr kumimoji="1" lang="en-US" altLang="ja-JP" dirty="0" smtClean="0"/>
          </a:p>
          <a:p>
            <a:r>
              <a:rPr kumimoji="1" lang="ja-JP" altLang="en-US" dirty="0" smtClean="0"/>
              <a:t>●スティック砂糖が</a:t>
            </a:r>
            <a:r>
              <a:rPr kumimoji="1" lang="en-US" altLang="ja-JP" dirty="0" smtClean="0"/>
              <a:t>10</a:t>
            </a:r>
            <a:r>
              <a:rPr kumimoji="1" lang="ja-JP" altLang="en-US" dirty="0" smtClean="0"/>
              <a:t>本含まれています。</a:t>
            </a:r>
            <a:endParaRPr kumimoji="1" lang="en-US" altLang="ja-JP" dirty="0" smtClean="0"/>
          </a:p>
          <a:p>
            <a:r>
              <a:rPr kumimoji="1" lang="ja-JP" altLang="en-US" dirty="0" smtClean="0"/>
              <a:t>運動する時に飲むので、健康によいイメージのスポーツドリンクですが、砂糖が</a:t>
            </a:r>
            <a:r>
              <a:rPr kumimoji="1" lang="en-US" altLang="ja-JP" dirty="0" smtClean="0"/>
              <a:t>10</a:t>
            </a:r>
            <a:r>
              <a:rPr kumimoji="1" lang="ja-JP" altLang="en-US" dirty="0" smtClean="0"/>
              <a:t>本も含まれています。</a:t>
            </a:r>
            <a:endParaRPr kumimoji="1" lang="en-US" altLang="ja-JP" dirty="0" smtClean="0"/>
          </a:p>
          <a:p>
            <a:r>
              <a:rPr kumimoji="1" lang="ja-JP" altLang="en-US" dirty="0" smtClean="0"/>
              <a:t>油や砂糖を摂り過ぎると、コレステロールが増えてしまいます。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19</a:t>
            </a:fld>
            <a:endParaRPr kumimoji="1" lang="ja-JP" altLang="en-US"/>
          </a:p>
        </p:txBody>
      </p:sp>
    </p:spTree>
    <p:extLst>
      <p:ext uri="{BB962C8B-B14F-4D97-AF65-F5344CB8AC3E}">
        <p14:creationId xmlns:p14="http://schemas.microsoft.com/office/powerpoint/2010/main" val="176604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では、体によい飲み物は？</a:t>
            </a:r>
            <a:endParaRPr kumimoji="1" lang="en-US" altLang="ja-JP" dirty="0" smtClean="0"/>
          </a:p>
          <a:p>
            <a:r>
              <a:rPr kumimoji="1" lang="ja-JP" altLang="en-US" dirty="0" smtClean="0"/>
              <a:t>●お茶です。砂糖０本</a:t>
            </a:r>
            <a:endParaRPr kumimoji="1" lang="en-US" altLang="ja-JP" dirty="0" smtClean="0"/>
          </a:p>
          <a:p>
            <a:r>
              <a:rPr kumimoji="1" lang="ja-JP" altLang="en-US" dirty="0" smtClean="0"/>
              <a:t>●家で作るお茶も砂糖０で体にいいですよ。</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20</a:t>
            </a:fld>
            <a:endParaRPr kumimoji="1" lang="ja-JP" altLang="en-US"/>
          </a:p>
        </p:txBody>
      </p:sp>
    </p:spTree>
    <p:extLst>
      <p:ext uri="{BB962C8B-B14F-4D97-AF65-F5344CB8AC3E}">
        <p14:creationId xmlns:p14="http://schemas.microsoft.com/office/powerpoint/2010/main" val="327961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「脂質異常症」が進むと、●「動脈硬化」という血液の病気になります。</a:t>
            </a:r>
            <a:endParaRPr kumimoji="1" lang="en-US" altLang="ja-JP" dirty="0" smtClean="0"/>
          </a:p>
          <a:p>
            <a:r>
              <a:rPr kumimoji="1" lang="ja-JP" altLang="en-US" dirty="0" smtClean="0"/>
              <a:t>●アは正常な血管です。</a:t>
            </a:r>
            <a:endParaRPr kumimoji="1" lang="en-US" altLang="ja-JP" dirty="0" smtClean="0"/>
          </a:p>
          <a:p>
            <a:r>
              <a:rPr kumimoji="1" lang="ja-JP" altLang="en-US" dirty="0" smtClean="0"/>
              <a:t>●イはコレステロールが多くドロドロの血液、脂質異常症の状態です。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●さらに進んだ状態が、ウの血管です。血管の壁にコレステロールがたまり、コブができ血液の流れが悪くなってしまった血管です。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血液もドロドロで、この状態を動脈硬化といいます。これで血管が詰まると、死んでしまうこともあります。</a:t>
            </a:r>
            <a:endParaRPr kumimoji="1" lang="en-US" altLang="ja-JP" dirty="0" smtClean="0"/>
          </a:p>
          <a:p>
            <a:r>
              <a:rPr kumimoji="1" lang="ja-JP" altLang="en-US" dirty="0" smtClean="0"/>
              <a:t>●心臓の血管が詰まれば「心筋梗塞」、脳の血管がつまれば「脳梗塞」となります。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3</a:t>
            </a:fld>
            <a:endParaRPr kumimoji="1" lang="ja-JP" altLang="en-US"/>
          </a:p>
        </p:txBody>
      </p:sp>
    </p:spTree>
    <p:extLst>
      <p:ext uri="{BB962C8B-B14F-4D97-AF65-F5344CB8AC3E}">
        <p14:creationId xmlns:p14="http://schemas.microsoft.com/office/powerpoint/2010/main" val="251230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市販のおやつを食べるときは、表示を見ましょう。</a:t>
            </a:r>
            <a:endParaRPr kumimoji="1" lang="en-US" altLang="ja-JP" dirty="0" smtClean="0"/>
          </a:p>
          <a:p>
            <a:r>
              <a:rPr kumimoji="1" lang="ja-JP" altLang="en-US" dirty="0" smtClean="0"/>
              <a:t>●スナック菓子の場合、このように表示されています。これは、１袋当たりの栄養や成分の表示です。脂質を見ると、</a:t>
            </a:r>
            <a:r>
              <a:rPr kumimoji="1" lang="en-US" altLang="ja-JP" dirty="0" smtClean="0"/>
              <a:t>21.6g</a:t>
            </a:r>
            <a:r>
              <a:rPr kumimoji="1" lang="ja-JP" altLang="en-US" dirty="0" smtClean="0"/>
              <a:t>と書いてあります。</a:t>
            </a:r>
            <a:r>
              <a:rPr kumimoji="1" lang="en-US" altLang="ja-JP" dirty="0" smtClean="0"/>
              <a:t>1</a:t>
            </a:r>
            <a:r>
              <a:rPr kumimoji="1" lang="ja-JP" altLang="en-US" dirty="0" smtClean="0"/>
              <a:t>袋のスナック菓子で</a:t>
            </a:r>
            <a:r>
              <a:rPr kumimoji="1" lang="en-US" altLang="ja-JP" dirty="0" smtClean="0"/>
              <a:t>21.6g</a:t>
            </a:r>
            <a:r>
              <a:rPr kumimoji="1" lang="ja-JP" altLang="en-US" dirty="0" smtClean="0"/>
              <a:t>の油を摂ることになります。小さじで換算すると５杯以上です。</a:t>
            </a:r>
            <a:endParaRPr kumimoji="1" lang="en-US" altLang="ja-JP" dirty="0" smtClean="0"/>
          </a:p>
          <a:p>
            <a:r>
              <a:rPr kumimoji="1" lang="ja-JP" altLang="en-US" dirty="0" smtClean="0"/>
              <a:t>●ジュースの場合は、炭水化物を見ます。炭水化物はごはんに多く含まれている栄養です。ジュースにごはんは入っていません。ジュースに入っている炭水化物は砂糖のことです。</a:t>
            </a:r>
            <a:endParaRPr kumimoji="1" lang="en-US" altLang="ja-JP" dirty="0" smtClean="0"/>
          </a:p>
          <a:p>
            <a:r>
              <a:rPr kumimoji="1" lang="ja-JP" altLang="en-US" dirty="0" smtClean="0"/>
              <a:t>●</a:t>
            </a:r>
            <a:r>
              <a:rPr kumimoji="1" lang="en-US" altLang="ja-JP" dirty="0" smtClean="0"/>
              <a:t>12g</a:t>
            </a:r>
            <a:r>
              <a:rPr kumimoji="1" lang="ja-JP" altLang="en-US" dirty="0" smtClean="0"/>
              <a:t>と書かれていますが、これは</a:t>
            </a:r>
            <a:r>
              <a:rPr kumimoji="1" lang="en-US" altLang="ja-JP" dirty="0" smtClean="0"/>
              <a:t>100ml</a:t>
            </a:r>
            <a:r>
              <a:rPr kumimoji="1" lang="ja-JP" altLang="en-US" dirty="0" smtClean="0"/>
              <a:t>当たりの量です。</a:t>
            </a:r>
            <a:r>
              <a:rPr kumimoji="1" lang="en-US" altLang="ja-JP" dirty="0" smtClean="0"/>
              <a:t>500ml</a:t>
            </a:r>
            <a:r>
              <a:rPr kumimoji="1" lang="ja-JP" altLang="en-US" dirty="0" smtClean="0"/>
              <a:t>のペットボトルであれば、</a:t>
            </a:r>
            <a:r>
              <a:rPr kumimoji="1" lang="en-US" altLang="ja-JP" dirty="0" smtClean="0"/>
              <a:t>5</a:t>
            </a:r>
            <a:r>
              <a:rPr kumimoji="1" lang="ja-JP" altLang="en-US" dirty="0" smtClean="0"/>
              <a:t>倍なので、</a:t>
            </a:r>
            <a:r>
              <a:rPr kumimoji="1" lang="en-US" altLang="ja-JP" dirty="0" smtClean="0"/>
              <a:t>12g×5</a:t>
            </a:r>
            <a:r>
              <a:rPr kumimoji="1" lang="ja-JP" altLang="en-US" dirty="0" smtClean="0"/>
              <a:t>で</a:t>
            </a:r>
            <a:r>
              <a:rPr kumimoji="1" lang="en-US" altLang="ja-JP" dirty="0" smtClean="0"/>
              <a:t>60g</a:t>
            </a:r>
            <a:r>
              <a:rPr kumimoji="1" lang="ja-JP" altLang="en-US" dirty="0" smtClean="0"/>
              <a:t>の砂糖をとっていることになります。スティック砂糖だと</a:t>
            </a:r>
            <a:r>
              <a:rPr kumimoji="1" lang="en-US" altLang="ja-JP" dirty="0" smtClean="0"/>
              <a:t>20</a:t>
            </a:r>
            <a:r>
              <a:rPr kumimoji="1" lang="ja-JP" altLang="en-US" dirty="0" smtClean="0"/>
              <a:t>本分になります。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●また、「おやつで摂るエネルギーは</a:t>
            </a:r>
            <a:r>
              <a:rPr kumimoji="1" lang="en-US" altLang="ja-JP" dirty="0" smtClean="0"/>
              <a:t>200kcal</a:t>
            </a:r>
            <a:r>
              <a:rPr kumimoji="1" lang="ja-JP" altLang="en-US" dirty="0" smtClean="0"/>
              <a:t>まで」と言われています。スナック菓子</a:t>
            </a:r>
            <a:r>
              <a:rPr kumimoji="1" lang="en-US" altLang="ja-JP" dirty="0" smtClean="0"/>
              <a:t>1</a:t>
            </a:r>
            <a:r>
              <a:rPr kumimoji="1" lang="ja-JP" altLang="en-US" dirty="0" smtClean="0"/>
              <a:t>袋は</a:t>
            </a:r>
            <a:r>
              <a:rPr kumimoji="1" lang="en-US" altLang="ja-JP" dirty="0" smtClean="0"/>
              <a:t>337kcal</a:t>
            </a:r>
            <a:r>
              <a:rPr kumimoji="1" lang="ja-JP" altLang="en-US" dirty="0" err="1"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500ml</a:t>
            </a:r>
            <a:r>
              <a:rPr kumimoji="1" lang="ja-JP" altLang="en-US" dirty="0" smtClean="0"/>
              <a:t>のジュースでは、表示の</a:t>
            </a:r>
            <a:r>
              <a:rPr kumimoji="1" lang="en-US" altLang="ja-JP" dirty="0" smtClean="0"/>
              <a:t>5</a:t>
            </a:r>
            <a:r>
              <a:rPr kumimoji="1" lang="ja-JP" altLang="en-US" dirty="0" smtClean="0"/>
              <a:t>倍、</a:t>
            </a:r>
            <a:r>
              <a:rPr kumimoji="1" lang="en-US" altLang="ja-JP" dirty="0" smtClean="0"/>
              <a:t>240kcal</a:t>
            </a:r>
            <a:r>
              <a:rPr kumimoji="1" lang="ja-JP" altLang="en-US" dirty="0" smtClean="0"/>
              <a:t>とってしまうことになります。このスナック菓子</a:t>
            </a:r>
            <a:r>
              <a:rPr kumimoji="1" lang="en-US" altLang="ja-JP" dirty="0" smtClean="0"/>
              <a:t>1</a:t>
            </a:r>
            <a:r>
              <a:rPr kumimoji="1" lang="ja-JP" altLang="en-US" dirty="0" smtClean="0"/>
              <a:t>袋、ジュース</a:t>
            </a:r>
            <a:r>
              <a:rPr kumimoji="1" lang="en-US" altLang="ja-JP" dirty="0" smtClean="0"/>
              <a:t>1</a:t>
            </a:r>
            <a:r>
              <a:rPr kumimoji="1" lang="ja-JP" altLang="en-US" dirty="0" smtClean="0"/>
              <a:t>本だと摂り過ぎということになります。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21</a:t>
            </a:fld>
            <a:endParaRPr kumimoji="1" lang="ja-JP" altLang="en-US"/>
          </a:p>
        </p:txBody>
      </p:sp>
    </p:spTree>
    <p:extLst>
      <p:ext uri="{BB962C8B-B14F-4D97-AF65-F5344CB8AC3E}">
        <p14:creationId xmlns:p14="http://schemas.microsoft.com/office/powerpoint/2010/main" val="1764320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日の砂糖と油の目安は、</a:t>
            </a:r>
            <a:endParaRPr kumimoji="1" lang="en-US" altLang="ja-JP" dirty="0" smtClean="0"/>
          </a:p>
          <a:p>
            <a:r>
              <a:rPr kumimoji="1" lang="ja-JP" altLang="en-US" dirty="0" smtClean="0"/>
              <a:t>砂糖</a:t>
            </a:r>
            <a:r>
              <a:rPr kumimoji="1" lang="ja-JP" altLang="en-US" baseline="0" dirty="0" smtClean="0"/>
              <a:t> スティックシュガー </a:t>
            </a:r>
            <a:r>
              <a:rPr kumimoji="1" lang="ja-JP" altLang="en-US" dirty="0" smtClean="0"/>
              <a:t>約</a:t>
            </a:r>
            <a:r>
              <a:rPr kumimoji="1" lang="en-US" altLang="ja-JP" dirty="0" smtClean="0"/>
              <a:t>7</a:t>
            </a:r>
            <a:r>
              <a:rPr kumimoji="1" lang="ja-JP" altLang="en-US" dirty="0" smtClean="0"/>
              <a:t>本分</a:t>
            </a:r>
            <a:r>
              <a:rPr kumimoji="1" lang="ja-JP" altLang="en-US" baseline="0" dirty="0" smtClean="0"/>
              <a:t> </a:t>
            </a:r>
            <a:r>
              <a:rPr kumimoji="1" lang="en-US" altLang="ja-JP" dirty="0" smtClean="0"/>
              <a:t>20g</a:t>
            </a:r>
            <a:r>
              <a:rPr kumimoji="1" lang="ja-JP" altLang="en-US" dirty="0" smtClean="0"/>
              <a:t>　</a:t>
            </a:r>
            <a:endParaRPr kumimoji="1" lang="en-US" altLang="ja-JP" dirty="0" smtClean="0"/>
          </a:p>
          <a:p>
            <a:r>
              <a:rPr kumimoji="1" lang="ja-JP" altLang="en-US" dirty="0" smtClean="0"/>
              <a:t>油 小さじ約</a:t>
            </a:r>
            <a:r>
              <a:rPr kumimoji="1" lang="en-US" altLang="ja-JP" dirty="0" smtClean="0"/>
              <a:t>6</a:t>
            </a:r>
            <a:r>
              <a:rPr kumimoji="1" lang="ja-JP" altLang="en-US" dirty="0" smtClean="0"/>
              <a:t>杯分 </a:t>
            </a:r>
            <a:r>
              <a:rPr kumimoji="1" lang="en-US" altLang="ja-JP" dirty="0" smtClean="0"/>
              <a:t>25</a:t>
            </a:r>
            <a:r>
              <a:rPr kumimoji="1" lang="ja-JP" altLang="en-US" dirty="0" smtClean="0"/>
              <a:t>ｇ　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22</a:t>
            </a:fld>
            <a:endParaRPr kumimoji="1" lang="ja-JP" altLang="en-US"/>
          </a:p>
        </p:txBody>
      </p:sp>
    </p:spTree>
    <p:extLst>
      <p:ext uri="{BB962C8B-B14F-4D97-AF65-F5344CB8AC3E}">
        <p14:creationId xmlns:p14="http://schemas.microsoft.com/office/powerpoint/2010/main" val="107602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それでは、どんなおやつを食べたらよいのでしょう？</a:t>
            </a:r>
            <a:endParaRPr kumimoji="1" lang="en-US" altLang="ja-JP" dirty="0" smtClean="0">
              <a:latin typeface="+mn-ea"/>
              <a:ea typeface="+mn-ea"/>
            </a:endParaRPr>
          </a:p>
          <a:p>
            <a:r>
              <a:rPr kumimoji="1" lang="ja-JP" altLang="en-US" dirty="0" smtClean="0">
                <a:latin typeface="+mn-ea"/>
                <a:ea typeface="+mn-ea"/>
              </a:rPr>
              <a:t>●バナナ、きゅうり、とうもろこし、トマト、じゃがいもなど、果物・野菜・</a:t>
            </a:r>
            <a:r>
              <a:rPr kumimoji="1" lang="ja-JP" altLang="en-US" dirty="0" err="1" smtClean="0">
                <a:latin typeface="+mn-ea"/>
                <a:ea typeface="+mn-ea"/>
              </a:rPr>
              <a:t>いも</a:t>
            </a:r>
            <a:r>
              <a:rPr kumimoji="1" lang="ja-JP" altLang="en-US" dirty="0" smtClean="0">
                <a:latin typeface="+mn-ea"/>
                <a:ea typeface="+mn-ea"/>
              </a:rPr>
              <a:t>類や、</a:t>
            </a:r>
            <a:endParaRPr kumimoji="1" lang="en-US" altLang="ja-JP" dirty="0" smtClean="0">
              <a:latin typeface="+mn-ea"/>
              <a:ea typeface="+mn-ea"/>
            </a:endParaRPr>
          </a:p>
          <a:p>
            <a:r>
              <a:rPr kumimoji="1" lang="ja-JP" altLang="en-US" dirty="0" smtClean="0">
                <a:latin typeface="+mn-ea"/>
                <a:ea typeface="+mn-ea"/>
              </a:rPr>
              <a:t>●牛乳・ヨーグルト、チーズなど、牛乳・乳製品、</a:t>
            </a:r>
            <a:endParaRPr kumimoji="1" lang="en-US" altLang="ja-JP" dirty="0" smtClean="0">
              <a:latin typeface="+mn-ea"/>
              <a:ea typeface="+mn-ea"/>
            </a:endParaRPr>
          </a:p>
          <a:p>
            <a:r>
              <a:rPr kumimoji="1" lang="ja-JP" altLang="en-US" dirty="0" smtClean="0">
                <a:latin typeface="+mn-ea"/>
                <a:ea typeface="+mn-ea"/>
              </a:rPr>
              <a:t>●せんべい、豆、小魚、昆布など硬いものです。</a:t>
            </a:r>
            <a:endParaRPr kumimoji="1" lang="en-US" altLang="ja-JP" dirty="0" smtClean="0">
              <a:latin typeface="+mn-ea"/>
              <a:ea typeface="+mn-ea"/>
            </a:endParaRPr>
          </a:p>
          <a:p>
            <a:r>
              <a:rPr kumimoji="1" lang="ja-JP" altLang="en-US" dirty="0" smtClean="0">
                <a:latin typeface="+mn-ea"/>
                <a:ea typeface="+mn-ea"/>
              </a:rPr>
              <a:t>●食事で足りないものを食べましょう。でも、よいからと言って、食べ過ぎには注意しましょう。</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23</a:t>
            </a:fld>
            <a:endParaRPr kumimoji="1" lang="ja-JP" altLang="en-US"/>
          </a:p>
        </p:txBody>
      </p:sp>
    </p:spTree>
    <p:extLst>
      <p:ext uri="{BB962C8B-B14F-4D97-AF65-F5344CB8AC3E}">
        <p14:creationId xmlns:p14="http://schemas.microsoft.com/office/powerpoint/2010/main" val="319629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夏におすすめのおやつは、冷凍ミニトマト、トマトシャーベット、味噌</a:t>
            </a:r>
            <a:r>
              <a:rPr kumimoji="1" lang="ja-JP" altLang="en-US" dirty="0" err="1" smtClean="0"/>
              <a:t>きゅ</a:t>
            </a:r>
            <a:r>
              <a:rPr kumimoji="1" lang="ja-JP" altLang="en-US" dirty="0" smtClean="0"/>
              <a:t>うりです。</a:t>
            </a:r>
            <a:endParaRPr kumimoji="1" lang="en-US" altLang="ja-JP" dirty="0" smtClean="0"/>
          </a:p>
          <a:p>
            <a:r>
              <a:rPr kumimoji="1" lang="ja-JP" altLang="en-US" dirty="0" smtClean="0"/>
              <a:t>冷凍ミニトマトは、ミニトマトを凍らせます。</a:t>
            </a:r>
            <a:endParaRPr kumimoji="1" lang="en-US" altLang="ja-JP" dirty="0" smtClean="0"/>
          </a:p>
          <a:p>
            <a:r>
              <a:rPr kumimoji="1" lang="ja-JP" altLang="en-US" dirty="0" smtClean="0"/>
              <a:t>トマトシャーベットは、トマトを凍らせておろし器ですりおろします。</a:t>
            </a:r>
            <a:endParaRPr kumimoji="1" lang="en-US" altLang="ja-JP" dirty="0" smtClean="0"/>
          </a:p>
          <a:p>
            <a:r>
              <a:rPr kumimoji="1" lang="ja-JP" altLang="en-US" dirty="0" smtClean="0"/>
              <a:t>味噌きゅうりは、きゅうりに味噌を付けます。</a:t>
            </a:r>
            <a:endParaRPr kumimoji="1" lang="en-US" altLang="ja-JP" dirty="0" smtClean="0"/>
          </a:p>
          <a:p>
            <a:r>
              <a:rPr kumimoji="1" lang="ja-JP" altLang="en-US" dirty="0" smtClean="0"/>
              <a:t>体によくて、簡単に作ることができるので、おすすめのおやつです。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24</a:t>
            </a:fld>
            <a:endParaRPr kumimoji="1" lang="ja-JP" altLang="en-US"/>
          </a:p>
        </p:txBody>
      </p:sp>
    </p:spTree>
    <p:extLst>
      <p:ext uri="{BB962C8B-B14F-4D97-AF65-F5344CB8AC3E}">
        <p14:creationId xmlns:p14="http://schemas.microsoft.com/office/powerpoint/2010/main" val="1240227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冬におすすめのおやつは、みかん、焼きいも</a:t>
            </a:r>
            <a:r>
              <a:rPr kumimoji="1" lang="ja-JP" altLang="en-US" dirty="0" err="1" smtClean="0"/>
              <a:t>です</a:t>
            </a:r>
            <a:r>
              <a:rPr kumimoji="1" lang="ja-JP" altLang="en-US"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25</a:t>
            </a:fld>
            <a:endParaRPr kumimoji="1" lang="ja-JP" altLang="en-US"/>
          </a:p>
        </p:txBody>
      </p:sp>
    </p:spTree>
    <p:extLst>
      <p:ext uri="{BB962C8B-B14F-4D97-AF65-F5344CB8AC3E}">
        <p14:creationId xmlns:p14="http://schemas.microsoft.com/office/powerpoint/2010/main" val="375231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（さあ、皆さんも今日から）食事・運動・おやつに注意して、生活習慣病を予防しましょう。</a:t>
            </a:r>
            <a:endParaRPr kumimoji="1" lang="en-US" altLang="ja-JP" dirty="0" smtClean="0"/>
          </a:p>
          <a:p>
            <a:r>
              <a:rPr kumimoji="1" lang="ja-JP" altLang="en-US" dirty="0" smtClean="0"/>
              <a:t>では最後に、ワークシートの３に今日の学習の振り返りとこれから直していきたいことを書きましょう。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26</a:t>
            </a:fld>
            <a:endParaRPr kumimoji="1" lang="ja-JP" altLang="en-US"/>
          </a:p>
        </p:txBody>
      </p:sp>
    </p:spTree>
    <p:extLst>
      <p:ext uri="{BB962C8B-B14F-4D97-AF65-F5344CB8AC3E}">
        <p14:creationId xmlns:p14="http://schemas.microsoft.com/office/powerpoint/2010/main" val="220497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t>※27</a:t>
            </a:r>
            <a:r>
              <a:rPr kumimoji="1" lang="ja-JP" altLang="en-US" b="1" dirty="0" smtClean="0"/>
              <a:t>・</a:t>
            </a:r>
            <a:r>
              <a:rPr kumimoji="1" lang="en-US" altLang="ja-JP" b="1" dirty="0" smtClean="0"/>
              <a:t>28</a:t>
            </a:r>
            <a:r>
              <a:rPr kumimoji="1" lang="ja-JP" altLang="en-US" b="1" dirty="0" smtClean="0"/>
              <a:t>・</a:t>
            </a:r>
            <a:r>
              <a:rPr kumimoji="1" lang="en-US" altLang="ja-JP" b="1" dirty="0" smtClean="0"/>
              <a:t>29</a:t>
            </a:r>
            <a:r>
              <a:rPr kumimoji="1" lang="ja-JP" altLang="en-US" b="1" dirty="0" smtClean="0"/>
              <a:t>のスライドは、血液検査の事後指導としても利用できるようにしてあります。</a:t>
            </a:r>
            <a:endParaRPr kumimoji="1" lang="en-US" altLang="ja-JP" b="1" dirty="0" smtClean="0"/>
          </a:p>
          <a:p>
            <a:endParaRPr kumimoji="1" lang="en-US" altLang="ja-JP" dirty="0" smtClean="0"/>
          </a:p>
          <a:p>
            <a:r>
              <a:rPr kumimoji="1" lang="ja-JP" altLang="en-US" dirty="0" smtClean="0"/>
              <a:t>なぜ、子どもの時に血液検査をするのでしょう？</a:t>
            </a:r>
            <a:endParaRPr kumimoji="1" lang="en-US" altLang="ja-JP" dirty="0" smtClean="0"/>
          </a:p>
          <a:p>
            <a:r>
              <a:rPr kumimoji="1" lang="ja-JP" altLang="en-US" dirty="0" smtClean="0"/>
              <a:t>●それは、生活習慣病のリスクを見つけるためです。</a:t>
            </a:r>
            <a:endParaRPr kumimoji="1" lang="en-US" altLang="ja-JP" dirty="0" smtClean="0"/>
          </a:p>
          <a:p>
            <a:r>
              <a:rPr kumimoji="1" lang="ja-JP" altLang="en-US" dirty="0" smtClean="0"/>
              <a:t>生活習慣病には、がん、心臓病、高血圧、</a:t>
            </a:r>
            <a:r>
              <a:rPr kumimoji="1" lang="ja-JP" altLang="en-US" dirty="0" smtClean="0">
                <a:solidFill>
                  <a:srgbClr val="FF0000"/>
                </a:solidFill>
              </a:rPr>
              <a:t>脂質異常症</a:t>
            </a:r>
            <a:r>
              <a:rPr kumimoji="1" lang="ja-JP" altLang="en-US" dirty="0" smtClean="0"/>
              <a:t>などがあります。</a:t>
            </a:r>
            <a:endParaRPr kumimoji="1" lang="en-US" altLang="ja-JP" dirty="0" smtClean="0"/>
          </a:p>
          <a:p>
            <a:r>
              <a:rPr kumimoji="1" lang="ja-JP" altLang="en-US" dirty="0" smtClean="0"/>
              <a:t>●その中で、今回の血液検査で分かる病気は、「脂質異常症」です。</a:t>
            </a:r>
            <a:endParaRPr kumimoji="1" lang="en-US" altLang="ja-JP" dirty="0" smtClean="0"/>
          </a:p>
          <a:p>
            <a:r>
              <a:rPr kumimoji="1" lang="ja-JP" altLang="en-US" dirty="0" smtClean="0"/>
              <a:t>血液検査の結果の表に、総コレステロール、</a:t>
            </a:r>
            <a:r>
              <a:rPr kumimoji="1" lang="en-US" altLang="ja-JP" dirty="0" smtClean="0"/>
              <a:t>LDL</a:t>
            </a:r>
            <a:r>
              <a:rPr kumimoji="1" lang="ja-JP" altLang="en-US" dirty="0" smtClean="0"/>
              <a:t>コレステロール、</a:t>
            </a:r>
            <a:r>
              <a:rPr kumimoji="1" lang="en-US" altLang="ja-JP" dirty="0" smtClean="0"/>
              <a:t>non-HDL</a:t>
            </a:r>
            <a:r>
              <a:rPr kumimoji="1" lang="ja-JP" altLang="en-US" dirty="0" smtClean="0"/>
              <a:t>コレステロール、</a:t>
            </a:r>
            <a:r>
              <a:rPr kumimoji="1" lang="en-US" altLang="ja-JP" dirty="0" smtClean="0"/>
              <a:t>TG</a:t>
            </a:r>
            <a:r>
              <a:rPr kumimoji="1" lang="ja-JP" altLang="en-US" dirty="0" smtClean="0"/>
              <a:t>（中性脂肪）という項目があります。</a:t>
            </a:r>
            <a:endParaRPr kumimoji="1" lang="en-US" altLang="ja-JP" dirty="0" smtClean="0"/>
          </a:p>
          <a:p>
            <a:r>
              <a:rPr kumimoji="1" lang="ja-JP" altLang="en-US" dirty="0" smtClean="0"/>
              <a:t>これらの数値が高いと、「脂質異常症」の疑いがあるということです。</a:t>
            </a:r>
            <a:endParaRPr kumimoji="1" lang="en-US" altLang="ja-JP" dirty="0" smtClean="0"/>
          </a:p>
          <a:p>
            <a:r>
              <a:rPr kumimoji="1" lang="ja-JP" altLang="en-US" dirty="0" smtClean="0"/>
              <a:t>以前、「前の日の夕ご飯が油っぽい物だったから、結果が悪かったんですよ。」と言っていた子どもがいたのですが、前の日の夕ご飯や当日の朝ごはんが影響するのは中性脂肪くらいです。他は影響あり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27</a:t>
            </a:fld>
            <a:endParaRPr kumimoji="1" lang="ja-JP" altLang="en-US"/>
          </a:p>
        </p:txBody>
      </p:sp>
    </p:spTree>
    <p:extLst>
      <p:ext uri="{BB962C8B-B14F-4D97-AF65-F5344CB8AC3E}">
        <p14:creationId xmlns:p14="http://schemas.microsoft.com/office/powerpoint/2010/main" val="1489619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mn-ea"/>
                <a:ea typeface="+mn-ea"/>
              </a:rPr>
              <a:t>※</a:t>
            </a:r>
            <a:r>
              <a:rPr kumimoji="1" lang="ja-JP" altLang="en-US" b="1" dirty="0" smtClean="0">
                <a:latin typeface="+mn-ea"/>
                <a:ea typeface="+mn-ea"/>
              </a:rPr>
              <a:t>自校のデーターの場合、指導や検査対象者を探してしまうことになりかねないので、市町村の大きなデーターを使用するのがよい。</a:t>
            </a:r>
          </a:p>
          <a:p>
            <a:endParaRPr kumimoji="1" lang="en-US" altLang="ja-JP" dirty="0" smtClean="0"/>
          </a:p>
          <a:p>
            <a:r>
              <a:rPr kumimoji="1" lang="ja-JP" altLang="en-US" dirty="0" smtClean="0"/>
              <a:t>●血液検査実施者とは、血液検査を受けた人のことです。</a:t>
            </a:r>
            <a:endParaRPr kumimoji="1" lang="en-US" altLang="ja-JP" dirty="0" smtClean="0"/>
          </a:p>
          <a:p>
            <a:r>
              <a:rPr kumimoji="1" lang="ja-JP" altLang="en-US" dirty="0" smtClean="0"/>
              <a:t>●検査結果</a:t>
            </a:r>
            <a:endParaRPr kumimoji="1" lang="en-US" altLang="ja-JP" dirty="0" smtClean="0"/>
          </a:p>
          <a:p>
            <a:r>
              <a:rPr kumimoji="1" lang="ja-JP" altLang="en-US" dirty="0" smtClean="0"/>
              <a:t>●異常なし  </a:t>
            </a:r>
            <a:r>
              <a:rPr kumimoji="1" lang="en-US" altLang="ja-JP" dirty="0" smtClean="0"/>
              <a:t>937</a:t>
            </a:r>
            <a:r>
              <a:rPr kumimoji="1" lang="ja-JP" altLang="en-US" dirty="0" smtClean="0"/>
              <a:t>名　</a:t>
            </a:r>
            <a:r>
              <a:rPr kumimoji="1" lang="en-US" altLang="ja-JP" dirty="0" smtClean="0"/>
              <a:t>74.2</a:t>
            </a:r>
            <a:r>
              <a:rPr kumimoji="1" lang="ja-JP" altLang="en-US" dirty="0" smtClean="0"/>
              <a:t>％</a:t>
            </a:r>
            <a:endParaRPr kumimoji="1" lang="en-US" altLang="ja-JP" dirty="0" smtClean="0"/>
          </a:p>
          <a:p>
            <a:r>
              <a:rPr kumimoji="1" lang="ja-JP" altLang="en-US" dirty="0" smtClean="0"/>
              <a:t>●要生活指導・・・</a:t>
            </a:r>
            <a:r>
              <a:rPr kumimoji="1" lang="en-US" altLang="ja-JP" dirty="0" smtClean="0"/>
              <a:t>241</a:t>
            </a:r>
            <a:r>
              <a:rPr kumimoji="1" lang="ja-JP" altLang="en-US" dirty="0" smtClean="0"/>
              <a:t>名　</a:t>
            </a:r>
            <a:r>
              <a:rPr kumimoji="1" lang="en-US" altLang="ja-JP" dirty="0" smtClean="0"/>
              <a:t>19.1</a:t>
            </a:r>
            <a:r>
              <a:rPr kumimoji="1" lang="ja-JP" altLang="en-US" dirty="0" smtClean="0"/>
              <a:t>％　要生活指導とは、「生活改善が必要ですよ。」という人です。</a:t>
            </a:r>
            <a:endParaRPr kumimoji="1" lang="en-US" altLang="ja-JP" dirty="0" smtClean="0"/>
          </a:p>
          <a:p>
            <a:r>
              <a:rPr kumimoji="1" lang="ja-JP" altLang="en-US" dirty="0" smtClean="0"/>
              <a:t>●要精密検査・・・</a:t>
            </a:r>
            <a:r>
              <a:rPr kumimoji="1" lang="en-US" altLang="ja-JP" dirty="0" smtClean="0"/>
              <a:t>84</a:t>
            </a:r>
            <a:r>
              <a:rPr kumimoji="1" lang="ja-JP" altLang="en-US" dirty="0" smtClean="0"/>
              <a:t>名　</a:t>
            </a:r>
            <a:r>
              <a:rPr kumimoji="1" lang="en-US" altLang="ja-JP" dirty="0" smtClean="0"/>
              <a:t>6.7</a:t>
            </a:r>
            <a:r>
              <a:rPr kumimoji="1" lang="ja-JP" altLang="en-US" dirty="0" smtClean="0"/>
              <a:t>％　要精密検査とは、「医療機関</a:t>
            </a:r>
            <a:r>
              <a:rPr kumimoji="1" lang="ja-JP" altLang="en-US" smtClean="0"/>
              <a:t>に行って精密検査を受けてください</a:t>
            </a:r>
            <a:r>
              <a:rPr kumimoji="1" lang="ja-JP" altLang="en-US" dirty="0" smtClean="0"/>
              <a:t>。」という人です。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28</a:t>
            </a:fld>
            <a:endParaRPr kumimoji="1" lang="ja-JP" altLang="en-US"/>
          </a:p>
        </p:txBody>
      </p:sp>
    </p:spTree>
    <p:extLst>
      <p:ext uri="{BB962C8B-B14F-4D97-AF65-F5344CB8AC3E}">
        <p14:creationId xmlns:p14="http://schemas.microsoft.com/office/powerpoint/2010/main" val="2979628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円グラフは、編集可能（数値代入可能）</a:t>
            </a:r>
            <a:endParaRPr kumimoji="1" lang="ja-JP" altLang="en-US" b="1"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29</a:t>
            </a:fld>
            <a:endParaRPr kumimoji="1" lang="ja-JP" altLang="en-US"/>
          </a:p>
        </p:txBody>
      </p:sp>
    </p:spTree>
    <p:extLst>
      <p:ext uri="{BB962C8B-B14F-4D97-AF65-F5344CB8AC3E}">
        <p14:creationId xmlns:p14="http://schemas.microsoft.com/office/powerpoint/2010/main" val="413182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「太っている人はコレステロールが多く、脂質異常症になっている」というイメージがあるかなと思うのですが、体型には関係ありません。</a:t>
            </a:r>
            <a:endParaRPr kumimoji="1" lang="en-US" altLang="ja-JP" dirty="0" smtClean="0"/>
          </a:p>
          <a:p>
            <a:r>
              <a:rPr kumimoji="1" lang="ja-JP" altLang="en-US" dirty="0" smtClean="0"/>
              <a:t>痩せている人でも、脂質異常症になる人はいます。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4</a:t>
            </a:fld>
            <a:endParaRPr kumimoji="1" lang="ja-JP" altLang="en-US"/>
          </a:p>
        </p:txBody>
      </p:sp>
    </p:spTree>
    <p:extLst>
      <p:ext uri="{BB962C8B-B14F-4D97-AF65-F5344CB8AC3E}">
        <p14:creationId xmlns:p14="http://schemas.microsoft.com/office/powerpoint/2010/main" val="228091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脂質異常症の最大の原因は「日常生活」です。</a:t>
            </a:r>
            <a:endParaRPr kumimoji="1" lang="en-US" altLang="ja-JP" dirty="0" smtClean="0"/>
          </a:p>
          <a:p>
            <a:r>
              <a:rPr kumimoji="1" lang="ja-JP" altLang="en-US" dirty="0" smtClean="0"/>
              <a:t>●子どものうちが、食生活や生活習慣を改善しやすいです。大人になってからでは改善しにくいです。</a:t>
            </a:r>
            <a:endParaRPr kumimoji="1" lang="en-US" altLang="ja-JP" dirty="0" smtClean="0"/>
          </a:p>
          <a:p>
            <a:endParaRPr kumimoji="1" lang="en-US" altLang="ja-JP" dirty="0" smtClean="0"/>
          </a:p>
          <a:p>
            <a:r>
              <a:rPr kumimoji="1" lang="ja-JP" altLang="en-US" dirty="0" smtClean="0"/>
              <a:t>自分の日常生活はどうか、振り返ってみましょう。（ワークシートの１で振り返る）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5</a:t>
            </a:fld>
            <a:endParaRPr kumimoji="1" lang="ja-JP" altLang="en-US"/>
          </a:p>
        </p:txBody>
      </p:sp>
    </p:spTree>
    <p:extLst>
      <p:ext uri="{BB962C8B-B14F-4D97-AF65-F5344CB8AC3E}">
        <p14:creationId xmlns:p14="http://schemas.microsoft.com/office/powerpoint/2010/main" val="322820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ドロッと</a:t>
            </a:r>
            <a:r>
              <a:rPr kumimoji="1" lang="ja-JP" altLang="en-US" dirty="0" err="1" smtClean="0"/>
              <a:t>さんの</a:t>
            </a:r>
            <a:r>
              <a:rPr kumimoji="1" lang="ja-JP" altLang="en-US" dirty="0" smtClean="0"/>
              <a:t>生活習慣を見てみましょう。</a:t>
            </a:r>
            <a:endParaRPr kumimoji="1" lang="en-US" altLang="ja-JP" dirty="0" smtClean="0"/>
          </a:p>
          <a:p>
            <a:r>
              <a:rPr kumimoji="1" lang="ja-JP" altLang="en-US" dirty="0" smtClean="0"/>
              <a:t>●①和食がきらい</a:t>
            </a:r>
            <a:endParaRPr kumimoji="1" lang="en-US" altLang="ja-JP" dirty="0" smtClean="0"/>
          </a:p>
          <a:p>
            <a:r>
              <a:rPr kumimoji="1" lang="ja-JP" altLang="en-US" dirty="0" smtClean="0"/>
              <a:t>●②野菜がきらい</a:t>
            </a:r>
            <a:endParaRPr kumimoji="1" lang="en-US" altLang="ja-JP" dirty="0" smtClean="0"/>
          </a:p>
          <a:p>
            <a:r>
              <a:rPr kumimoji="1" lang="ja-JP" altLang="en-US" dirty="0" smtClean="0"/>
              <a:t>●③運動しない　おやつが好き</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6</a:t>
            </a:fld>
            <a:endParaRPr kumimoji="1" lang="ja-JP" altLang="en-US"/>
          </a:p>
        </p:txBody>
      </p:sp>
    </p:spTree>
    <p:extLst>
      <p:ext uri="{BB962C8B-B14F-4D97-AF65-F5344CB8AC3E}">
        <p14:creationId xmlns:p14="http://schemas.microsoft.com/office/powerpoint/2010/main" val="209027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「和食がきらい」だと、どうして悪いのかな？朝食で考えてみましょう。</a:t>
            </a:r>
            <a:endParaRPr kumimoji="1" lang="en-US" altLang="ja-JP" dirty="0" smtClean="0"/>
          </a:p>
          <a:p>
            <a:r>
              <a:rPr kumimoji="1" lang="ja-JP" altLang="en-US" dirty="0" smtClean="0"/>
              <a:t>●ごはん、みそ汁、ハムエッグ、おひたしの和食の朝食と、トースト、ハムエッグ、サラダの洋食の朝食です。</a:t>
            </a:r>
            <a:endParaRPr kumimoji="1" lang="en-US" altLang="ja-JP" dirty="0" smtClean="0"/>
          </a:p>
          <a:p>
            <a:r>
              <a:rPr kumimoji="1" lang="ja-JP" altLang="en-US" dirty="0" smtClean="0"/>
              <a:t>おかずは、どちらもハムエッグ。どちらも主食・主菜・副菜とそろっています。</a:t>
            </a:r>
            <a:endParaRPr kumimoji="1" lang="en-US" altLang="ja-JP" dirty="0" smtClean="0"/>
          </a:p>
          <a:p>
            <a:r>
              <a:rPr kumimoji="1" lang="ja-JP" altLang="en-US" dirty="0" smtClean="0"/>
              <a:t>●栄養を見ると、和食はエネルギー</a:t>
            </a:r>
            <a:r>
              <a:rPr kumimoji="1" lang="en-US" altLang="ja-JP" dirty="0" smtClean="0"/>
              <a:t>432kcal</a:t>
            </a:r>
            <a:r>
              <a:rPr kumimoji="1" lang="ja-JP" altLang="en-US" dirty="0" err="1" smtClean="0"/>
              <a:t>、</a:t>
            </a:r>
            <a:r>
              <a:rPr kumimoji="1" lang="ja-JP" altLang="en-US" dirty="0" smtClean="0"/>
              <a:t>洋食はエネルギー</a:t>
            </a:r>
            <a:r>
              <a:rPr kumimoji="1" lang="en-US" altLang="ja-JP" dirty="0" smtClean="0"/>
              <a:t>437kcal</a:t>
            </a:r>
            <a:r>
              <a:rPr kumimoji="1" lang="ja-JP" altLang="en-US" dirty="0" smtClean="0"/>
              <a:t>で、エネルギーはほぼ同じです。</a:t>
            </a:r>
            <a:endParaRPr kumimoji="1" lang="en-US" altLang="ja-JP" dirty="0" smtClean="0"/>
          </a:p>
          <a:p>
            <a:r>
              <a:rPr kumimoji="1" lang="ja-JP" altLang="en-US" dirty="0" smtClean="0"/>
              <a:t>しかし、和食は脂質</a:t>
            </a:r>
            <a:r>
              <a:rPr kumimoji="1" lang="en-US" altLang="ja-JP" dirty="0" smtClean="0"/>
              <a:t>12g</a:t>
            </a:r>
            <a:r>
              <a:rPr kumimoji="1" lang="ja-JP" altLang="en-US" dirty="0" err="1" smtClean="0"/>
              <a:t>、</a:t>
            </a:r>
            <a:r>
              <a:rPr kumimoji="1" lang="ja-JP" altLang="en-US" dirty="0" smtClean="0"/>
              <a:t>洋食は脂質</a:t>
            </a:r>
            <a:r>
              <a:rPr kumimoji="1" lang="en-US" altLang="ja-JP" dirty="0" smtClean="0"/>
              <a:t>26g</a:t>
            </a:r>
            <a:r>
              <a:rPr kumimoji="1" lang="ja-JP" altLang="en-US" dirty="0" smtClean="0"/>
              <a:t>で、倍以上あります。</a:t>
            </a:r>
            <a:endParaRPr kumimoji="1" lang="en-US" altLang="ja-JP" dirty="0" smtClean="0"/>
          </a:p>
          <a:p>
            <a:endParaRPr kumimoji="1" lang="en-US" altLang="ja-JP" dirty="0" smtClean="0"/>
          </a:p>
          <a:p>
            <a:r>
              <a:rPr kumimoji="1" lang="ja-JP" altLang="en-US" dirty="0" smtClean="0"/>
              <a:t>どうして洋食の方が脂質が多いのでしょう？</a:t>
            </a:r>
            <a:endParaRPr kumimoji="1" lang="en-US" altLang="ja-JP" dirty="0" smtClean="0"/>
          </a:p>
          <a:p>
            <a:r>
              <a:rPr kumimoji="1" lang="ja-JP" altLang="en-US" dirty="0" smtClean="0"/>
              <a:t>それは、パンにバターを付けているからです。</a:t>
            </a:r>
            <a:endParaRPr kumimoji="1" lang="en-US" altLang="ja-JP" dirty="0" smtClean="0"/>
          </a:p>
          <a:p>
            <a:r>
              <a:rPr kumimoji="1" lang="ja-JP" altLang="en-US" dirty="0" smtClean="0"/>
              <a:t>また、●サラダにドレッシングをかけているからです。</a:t>
            </a:r>
            <a:endParaRPr kumimoji="1" lang="en-US" altLang="ja-JP" dirty="0" smtClean="0"/>
          </a:p>
          <a:p>
            <a:r>
              <a:rPr kumimoji="1" lang="ja-JP" altLang="en-US" dirty="0" smtClean="0"/>
              <a:t>目には見えませんが、ごはんよりパンの方が脂質が多いことも原因です。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7</a:t>
            </a:fld>
            <a:endParaRPr kumimoji="1" lang="ja-JP" altLang="en-US"/>
          </a:p>
        </p:txBody>
      </p:sp>
    </p:spTree>
    <p:extLst>
      <p:ext uri="{BB962C8B-B14F-4D97-AF65-F5344CB8AC3E}">
        <p14:creationId xmlns:p14="http://schemas.microsoft.com/office/powerpoint/2010/main" val="292049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洋食の方が脂質が多いので、コレステロールが多くなるのです。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8</a:t>
            </a:fld>
            <a:endParaRPr kumimoji="1" lang="ja-JP" altLang="en-US"/>
          </a:p>
        </p:txBody>
      </p:sp>
    </p:spTree>
    <p:extLst>
      <p:ext uri="{BB962C8B-B14F-4D97-AF65-F5344CB8AC3E}">
        <p14:creationId xmlns:p14="http://schemas.microsoft.com/office/powerpoint/2010/main" val="286209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洋食より</a:t>
            </a:r>
            <a:endParaRPr kumimoji="1" lang="en-US" altLang="ja-JP" dirty="0" smtClean="0"/>
          </a:p>
          <a:p>
            <a:r>
              <a:rPr kumimoji="1" lang="ja-JP" altLang="en-US" dirty="0" smtClean="0"/>
              <a:t>●和食を食べるようにしましょう。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9</a:t>
            </a:fld>
            <a:endParaRPr kumimoji="1" lang="ja-JP" altLang="en-US"/>
          </a:p>
        </p:txBody>
      </p:sp>
    </p:spTree>
    <p:extLst>
      <p:ext uri="{BB962C8B-B14F-4D97-AF65-F5344CB8AC3E}">
        <p14:creationId xmlns:p14="http://schemas.microsoft.com/office/powerpoint/2010/main" val="153085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野菜が嫌いだと、どうして悪いのでしょう？</a:t>
            </a:r>
            <a:endParaRPr kumimoji="1" lang="en-US" altLang="ja-JP" dirty="0" smtClean="0"/>
          </a:p>
          <a:p>
            <a:r>
              <a:rPr kumimoji="1" lang="ja-JP" altLang="en-US" dirty="0" smtClean="0"/>
              <a:t>●それは、野菜は、コレステロールを減らしてくれる働きがあるからです。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7C8A587A-5935-4960-B960-E17F638020E9}" type="slidenum">
              <a:rPr kumimoji="1" lang="ja-JP" altLang="en-US" smtClean="0"/>
              <a:t>10</a:t>
            </a:fld>
            <a:endParaRPr kumimoji="1" lang="ja-JP" altLang="en-US"/>
          </a:p>
        </p:txBody>
      </p:sp>
    </p:spTree>
    <p:extLst>
      <p:ext uri="{BB962C8B-B14F-4D97-AF65-F5344CB8AC3E}">
        <p14:creationId xmlns:p14="http://schemas.microsoft.com/office/powerpoint/2010/main" val="352280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1716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115929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216386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429405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26238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82240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130271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202669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267924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236515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6C5668-750A-415F-A82D-734D0C77E946}" type="datetimeFigureOut">
              <a:rPr kumimoji="1" lang="ja-JP" altLang="en-US" smtClean="0"/>
              <a:t>2022/2/21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275456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C5668-750A-415F-A82D-734D0C77E946}" type="datetimeFigureOut">
              <a:rPr kumimoji="1" lang="ja-JP" altLang="en-US" smtClean="0"/>
              <a:t>2022/2/21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247ED-1CD9-4143-B8A1-8A36F5F5F4EA}" type="slidenum">
              <a:rPr kumimoji="1" lang="ja-JP" altLang="en-US" smtClean="0"/>
              <a:t>‹#›</a:t>
            </a:fld>
            <a:endParaRPr kumimoji="1" lang="ja-JP" altLang="en-US"/>
          </a:p>
        </p:txBody>
      </p:sp>
    </p:spTree>
    <p:extLst>
      <p:ext uri="{BB962C8B-B14F-4D97-AF65-F5344CB8AC3E}">
        <p14:creationId xmlns:p14="http://schemas.microsoft.com/office/powerpoint/2010/main" val="2533861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58.png"/><Relationship Id="rId4" Type="http://schemas.openxmlformats.org/officeDocument/2006/relationships/image" Target="../media/image22.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jp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1.jp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5.png"/><Relationship Id="rId18" Type="http://schemas.openxmlformats.org/officeDocument/2006/relationships/image" Target="../media/image39.png"/><Relationship Id="rId3" Type="http://schemas.openxmlformats.org/officeDocument/2006/relationships/image" Target="../media/image18.png"/><Relationship Id="rId7" Type="http://schemas.openxmlformats.org/officeDocument/2006/relationships/image" Target="../media/image31.png"/><Relationship Id="rId12" Type="http://schemas.openxmlformats.org/officeDocument/2006/relationships/image" Target="../media/image22.png"/><Relationship Id="rId17"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4.png"/><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4.png"/><Relationship Id="rId19"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2.png"/><Relationship Id="rId7" Type="http://schemas.openxmlformats.org/officeDocument/2006/relationships/image" Target="../media/image34.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24.png"/><Relationship Id="rId4" Type="http://schemas.openxmlformats.org/officeDocument/2006/relationships/image" Target="../media/image43.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6249" y="2022286"/>
            <a:ext cx="10208871" cy="2701849"/>
          </a:xfrm>
        </p:spPr>
        <p:txBody>
          <a:bodyPr>
            <a:normAutofit fontScale="90000"/>
          </a:bodyPr>
          <a:lstStyle/>
          <a:p>
            <a:r>
              <a:rPr kumimoji="1" lang="en-US" altLang="ja-JP" sz="8000" dirty="0" smtClean="0">
                <a:solidFill>
                  <a:srgbClr val="002060"/>
                </a:solidFill>
                <a:latin typeface="UD デジタル 教科書体 NP-B" panose="02020700000000000000" pitchFamily="18" charset="-128"/>
                <a:ea typeface="UD デジタル 教科書体 NP-B" panose="02020700000000000000" pitchFamily="18" charset="-128"/>
              </a:rPr>
              <a:t/>
            </a:r>
            <a:br>
              <a:rPr kumimoji="1" lang="en-US" altLang="ja-JP" sz="8000" dirty="0" smtClean="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8000" dirty="0" smtClean="0">
                <a:solidFill>
                  <a:srgbClr val="002060"/>
                </a:solidFill>
                <a:latin typeface="UD デジタル 教科書体 NP-B" panose="02020700000000000000" pitchFamily="18" charset="-128"/>
                <a:ea typeface="UD デジタル 教科書体 NP-B" panose="02020700000000000000" pitchFamily="18" charset="-128"/>
              </a:rPr>
              <a:t>生活習慣病を</a:t>
            </a:r>
            <a:r>
              <a:rPr lang="en-US" altLang="ja-JP" sz="8000" dirty="0" smtClean="0">
                <a:solidFill>
                  <a:srgbClr val="002060"/>
                </a:solidFill>
                <a:latin typeface="UD デジタル 教科書体 NP-B" panose="02020700000000000000" pitchFamily="18" charset="-128"/>
                <a:ea typeface="UD デジタル 教科書体 NP-B" panose="02020700000000000000" pitchFamily="18" charset="-128"/>
              </a:rPr>
              <a:t/>
            </a:r>
            <a:br>
              <a:rPr lang="en-US" altLang="ja-JP" sz="8000" dirty="0" smtClean="0">
                <a:solidFill>
                  <a:srgbClr val="002060"/>
                </a:solidFill>
                <a:latin typeface="UD デジタル 教科書体 NP-B" panose="02020700000000000000" pitchFamily="18" charset="-128"/>
                <a:ea typeface="UD デジタル 教科書体 NP-B" panose="02020700000000000000" pitchFamily="18" charset="-128"/>
              </a:rPr>
            </a:br>
            <a:r>
              <a:rPr lang="en-US" altLang="ja-JP" sz="1000" dirty="0">
                <a:solidFill>
                  <a:srgbClr val="002060"/>
                </a:solidFill>
                <a:latin typeface="UD デジタル 教科書体 NP-B" panose="02020700000000000000" pitchFamily="18" charset="-128"/>
                <a:ea typeface="UD デジタル 教科書体 NP-B" panose="02020700000000000000" pitchFamily="18" charset="-128"/>
              </a:rPr>
              <a:t/>
            </a:r>
            <a:br>
              <a:rPr lang="en-US" altLang="ja-JP" sz="1000" dirty="0">
                <a:solidFill>
                  <a:srgbClr val="002060"/>
                </a:solidFill>
                <a:latin typeface="UD デジタル 教科書体 NP-B" panose="02020700000000000000" pitchFamily="18" charset="-128"/>
                <a:ea typeface="UD デジタル 教科書体 NP-B" panose="02020700000000000000" pitchFamily="18" charset="-128"/>
              </a:rPr>
            </a:br>
            <a:r>
              <a:rPr lang="en-US" altLang="ja-JP" sz="1600" dirty="0" smtClean="0">
                <a:solidFill>
                  <a:srgbClr val="002060"/>
                </a:solidFill>
                <a:latin typeface="UD デジタル 教科書体 NP-B" panose="02020700000000000000" pitchFamily="18" charset="-128"/>
                <a:ea typeface="UD デジタル 教科書体 NP-B" panose="02020700000000000000" pitchFamily="18" charset="-128"/>
              </a:rPr>
              <a:t/>
            </a:r>
            <a:br>
              <a:rPr lang="en-US" altLang="ja-JP" sz="1600" dirty="0" smtClean="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8000" dirty="0" smtClean="0">
                <a:solidFill>
                  <a:srgbClr val="002060"/>
                </a:solidFill>
                <a:latin typeface="UD デジタル 教科書体 NP-B" panose="02020700000000000000" pitchFamily="18" charset="-128"/>
                <a:ea typeface="UD デジタル 教科書体 NP-B" panose="02020700000000000000" pitchFamily="18" charset="-128"/>
              </a:rPr>
              <a:t>予防しよう！</a:t>
            </a:r>
            <a:endParaRPr kumimoji="1" lang="ja-JP" altLang="en-US" sz="8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p:cNvSpPr/>
          <p:nvPr/>
        </p:nvSpPr>
        <p:spPr>
          <a:xfrm>
            <a:off x="3501752" y="1866284"/>
            <a:ext cx="4960585" cy="523220"/>
          </a:xfrm>
          <a:prstGeom prst="rect">
            <a:avLst/>
          </a:prstGeom>
        </p:spPr>
        <p:txBody>
          <a:bodyPr wrap="square">
            <a:spAutoFit/>
          </a:bodyPr>
          <a:lstStyle/>
          <a:p>
            <a:r>
              <a:rPr lang="ja-JP" altLang="en-US" sz="2800" dirty="0" smtClean="0">
                <a:solidFill>
                  <a:srgbClr val="002060"/>
                </a:solidFill>
                <a:latin typeface="UD デジタル 教科書体 NP-B" panose="02020700000000000000" pitchFamily="18" charset="-128"/>
                <a:ea typeface="UD デジタル 教科書体 NP-B" panose="02020700000000000000" pitchFamily="18" charset="-128"/>
              </a:rPr>
              <a:t>せい かつ しゅう かん </a:t>
            </a:r>
            <a:r>
              <a:rPr lang="ja-JP" altLang="en-US" sz="2800" dirty="0" err="1" smtClean="0">
                <a:solidFill>
                  <a:srgbClr val="002060"/>
                </a:solidFill>
                <a:latin typeface="UD デジタル 教科書体 NP-B" panose="02020700000000000000" pitchFamily="18" charset="-128"/>
                <a:ea typeface="UD デジタル 教科書体 NP-B" panose="02020700000000000000" pitchFamily="18" charset="-128"/>
              </a:rPr>
              <a:t>びょう</a:t>
            </a:r>
            <a:endParaRPr lang="en-US" altLang="ja-JP" sz="28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026"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200" y="1962695"/>
            <a:ext cx="2261920" cy="247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ose_genki02_gir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17" y="1866284"/>
            <a:ext cx="2355503" cy="257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672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14109" y="337649"/>
            <a:ext cx="7029656" cy="183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どうして悪いのかな？　   　  </a:t>
            </a:r>
            <a:endParaRPr lang="ja-JP" altLang="en-US" dirty="0">
              <a:latin typeface="UD デジタル 教科書体 NP-B" panose="02020700000000000000" pitchFamily="18" charset="-128"/>
              <a:ea typeface="UD デジタル 教科書体 NP-B" panose="02020700000000000000" pitchFamily="18" charset="-128"/>
            </a:endParaRPr>
          </a:p>
        </p:txBody>
      </p:sp>
      <p:grpSp>
        <p:nvGrpSpPr>
          <p:cNvPr id="13" name="グループ化 12"/>
          <p:cNvGrpSpPr/>
          <p:nvPr/>
        </p:nvGrpSpPr>
        <p:grpSpPr>
          <a:xfrm>
            <a:off x="1551326" y="303120"/>
            <a:ext cx="3069836" cy="2732351"/>
            <a:chOff x="4041648" y="2193780"/>
            <a:chExt cx="3822192" cy="3702697"/>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603" y="2193780"/>
              <a:ext cx="3301569" cy="2833127"/>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7591" y="2404635"/>
              <a:ext cx="1670305" cy="2148302"/>
            </a:xfrm>
            <a:prstGeom prst="rect">
              <a:avLst/>
            </a:prstGeom>
          </p:spPr>
        </p:pic>
        <p:sp>
          <p:nvSpPr>
            <p:cNvPr id="16" name="タイトル 1"/>
            <p:cNvSpPr txBox="1">
              <a:spLocks/>
            </p:cNvSpPr>
            <p:nvPr/>
          </p:nvSpPr>
          <p:spPr>
            <a:xfrm>
              <a:off x="4041648" y="4833351"/>
              <a:ext cx="3822192" cy="1063126"/>
            </a:xfrm>
            <a:prstGeom prst="rect">
              <a:avLst/>
            </a:prstGeom>
            <a:no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atin typeface="UD デジタル 教科書体 NP-B" panose="02020700000000000000" pitchFamily="18" charset="-128"/>
                  <a:ea typeface="UD デジタル 教科書体 NP-B" panose="02020700000000000000" pitchFamily="18" charset="-128"/>
                </a:rPr>
                <a:t>②野菜がきらい 　  </a:t>
              </a:r>
              <a:endParaRPr lang="ja-JP" altLang="en-US" dirty="0">
                <a:latin typeface="UD デジタル 教科書体 NP-B" panose="02020700000000000000" pitchFamily="18" charset="-128"/>
                <a:ea typeface="UD デジタル 教科書体 NP-B" panose="02020700000000000000" pitchFamily="18" charset="-128"/>
              </a:endParaRPr>
            </a:p>
          </p:txBody>
        </p:sp>
      </p:grpSp>
      <p:sp>
        <p:nvSpPr>
          <p:cNvPr id="17" name="タイトル 1"/>
          <p:cNvSpPr txBox="1">
            <a:spLocks/>
          </p:cNvSpPr>
          <p:nvPr/>
        </p:nvSpPr>
        <p:spPr>
          <a:xfrm>
            <a:off x="902826" y="3062942"/>
            <a:ext cx="10740939" cy="214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atin typeface="UD デジタル 教科書体 NP-B" panose="02020700000000000000" pitchFamily="18" charset="-128"/>
                <a:ea typeface="UD デジタル 教科書体 NP-B" panose="02020700000000000000" pitchFamily="18" charset="-128"/>
              </a:rPr>
              <a:t>野菜は、コレステロールを</a:t>
            </a:r>
            <a:endParaRPr lang="en-US" altLang="ja-JP" sz="5400" dirty="0" smtClean="0">
              <a:latin typeface="UD デジタル 教科書体 NP-B" panose="02020700000000000000" pitchFamily="18" charset="-128"/>
              <a:ea typeface="UD デジタル 教科書体 NP-B" panose="02020700000000000000" pitchFamily="18" charset="-128"/>
            </a:endParaRPr>
          </a:p>
          <a:p>
            <a:pPr algn="ctr"/>
            <a:r>
              <a:rPr lang="ja-JP" altLang="en-US" sz="5400" dirty="0" smtClean="0">
                <a:latin typeface="UD デジタル 教科書体 NP-B" panose="02020700000000000000" pitchFamily="18" charset="-128"/>
                <a:ea typeface="UD デジタル 教科書体 NP-B" panose="02020700000000000000" pitchFamily="18" charset="-128"/>
              </a:rPr>
              <a:t>減らしてくれる 　  </a:t>
            </a:r>
            <a:endParaRPr lang="ja-JP" altLang="en-US" sz="54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3522" y="1742059"/>
            <a:ext cx="1238250" cy="1453671"/>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967" y="4662757"/>
            <a:ext cx="4686229" cy="2428875"/>
          </a:xfrm>
          <a:prstGeom prst="rect">
            <a:avLst/>
          </a:prstGeom>
        </p:spPr>
      </p:pic>
    </p:spTree>
    <p:extLst>
      <p:ext uri="{BB962C8B-B14F-4D97-AF65-F5344CB8AC3E}">
        <p14:creationId xmlns:p14="http://schemas.microsoft.com/office/powerpoint/2010/main" val="26171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noChangeArrowheads="1"/>
          </p:cNvSpPr>
          <p:nvPr/>
        </p:nvSpPr>
        <p:spPr bwMode="auto">
          <a:xfrm>
            <a:off x="3806825" y="1543204"/>
            <a:ext cx="719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dirty="0"/>
              <a:t>め</a:t>
            </a:r>
          </a:p>
        </p:txBody>
      </p:sp>
      <p:sp>
        <p:nvSpPr>
          <p:cNvPr id="13" name="テキスト ボックス 12"/>
          <p:cNvSpPr txBox="1">
            <a:spLocks noChangeArrowheads="1"/>
          </p:cNvSpPr>
          <p:nvPr/>
        </p:nvSpPr>
        <p:spPr bwMode="auto">
          <a:xfrm>
            <a:off x="3790156" y="2261238"/>
            <a:ext cx="719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dirty="0"/>
              <a:t>ま</a:t>
            </a:r>
          </a:p>
        </p:txBody>
      </p:sp>
      <p:sp>
        <p:nvSpPr>
          <p:cNvPr id="14" name="テキスト ボックス 13"/>
          <p:cNvSpPr txBox="1">
            <a:spLocks noChangeArrowheads="1"/>
          </p:cNvSpPr>
          <p:nvPr/>
        </p:nvSpPr>
        <p:spPr bwMode="auto">
          <a:xfrm>
            <a:off x="3799400" y="2980375"/>
            <a:ext cx="1063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dirty="0"/>
              <a:t>かめ</a:t>
            </a:r>
            <a:endParaRPr lang="ja-JP" altLang="en-US" sz="2400" b="1" dirty="0"/>
          </a:p>
        </p:txBody>
      </p:sp>
      <p:sp>
        <p:nvSpPr>
          <p:cNvPr id="15" name="テキスト ボックス 14"/>
          <p:cNvSpPr txBox="1">
            <a:spLocks noChangeArrowheads="1"/>
          </p:cNvSpPr>
          <p:nvPr/>
        </p:nvSpPr>
        <p:spPr bwMode="auto">
          <a:xfrm>
            <a:off x="3812381" y="3723491"/>
            <a:ext cx="1063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dirty="0"/>
              <a:t>さい</a:t>
            </a:r>
          </a:p>
        </p:txBody>
      </p:sp>
      <p:sp>
        <p:nvSpPr>
          <p:cNvPr id="16" name="テキスト ボックス 15"/>
          <p:cNvSpPr txBox="1">
            <a:spLocks noChangeArrowheads="1"/>
          </p:cNvSpPr>
          <p:nvPr/>
        </p:nvSpPr>
        <p:spPr bwMode="auto">
          <a:xfrm>
            <a:off x="3799400" y="4466607"/>
            <a:ext cx="1065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dirty="0"/>
              <a:t>かな</a:t>
            </a:r>
          </a:p>
        </p:txBody>
      </p:sp>
      <p:sp>
        <p:nvSpPr>
          <p:cNvPr id="17" name="テキスト ボックス 16"/>
          <p:cNvSpPr txBox="1">
            <a:spLocks noChangeArrowheads="1"/>
          </p:cNvSpPr>
          <p:nvPr/>
        </p:nvSpPr>
        <p:spPr bwMode="auto">
          <a:xfrm>
            <a:off x="3806825" y="5226821"/>
            <a:ext cx="1357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dirty="0"/>
              <a:t>いたけ</a:t>
            </a:r>
          </a:p>
        </p:txBody>
      </p:sp>
      <p:sp>
        <p:nvSpPr>
          <p:cNvPr id="18" name="テキスト ボックス 17"/>
          <p:cNvSpPr txBox="1">
            <a:spLocks noChangeArrowheads="1"/>
          </p:cNvSpPr>
          <p:nvPr/>
        </p:nvSpPr>
        <p:spPr bwMode="auto">
          <a:xfrm>
            <a:off x="3850481" y="5939977"/>
            <a:ext cx="63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dirty="0"/>
              <a:t>も</a:t>
            </a:r>
          </a:p>
        </p:txBody>
      </p:sp>
      <p:sp>
        <p:nvSpPr>
          <p:cNvPr id="16400" name="AutoShape 12" descr="data:image/jpeg;base64,/9j/4AAQSkZJRgABAQAAAQABAAD/2wCEAAkGBhQSERQUExQWFBUVGBcXGBcXFxgXGBwYGBUXFxQXFxgXHCceFxkjGhQVHy8gJCcpLCwsFR4xNTAqNSYrLCkBCQoKDgwOGg8PGiwkHyQsLCwsLCwsLCwsLCwsLCwsLCwsLCwsLCwsLCwsLCwsLCwsLCwsLCwsLCwsLCwsLCksLP/AABEIAMEBBQMBIgACEQEDEQH/xAAcAAABBQEBAQAAAAAAAAAAAAAFAAIDBAYBBwj/xABDEAABAgMFBAUHCQgDAQAAAAABAAIDBBEFEiExQQZRYXEigZGhsQcTMsHR0vAVQlJyc5Ky4fEUFyMkNENTojNiwoL/xAAaAQADAQEBAQAAAAAAAAAAAAAAAQIDBAUG/8QAJhEAAgICAgICAgIDAAAAAAAAAAECEQMhEjEEQRNRIjIFoSNhcf/aAAwDAQACEQMRAD8A9vDAuptV0LNNLoY5D7XtqFLNvRXUrkM3HkFS2h2jMqWdEPvV1ocF57t/tF+0MhvDLhYXCt6tQepcufyoxuEf2Jbo1lj+UFkSK5sUXAT0DuH/AGWwhxAQCCCDkRkvm8TxzBWk2c2/iwKNvVG44j8llg8iSX5iUvs9vSWYsvbyDFAvdE9oRKLtNBABqTwAx713rLFq7KCqH2/MFkvFcMw0qqzayAdT2KhaW2MIw4gDb3RNa0pjlhqpySTi0mB53acS60N1PSdzOiqyQ1UE5MFzyTqpYD1xwgopL6Mm9haA8Y1PV+qGWlKajJWmRab+2i75wYihHafAhU1YwIytVdgBciwRXPuKYH0UJUIJQ4lPj4oo5ueNDiqXn1XjxcMVa2x2QjpORuRF1v6IVLMx+PgI9Kwqio+O1W4glY/SvtP5KKlf1Vl9Rz518Sq7vjcseIypNDAoS7NF44ohcxmsZxJZpdhrU83HZU4E06jgfFewBeAWfEuuBXuFhzvnYEN+tKHmMD8cV2eNKtGkdovpJJLtGJJJJACTXsqnJJNKSpgCLLtG80j6JLewkepJDrEH/L9o/wDG5JNaA0xaknJKaGed+UOZ/jNbub4rEW22sAncQj+203em4lNDTsQCYN6E8cK9i+fy78izNmVhRk8lVXihUrV1R0ZlyUtkwzQnBFRbd8DhrXLgsxGZh8FPiNdDhivzsVqle0Vbo00G27zg1pN6tBvxRe0pm6wQyauzdTfu6lmNmJWg884YjBnPV1ESiOqcVStLY+WqONKuQRwUcvAV1oVIVCA+MUjx+OwLoCdRMCrEh8AoTBVtwCZ3JOIiqYZVWPnRXY8cNGCGl94+xNIRclBU5jDjRG4MZt0AnAHKox51KAQyeXWiDHNDDR5J0Ff/ADkVoWmFA9pyqOBOfLSihineqstOewGlO72KUxsPArCXY7K0U8kLiFE5iIK59oCHxmUPgs5EsjhuIK9L2F2gDIZa80bXPdXCvLJeZI3s9O3X0PouFDyPx3Ixvi0OLo9vDqrqxOy+0tw+ZiHAGgJ0/JbUFelCfI0OpJJKwEkkkgDMWL/d+1f+NyS7Y2cb7V/43JIA0oTYj6AncCU5D7fmLktFduae/BZt1FsDxq1pu/Ge7e4nvVaCauI3tI7q+pMinErkm/8Ait507QfavnLvKv8ApkZidZQlRQoqI2tB6TutCHGhXp8SQpKQbzhlQYn1BTRJbzsQA6Hmo5BgLRd9I5nQcuPFFJSVpxKpS9ILLNMA1uQworMGT3qWDAujinRHKkih94DJNdEVcvTXOVAWA9SCIqwd8ap4eR8eKYhz3KCJFXDHy+K8lSmYiKEyOYjXiBoExrupNAThwQwJoDkUESjDUdE4EUxpvxVCUhVIxpqc8uQRKODdpQmo34kcBWvamkVEpQmkggC8BzHwV3zL93BNs6Njnuxp4onezHKmvPJZNbAFRIDtQomgow5tRz7EOjy1KUw8FDQmiq7DNWJSJRwKiit7O1NapT2CNXHb6DwfSFCDvHgaUWu2d2kugMiE0yBONOvcsfZkURIDm5lvSHMZ93gpZWKaYGvWF2R9M0PWWPBAINQU5Y7Z22rnRd6O7dyqtdDihwqDUFdEZWUPSSSVAZixv732r/xuXVyxf7v2r/xuSQBp0J2ms+JGl3Q4dLzqZmmGqKoXtFbIl4ROBecGjjv6lhmlCONufQHk9s7ORpcVigMBNB0248gDU9iCvmGwokPpB1XNxaa0qdcAitpuL3FznFx1JNfFY+anKxW0wAc3xXzuCUcs7iv7M32ELch9N3NVZCw/OdN1QzxPDhxWijybHvLohNBk0anidAnRo4JxNBkKDADcAF6U8+OL43sToowJQDBoROBKhoqo4FoQG1BeGn/th44KwX1pTGuVDgqi1VoSRG+IoHPU74Y161UivCtMZ0lNvD49agEwK0/Tkn+cpj8disRaaRv4rrzqo4bsMfYVBHjK0DInxVWzTXvxou1QSdKdChk5fHFJkMnT1KzDgnfpTD88Vm5xQwhJww2lX0B40B+sTmrk1acMtuhwc6vpg4YZDJD5OUB0G/E07ynT7BSlAOQHiMCl8vstOkUbOdV7scBnjljhijLQDh17lmZuXw6PR5YdoCCzlsRmEfxHdZ9qzU+TpCPQnPGS6+E00B54Lzxm0sc/P45BN+VYrs4ju2ngqbaGbOelg0g16JyNddVRc9oJo5ppuKzrYhOJNeeKswnLmnNroTRsdnp0B48N41UdqwDBjODSbvpCmV04hAYL8kVlo0SMWtqXFow303cleDybfCQy3J2yWnM86+pbHZ/a4NOdRru58FkW7PvduHxoufIsVp6NCRoDiOpd+0Ue1yk42I0OYQQp15bYtsRpdwJaRv3Ecty9Esq1mR21bgdQc/0W0Z32UBrG/vfav/G5dXLF/u/av/G5JaAaZef7aTV+PQfMF3rOK9AK8zt4fzEXP0jmvD/mZuOFJe2DMpb77kMjU/BWQu9NvMeK0u1scANqaLMyL2xogYMdScqAZrh8GD+O0ZPs1tcFQtCZoCrIjilDog1qFZQxNZKkDM/aUYkqCBOxGeg9zeTiE6ZFSoQ1e9BJRoApB2mjCocb4O/PDir0K32upew7lnKLiHjixmni2hU9AjHXA99M1ZgT92l85HQ0HOix1U5sV2hPahQa9io9BizzNHAjmqEaZrkVnZIRHEC9TqCPS0sAN53nFJ5PTIfY+EwlW5eWAzx5+xMYVdhQ6CtVi8jkMQYngIXP7TQYWF68dzaHtxoEKdt2Af8AhJH1gD4KuE5dIdM2cq4DOvV7VFaESqz9leUOFeIiQXEH0aPGG8kUxV6HbkKKTQ3M8HYfkonGUFtDGuFVl9pIPRruK1wAOIx4rPW/L1hv4YqMcqnES7MkyMQVZh2idyp0Xar1pRT7NA3AtMGmCLS0SuXisi2PRX5W0MgM1y5PHj9CNxJyrM3vpwC0Era0tAbhQb9Sea8/hRCPSOKpz87Q3Rn4LPHBRf4oV/RrrX8oRJLWVDeBoTzOnIIKNrXg1a0AjWprVZtrk8FVPDGbuewo9p2f24bEgtdEY1xydpjvWhs+2ILnAsPm3Vy0/ReNWDHIgkbyiUvaJaagojlcdMfJnslgOqIh3xHn/YpKtsZEvS4O+h7cUl6KLNjVeZbc/wACJEd9LFvElelRogaCXEADUmgWE2un5eYLWiri2uIru3eteZ52OGWMYye70DPErbjuiGrzUn4wUey8x5qbh1pR9YZrpeyPaGqzb8K7ENN6ARnGtRgRl6lXjriuJkjezLSx54GihiRRccHk0O4J7ZsRoTIurgL31gOl3psJ6HjV2xPQCnLIwvQ3Xm544Hs1Qt8IjAii20SXqKjPx+N6ozVn3vSbXiFrxXoEzK3UvNotMWUK9A9RUYkLudFnJuIWDfMEq5LyamZEY3EkdWKcbSa09FteJwWMpzekhNsuy0ClBRE2NA9IgDiaLPNtWIfRAHIV8VUmLx6TiTzUwxSf7Aohq0toWg3YQBpm45dW9Z6ftKJFNXO6hgOxch6qGMF1xgospJFchRvClcmOC3RRAisjN3sDmhrgkxxBqETjzQPZp5abcz0SRw07EQfHESDErg6mW8b0Ckpm8OKvw15s409kGfMMLhhBWI7KOI4plF3qRZXdBTGEtIIzCslqjiQ1al9jskbOvPzj1YLlValLHe6hAqCaVBB0qpTZTj6Icd9W09eKnS6EUwE9oXRCNablak2C9XQeKylKtg2HpSDdhBvCpUZdio4U5vU5IdkuMg9o2G/pWcm+CSWw39Kzk3wSXsro2Mnau1USMTVx9Q6sghMlOViiuOfggro50VqyIwMYA/RPavmMGNvKpSdszsG7SQakuWVmGrcW+28CBjTs6ljpiEvVi6kT7CWyk16UMniOeqMuCyEhNGFEa4aHuWxeagEZEVC0ktg9ksF+Clc/tVOG6is4HFWmSRfsw1CrxbIhn5vYrl5IhUkhAp9jQxkO9R/JjBoijlE8YcUUhlEQmtGAp1IZa0U0pVvIVr1orMGgJoOsrOzRqa/l60WNHISbGSglPisqEFFQhMIUjguEJgR3UwtU11ItVJjGQYhaahHpOYDhggRYpZaMWGo61llxqa12DSCFoS9DXeql0hEXx7zQRiDmoBBxoFjCVKhWdsuWEWIGHM5fAWtZZQY0i6AN1RVBZGCyF0yLz9NAPaVXm7ZLjQHs9q6IV7GaV0ZoAyoMTzVeIfOZdEbxmeR0CDS84xoxN45muVeAU4tscU3MRVt6UEKhxo7tVGDNilBkp9p7S84IYqDSuW85oLBBJWbxqSsKsNNjKeDGoqMtKvcaNFeOikIc00IouaUAcWtn0FsI6sow72t/Ckm7AH+Th/VZ+EJL1V0anjofTFT2W6sZmpJxHVqq04wsdwXLNFS5xzAwXgQaX5IysM2k0VOIrzH6LNTEgcSBXlQp1ognEmqCRSWnAkclvBPJuxEkxLEI9Yke9Coc2rPC13jB9Hjjn2orYM6zzlB87Ch+MV0uMktgGCpYb02I2iY0qUyGWKp5Kgb1KUhapiOOfRVY81QVU5dXDDrQ+Ylwa4gfWNGns15ov6K7BNpTJccqDeh7hRXpmLR2BApgKd9MVRea7ymikcYFYBVdgxyVhioZHFhcFWuq/RRvYmJFYBdou3cVMIKmxkIYkYCtNg7112AQmBUl4rmnAVG5XWRbwrd71Sizg0HaFC6eO9NwTdtA9l+Yc75zqcAqzXUVZjy44dqsAMb6RqeHxVD1oB4ipNjhRm0oYyhg81JAtOGT0odOLTXuKhxlXQbGRzeKTJdF4Uqx4q2hClEmBksXnS0TYOl4j2ei4hEBbDyKPax44ih7Qu/sqX7Os3lTHzZ7psC6snDIwq1mH/yF1LYIfykP6rfwpL1l0bGA232fdBiuBHRJJB0osxIRAHFp1X0XbVjQ5iGWRG13HUHeF4ZthslElIlcxWrXaH8142Tx/ibXpmbiB52FggU1DxWghxhEbx15oXOwcVnhfF8WTQNZAa4gGuO7FFIcqIXoilKGuqtWdZd0XnDE5DcPaqVth4LS2oOXDrXbGXLRpwpWaOYaMDoQCqxKdZkQxJdpOJb0T1LjlLVMyYmlT7v0ULDirLSNdVaJIzCJ1P3fzVa0JIXamLSnzaAH/bMq8WilaeCA2tFcXY3afRr355q6RQJeBkMDxIPgoHtxzB4j9FYfLuONAB2KCmB8KetNDGBTQ1G13OifTJMZKurgTkwGmGNyd5wDNOCgiQaoboRyNNBox+OpC484XcBuUk7ANa5qmtccVVlokaCVIJdQh9FYgTmNCE3foHYx0Q5DBREIpElg5t4Kk6CpjNMSZAGpwYn+bXQxVY7J5GadDdUdY0I4rXyLhGbeHWNQsY0ohZlpmE8OGWo4Lj8jDz2uxVZrf2FOEkArMGKHtDmmoOS6SvOSXsk9U2HFJVvIeCS7sT/TN5DwXF78ekbGycEItyxWTENzHioPcd4RlMeFMoqSpjPANodjosrEJAJYTgRkR6iobMsTzjrxFQPFe7zko14Ic0EHQhAn7PQ2+g0AbgFwPxaenolR2YL5GwxWUt5rS6jcQNeK9WteUDIbjww56Lyq1WUJrnqsc74NRQTYzZl//JD3i8OrA+pTvbQoTZ015uOx2laHkcFobRg0K17imZMpgYqdoVcYq1CG/vVRZJx7cMbtN7gHdxIQCfm86GgxpgKYaNoMkbtJpuUDa7xlh11FVl5l4rh0aZCmvaVaH0VphzSMK11w9aha2qfFiXjuG4LlVdjGKS9zSawnTJTtlsMSBzRdDOA6qQQydF1kMDSvNTsS5oQ1kFS3Uqp1Vm3YijMS+qFTknqAtMYaqRpcYpxnwYJ0Zi4ppRlXKWclbpqMioYTqGoXZfKNo0u0H5CDcY8uriKDr1KGxYamZPuIoTgo3lcyTTMyIQsEwtUznqNzlaZVkdFFfxUxKa2m6q0TGjS7J2hnCPEt9YWkuLCyBe17XDCh7tR2L0GCAWgjUeK83NFc9exM9O2J/pm8h4Li7sX/AEw6vBJevHo1NmuFcBXVIyJ7FXiQldomliVAYXbaNcawHBpJqeOiwE2xkUaOHAr1zaqwjMwHMbQOOROhXitrbJzMs4lzHU+k3Edy4ckP8jcujOSBU/ZBBN04YkDdRG2RDEgMec6UPMIL+1vBxJw0KO2LHEVkRtMqH1epUoqmkSDWtVyGwbk18GjiustJjCATXgBUrCM9kNHLWl3PaASQNANedQsxPwyxwaWtNNSMStZN2pDNKNJIFMcEBdCFSd/xmtlK+igO2TcdKdylZZ4r4okGLt1OwKAhkYNF3vTTBJOpREMXLih7AHGCU8Qqaq85iaYKVMRWBTwVIZdIwEbsKOiIm3ap7JdIwE/YFKalLwQGNALDRaoBD7RkqjitMc3F76GmBmuUjXqFwou3l0tF0SuKjRqz7NYxgiRhWvos38SiErELjhDAb2LllmrpWHG+jMQ4V5EpaTAWhmLLbuCpOs+i5n5Sn/oRWbDAWo2diX4d3VvwFnzLo7slCo93Ed4WfJNiPWdjh/LhJd2RH8HrSXuLo1NUHKQFB7TjTDT/AAmsP1g4+DgqHyjPfQg/cf76nix2alJZf5TnvowfuP8AfS+U576MH7j/AH06EaV7VUjwAcxVBPlKe+hB+4/31wz88fmQfuv99FDILU2Ml41awwDvAos7G2JbKiJEhkkXTVvgtMZqd+jC+6/31BMNm3tLXMhEHAi6731DxqtCezya0HEgk1FULkYBJc7Q4Bemzuwz4mFxrBqGg0P3iVC3yfPAoAByC4IeJkTuTI4mCLUwsW6ieTaKfnvHIM9bVEfJfF/yxP8AT3F0Lx2LizDOCbRbweTCL/kif6e4k7yXxD/ceOV33UfBIOLMI1nBd82Vu/3ZRP8AJE7W+6oT5Kov+aN2t91NYZew4sxdxcLVuG+S6L/mi9fmz/4T2+TKKP7r+xnuI+BhwMKIZXfNlbc+TCL/AJYn+nuJ37sYv+R/Yz3UfAw4swl1cqt2PJhE+m887vup37sX73d3sR8MhcWYArhhghb791zt7u72Lv7r3b3d3sS+GQcWeVzUhR3A5KWQskOeGgZlelRfJQ52bn93sVqQ8mz4RvCpP/bHwopniyV+JSTMyzZy+6pGWA4BGZTZvgtJD2emBkG9h9qsMsuZHzWfdd7ywXh5H+zNeRnpvZouZ0fSGXHgsvNSRaTUUIzBXpn7DNfRh/dd7yoTuy8aLi5jK7wCD+JZZf4+XcOyGrPNnwuC0+w1iviPJummARyW2Je01MNj+Dr1OxrgtFJxJuGA1kKA1o0DHAdz08XhZbTlSQkiTZxlGPG57h2OKSI2RZrmtdezc4uPMkk+K4vZKDLk1JJACSSSQAkkkkAJJJJACSSSQAkkkkAJJJJACSSSQAkkkkAJJJJACSSSQAkkkkAJJJJACSSSQAkkkkAJJJJAEjUkkkAf/9k="/>
          <p:cNvSpPr>
            <a:spLocks noChangeAspect="1" noChangeArrowheads="1"/>
          </p:cNvSpPr>
          <p:nvPr/>
        </p:nvSpPr>
        <p:spPr bwMode="auto">
          <a:xfrm>
            <a:off x="5861051" y="-876300"/>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401" name="AutoShape 14" descr="data:image/jpeg;base64,/9j/4AAQSkZJRgABAQAAAQABAAD/2wCEAAkGBhQSERQUExQWFBUVGBcXGBcXFxgXGBwYGBUXFxQXFxgXHCceFxkjGhQVHy8gJCcpLCwsFR4xNTAqNSYrLCkBCQoKDgwOGg8PGiwkHyQsLCwsLCwsLCwsLCwsLCwsLCwsLCwsLCwsLCwsLCwsLCwsLCwsLCwsLCwsLCwsLCksLP/AABEIAMEBBQMBIgACEQEDEQH/xAAcAAABBQEBAQAAAAAAAAAAAAAFAAIDBAYBBwj/xABDEAABAgMFBAUHCQgDAQAAAAABAAIDBBEFEiExQQZRYXEigZGhsQcTMsHR0vAVQlJyc5Ky4fEUFyMkNENTojNiwoL/xAAaAQADAQEBAQAAAAAAAAAAAAAAAQIDBAUG/8QAJhEAAgICAgICAgIDAAAAAAAAAAECEQMhEjEEQRNRIjIFoSNhcf/aAAwDAQACEQMRAD8A9vDAuptV0LNNLoY5D7XtqFLNvRXUrkM3HkFS2h2jMqWdEPvV1ocF57t/tF+0MhvDLhYXCt6tQepcufyoxuEf2Jbo1lj+UFkSK5sUXAT0DuH/AGWwhxAQCCCDkRkvm8TxzBWk2c2/iwKNvVG44j8llg8iSX5iUvs9vSWYsvbyDFAvdE9oRKLtNBABqTwAx713rLFq7KCqH2/MFkvFcMw0qqzayAdT2KhaW2MIw4gDb3RNa0pjlhqpySTi0mB53acS60N1PSdzOiqyQ1UE5MFzyTqpYD1xwgopL6Mm9haA8Y1PV+qGWlKajJWmRab+2i75wYihHafAhU1YwIytVdgBciwRXPuKYH0UJUIJQ4lPj4oo5ueNDiqXn1XjxcMVa2x2QjpORuRF1v6IVLMx+PgI9Kwqio+O1W4glY/SvtP5KKlf1Vl9Rz518Sq7vjcseIypNDAoS7NF44ohcxmsZxJZpdhrU83HZU4E06jgfFewBeAWfEuuBXuFhzvnYEN+tKHmMD8cV2eNKtGkdovpJJLtGJJJJACTXsqnJJNKSpgCLLtG80j6JLewkepJDrEH/L9o/wDG5JNaA0xaknJKaGed+UOZ/jNbub4rEW22sAncQj+203em4lNDTsQCYN6E8cK9i+fy78izNmVhRk8lVXihUrV1R0ZlyUtkwzQnBFRbd8DhrXLgsxGZh8FPiNdDhivzsVqle0Vbo00G27zg1pN6tBvxRe0pm6wQyauzdTfu6lmNmJWg884YjBnPV1ESiOqcVStLY+WqONKuQRwUcvAV1oVIVCA+MUjx+OwLoCdRMCrEh8AoTBVtwCZ3JOIiqYZVWPnRXY8cNGCGl94+xNIRclBU5jDjRG4MZt0AnAHKox51KAQyeXWiDHNDDR5J0Ff/ADkVoWmFA9pyqOBOfLSihineqstOewGlO72KUxsPArCXY7K0U8kLiFE5iIK59oCHxmUPgs5EsjhuIK9L2F2gDIZa80bXPdXCvLJeZI3s9O3X0PouFDyPx3Ixvi0OLo9vDqrqxOy+0tw+ZiHAGgJ0/JbUFelCfI0OpJJKwEkkkgDMWL/d+1f+NyS7Y2cb7V/43JIA0oTYj6AncCU5D7fmLktFduae/BZt1FsDxq1pu/Ge7e4nvVaCauI3tI7q+pMinErkm/8Ait507QfavnLvKv8ApkZidZQlRQoqI2tB6TutCHGhXp8SQpKQbzhlQYn1BTRJbzsQA6Hmo5BgLRd9I5nQcuPFFJSVpxKpS9ILLNMA1uQworMGT3qWDAujinRHKkih94DJNdEVcvTXOVAWA9SCIqwd8ap4eR8eKYhz3KCJFXDHy+K8lSmYiKEyOYjXiBoExrupNAThwQwJoDkUESjDUdE4EUxpvxVCUhVIxpqc8uQRKODdpQmo34kcBWvamkVEpQmkggC8BzHwV3zL93BNs6Njnuxp4onezHKmvPJZNbAFRIDtQomgow5tRz7EOjy1KUw8FDQmiq7DNWJSJRwKiit7O1NapT2CNXHb6DwfSFCDvHgaUWu2d2kugMiE0yBONOvcsfZkURIDm5lvSHMZ93gpZWKaYGvWF2R9M0PWWPBAINQU5Y7Z22rnRd6O7dyqtdDihwqDUFdEZWUPSSSVAZixv732r/xuXVyxf7v2r/xuSQBp0J2ms+JGl3Q4dLzqZmmGqKoXtFbIl4ROBecGjjv6lhmlCONufQHk9s7ORpcVigMBNB0248gDU9iCvmGwokPpB1XNxaa0qdcAitpuL3FznFx1JNfFY+anKxW0wAc3xXzuCUcs7iv7M32ELch9N3NVZCw/OdN1QzxPDhxWijybHvLohNBk0anidAnRo4JxNBkKDADcAF6U8+OL43sToowJQDBoROBKhoqo4FoQG1BeGn/th44KwX1pTGuVDgqi1VoSRG+IoHPU74Y161UivCtMZ0lNvD49agEwK0/Tkn+cpj8disRaaRv4rrzqo4bsMfYVBHjK0DInxVWzTXvxou1QSdKdChk5fHFJkMnT1KzDgnfpTD88Vm5xQwhJww2lX0B40B+sTmrk1acMtuhwc6vpg4YZDJD5OUB0G/E07ynT7BSlAOQHiMCl8vstOkUbOdV7scBnjljhijLQDh17lmZuXw6PR5YdoCCzlsRmEfxHdZ9qzU+TpCPQnPGS6+E00B54Lzxm0sc/P45BN+VYrs4ju2ngqbaGbOelg0g16JyNddVRc9oJo5ppuKzrYhOJNeeKswnLmnNroTRsdnp0B48N41UdqwDBjODSbvpCmV04hAYL8kVlo0SMWtqXFow303cleDybfCQy3J2yWnM86+pbHZ/a4NOdRru58FkW7PvduHxoufIsVp6NCRoDiOpd+0Ue1yk42I0OYQQp15bYtsRpdwJaRv3Ecty9Esq1mR21bgdQc/0W0Z32UBrG/vfav/G5dXLF/u/av/G5JaAaZef7aTV+PQfMF3rOK9AK8zt4fzEXP0jmvD/mZuOFJe2DMpb77kMjU/BWQu9NvMeK0u1scANqaLMyL2xogYMdScqAZrh8GD+O0ZPs1tcFQtCZoCrIjilDog1qFZQxNZKkDM/aUYkqCBOxGeg9zeTiE6ZFSoQ1e9BJRoApB2mjCocb4O/PDir0K32upew7lnKLiHjixmni2hU9AjHXA99M1ZgT92l85HQ0HOix1U5sV2hPahQa9io9BizzNHAjmqEaZrkVnZIRHEC9TqCPS0sAN53nFJ5PTIfY+EwlW5eWAzx5+xMYVdhQ6CtVi8jkMQYngIXP7TQYWF68dzaHtxoEKdt2Af8AhJH1gD4KuE5dIdM2cq4DOvV7VFaESqz9leUOFeIiQXEH0aPGG8kUxV6HbkKKTQ3M8HYfkonGUFtDGuFVl9pIPRruK1wAOIx4rPW/L1hv4YqMcqnES7MkyMQVZh2idyp0Xar1pRT7NA3AtMGmCLS0SuXisi2PRX5W0MgM1y5PHj9CNxJyrM3vpwC0Era0tAbhQb9Sea8/hRCPSOKpz87Q3Rn4LPHBRf4oV/RrrX8oRJLWVDeBoTzOnIIKNrXg1a0AjWprVZtrk8FVPDGbuewo9p2f24bEgtdEY1xydpjvWhs+2ILnAsPm3Vy0/ReNWDHIgkbyiUvaJaagojlcdMfJnslgOqIh3xHn/YpKtsZEvS4O+h7cUl6KLNjVeZbc/wACJEd9LFvElelRogaCXEADUmgWE2un5eYLWiri2uIru3eteZ52OGWMYye70DPErbjuiGrzUn4wUey8x5qbh1pR9YZrpeyPaGqzb8K7ENN6ARnGtRgRl6lXjriuJkjezLSx54GihiRRccHk0O4J7ZsRoTIurgL31gOl3psJ6HjV2xPQCnLIwvQ3Xm544Hs1Qt8IjAii20SXqKjPx+N6ozVn3vSbXiFrxXoEzK3UvNotMWUK9A9RUYkLudFnJuIWDfMEq5LyamZEY3EkdWKcbSa09FteJwWMpzekhNsuy0ClBRE2NA9IgDiaLPNtWIfRAHIV8VUmLx6TiTzUwxSf7Aohq0toWg3YQBpm45dW9Z6ftKJFNXO6hgOxch6qGMF1xgospJFchRvClcmOC3RRAisjN3sDmhrgkxxBqETjzQPZp5abcz0SRw07EQfHESDErg6mW8b0Ckpm8OKvw15s409kGfMMLhhBWI7KOI4plF3qRZXdBTGEtIIzCslqjiQ1al9jskbOvPzj1YLlValLHe6hAqCaVBB0qpTZTj6Icd9W09eKnS6EUwE9oXRCNablak2C9XQeKylKtg2HpSDdhBvCpUZdio4U5vU5IdkuMg9o2G/pWcm+CSWw39Kzk3wSXsro2Mnau1USMTVx9Q6sghMlOViiuOfggro50VqyIwMYA/RPavmMGNvKpSdszsG7SQakuWVmGrcW+28CBjTs6ljpiEvVi6kT7CWyk16UMniOeqMuCyEhNGFEa4aHuWxeagEZEVC0ktg9ksF+Clc/tVOG6is4HFWmSRfsw1CrxbIhn5vYrl5IhUkhAp9jQxkO9R/JjBoijlE8YcUUhlEQmtGAp1IZa0U0pVvIVr1orMGgJoOsrOzRqa/l60WNHISbGSglPisqEFFQhMIUjguEJgR3UwtU11ItVJjGQYhaahHpOYDhggRYpZaMWGo61llxqa12DSCFoS9DXeql0hEXx7zQRiDmoBBxoFjCVKhWdsuWEWIGHM5fAWtZZQY0i6AN1RVBZGCyF0yLz9NAPaVXm7ZLjQHs9q6IV7GaV0ZoAyoMTzVeIfOZdEbxmeR0CDS84xoxN45muVeAU4tscU3MRVt6UEKhxo7tVGDNilBkp9p7S84IYqDSuW85oLBBJWbxqSsKsNNjKeDGoqMtKvcaNFeOikIc00IouaUAcWtn0FsI6sow72t/Ckm7AH+Th/VZ+EJL1V0anjofTFT2W6sZmpJxHVqq04wsdwXLNFS5xzAwXgQaX5IysM2k0VOIrzH6LNTEgcSBXlQp1ognEmqCRSWnAkclvBPJuxEkxLEI9Yke9Coc2rPC13jB9Hjjn2orYM6zzlB87Ch+MV0uMktgGCpYb02I2iY0qUyGWKp5Kgb1KUhapiOOfRVY81QVU5dXDDrQ+Ylwa4gfWNGns15ov6K7BNpTJccqDeh7hRXpmLR2BApgKd9MVRea7ymikcYFYBVdgxyVhioZHFhcFWuq/RRvYmJFYBdou3cVMIKmxkIYkYCtNg7112AQmBUl4rmnAVG5XWRbwrd71Sizg0HaFC6eO9NwTdtA9l+Yc75zqcAqzXUVZjy44dqsAMb6RqeHxVD1oB4ipNjhRm0oYyhg81JAtOGT0odOLTXuKhxlXQbGRzeKTJdF4Uqx4q2hClEmBksXnS0TYOl4j2ei4hEBbDyKPax44ih7Qu/sqX7Os3lTHzZ7psC6snDIwq1mH/yF1LYIfykP6rfwpL1l0bGA232fdBiuBHRJJB0osxIRAHFp1X0XbVjQ5iGWRG13HUHeF4ZthslElIlcxWrXaH8142Tx/ibXpmbiB52FggU1DxWghxhEbx15oXOwcVnhfF8WTQNZAa4gGuO7FFIcqIXoilKGuqtWdZd0XnDE5DcPaqVth4LS2oOXDrXbGXLRpwpWaOYaMDoQCqxKdZkQxJdpOJb0T1LjlLVMyYmlT7v0ULDirLSNdVaJIzCJ1P3fzVa0JIXamLSnzaAH/bMq8WilaeCA2tFcXY3afRr355q6RQJeBkMDxIPgoHtxzB4j9FYfLuONAB2KCmB8KetNDGBTQ1G13OifTJMZKurgTkwGmGNyd5wDNOCgiQaoboRyNNBox+OpC484XcBuUk7ANa5qmtccVVlokaCVIJdQh9FYgTmNCE3foHYx0Q5DBREIpElg5t4Kk6CpjNMSZAGpwYn+bXQxVY7J5GadDdUdY0I4rXyLhGbeHWNQsY0ohZlpmE8OGWo4Lj8jDz2uxVZrf2FOEkArMGKHtDmmoOS6SvOSXsk9U2HFJVvIeCS7sT/TN5DwXF78ekbGycEItyxWTENzHioPcd4RlMeFMoqSpjPANodjosrEJAJYTgRkR6iobMsTzjrxFQPFe7zko14Ic0EHQhAn7PQ2+g0AbgFwPxaenolR2YL5GwxWUt5rS6jcQNeK9WteUDIbjww56Lyq1WUJrnqsc74NRQTYzZl//JD3i8OrA+pTvbQoTZ015uOx2laHkcFobRg0K17imZMpgYqdoVcYq1CG/vVRZJx7cMbtN7gHdxIQCfm86GgxpgKYaNoMkbtJpuUDa7xlh11FVl5l4rh0aZCmvaVaH0VphzSMK11w9aha2qfFiXjuG4LlVdjGKS9zSawnTJTtlsMSBzRdDOA6qQQydF1kMDSvNTsS5oQ1kFS3Uqp1Vm3YijMS+qFTknqAtMYaqRpcYpxnwYJ0Zi4ppRlXKWclbpqMioYTqGoXZfKNo0u0H5CDcY8uriKDr1KGxYamZPuIoTgo3lcyTTMyIQsEwtUznqNzlaZVkdFFfxUxKa2m6q0TGjS7J2hnCPEt9YWkuLCyBe17XDCh7tR2L0GCAWgjUeK83NFc9exM9O2J/pm8h4Li7sX/AEw6vBJevHo1NmuFcBXVIyJ7FXiQldomliVAYXbaNcawHBpJqeOiwE2xkUaOHAr1zaqwjMwHMbQOOROhXitrbJzMs4lzHU+k3Edy4ckP8jcujOSBU/ZBBN04YkDdRG2RDEgMec6UPMIL+1vBxJw0KO2LHEVkRtMqH1epUoqmkSDWtVyGwbk18GjiustJjCATXgBUrCM9kNHLWl3PaASQNANedQsxPwyxwaWtNNSMStZN2pDNKNJIFMcEBdCFSd/xmtlK+igO2TcdKdylZZ4r4okGLt1OwKAhkYNF3vTTBJOpREMXLih7AHGCU8Qqaq85iaYKVMRWBTwVIZdIwEbsKOiIm3ap7JdIwE/YFKalLwQGNALDRaoBD7RkqjitMc3F76GmBmuUjXqFwou3l0tF0SuKjRqz7NYxgiRhWvos38SiErELjhDAb2LllmrpWHG+jMQ4V5EpaTAWhmLLbuCpOs+i5n5Sn/oRWbDAWo2diX4d3VvwFnzLo7slCo93Ed4WfJNiPWdjh/LhJd2RH8HrSXuLo1NUHKQFB7TjTDT/AAmsP1g4+DgqHyjPfQg/cf76nix2alJZf5TnvowfuP8AfS+U576MH7j/AH06EaV7VUjwAcxVBPlKe+hB+4/31wz88fmQfuv99FDILU2Ml41awwDvAos7G2JbKiJEhkkXTVvgtMZqd+jC+6/31BMNm3tLXMhEHAi6731DxqtCezya0HEgk1FULkYBJc7Q4Bemzuwz4mFxrBqGg0P3iVC3yfPAoAByC4IeJkTuTI4mCLUwsW6ieTaKfnvHIM9bVEfJfF/yxP8AT3F0Lx2LizDOCbRbweTCL/kif6e4k7yXxD/ceOV33UfBIOLMI1nBd82Vu/3ZRP8AJE7W+6oT5Kov+aN2t91NYZew4sxdxcLVuG+S6L/mi9fmz/4T2+TKKP7r+xnuI+BhwMKIZXfNlbc+TCL/AJYn+nuJ37sYv+R/Yz3UfAw4swl1cqt2PJhE+m887vup37sX73d3sR8MhcWYArhhghb791zt7u72Lv7r3b3d3sS+GQcWeVzUhR3A5KWQskOeGgZlelRfJQ52bn93sVqQ8mz4RvCpP/bHwopniyV+JSTMyzZy+6pGWA4BGZTZvgtJD2emBkG9h9qsMsuZHzWfdd7ywXh5H+zNeRnpvZouZ0fSGXHgsvNSRaTUUIzBXpn7DNfRh/dd7yoTuy8aLi5jK7wCD+JZZf4+XcOyGrPNnwuC0+w1iviPJummARyW2Je01MNj+Dr1OxrgtFJxJuGA1kKA1o0DHAdz08XhZbTlSQkiTZxlGPG57h2OKSI2RZrmtdezc4uPMkk+K4vZKDLk1JJACSSSQAkkkkAJJJJACSSSQAkkkkAJJJJACSSSQAkkkkAJJJJACSSSQAkkkkAJJJJACSSSQAkkkkAJJJJAEjUkkkAf/9k="/>
          <p:cNvSpPr>
            <a:spLocks noChangeAspect="1" noChangeArrowheads="1"/>
          </p:cNvSpPr>
          <p:nvPr/>
        </p:nvSpPr>
        <p:spPr bwMode="auto">
          <a:xfrm>
            <a:off x="6013451" y="-723900"/>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402" name="AutoShape 16" descr="data:image/jpeg;base64,/9j/4AAQSkZJRgABAQAAAQABAAD/2wCEAAkGBhMSERUUExMWFRUVGBcYGBcYFxodGBYYFhcWGRcXGBQXHiYeGBwjHxQUHy8gJCcpLCwsFh4xNTAqNSYrLCkBCQoKDgwOGg8PGi8lHyQsLCwpLCwuLCwsLCwpLCkpLCksLCwsLC4sLCwpLCwsKSksLCwsLCwsLCksLCwsLCwpLP/AABEIAMgAyAMBIgACEQEDEQH/xAAcAAABBQEBAQAAAAAAAAAAAAAEAAIDBQYBBwj/xAA9EAABAwIEAwUGBAUEAwEBAAABAAIRAyEEEjFBBVFhBiJxgZETMqGxwfAHQlLhFCNictEVkrLxgqLSRDP/xAAZAQACAwEAAAAAAAAAAAAAAAACAwABBAX/xAAtEQACAgEDAwMCBgMBAAAAAAAAAQIRAxIhMQRBURMiYXHwMkKRobHBFFLRI//aAAwDAQACEQMRAD8A9xSSSUIJJJJQgkkklCCSSSUIJJcldlQgkk0uXG1QdDKqyD0lyV2VZBJJJKEEkkkoQSSSSogkkklZBJJJKiHEkklCzqSSRVlCSUT8S0GC4A8pv6ISrxYCYB8Yt8EqeaEOWGoSlwiwTH1QNSqCtxuptl8nfRwCDq8RduPQ/YWOfXL8qHx6Z9zSvxrQEJW4r0PiFmK3EevrY+qGq8Uc25kj75LJPq8ku4+PTx7mt/1ORZ3xunsxubfRY5nFmuEgg9QfqjzjSGhjTc7/ADPkEhdRO92MfTxLWvivavIJ/lMs7+t3L+0b8z4IfCY9z3GpOSi0QxoEZju4j4AKmq4nM9uHZ7jRNQz1s3z1P7onG8RygBt3GRTbzI1cegQ+o27C9JJUXTOKS4tkBwAJbNxOkoiljzzWVZ/KBFMZ677mTqTuTs0cuisaeIOcgkS0CW+O/hYx4K45JrdMp4omhZjSntxhnRVFPEfsfopjibTy16J0eqyLuZ5YF4LOtjMrSYmLnw3gDU9E4YwQOqrWYyyRcDF9dOhT11c/Iv0V3LNmLaYvqpg5UQbq076X0PJSU65F5iLOjbkfBNj1j/MipYPBdJKubjHjUTBg+Gx++Slp8QBcRpHUT4xy2WmPU42KeOSDEkynVBEgzKetCae6FiSXElRCCtjGtVZiOMxvA8D9CqCpxN7veaZ8GH5EoDE4w7gekH6LjZOqnP4OjDp4rkssZxgOOjT8/QhAv4lyAB8SFW4nENEZiWzpmuCeUlBOxDg/JlJDhIc27T0IO6yNmuMC2r8Zgd8OaBJJPeEC+oUOH4syoJa/y/YqKjw19xMd7KWG4voYP5TKOqdl2tqMLAYFPKR4284PzCXqbG6IJbsArcZYGlxh7Bq5t8t47zdd1LSwj4Ba0uZVHcl3dgEd4a7Wj9lPheHMaHsADQ8kusLz73/FNxXF6dAQw2BJA2mI09E30Z1f/BD6jFHaxf6RdjhBJE3s4OEyD+qNfRWGG4dWINRsOJ7gaNWX94zqCs9T7dUHvbmDmOm7jBH+4X+G6v8ACdqKTX5hMReNCDtss7ljhKsl/v8AqSXUJrZor8Fw+pSY9ze+XVO+ZuwE6unaJg+SfgjV9pXc4AVGgCmDoGjTLzGhI1VzQ4rRdXzMcAH2cHWknY9Cia2GayoZHccLcwRoPndMSi94v78hrLd33+6MtgK1WlTq1S3PXMAcgCdj+gEyrHA16Z74I9oRDhMEn6wqTtXxktHscOC8km7WlxjeIGhWTo1sQGlhDQHaZ3NEE2nWyL0sjiqM2XqoqdJHpxxkNDjobGPynmRsp6PEZJgy5uo5ja+6xvZ7tG/CnLWqNqj8uQlzmnlmIAI81qeE8ToVy72Loc4Emm4QZ5s/YoHGnTYazY5FgXRDmnun4cx+ymp4oR/Tv/SeahLWNpNF85kuDo1OwCDNN/s84sCSAdQY2I9QrdrYOky7Y8FttRqevM9UhXGaSNoPhz++ZVVQ4g1gDWu9q/8AMxouwf1nRoHUz0RVWpAtHSdxylHrfcXpTdFnTrDfa3iNlIIzAxc90mNjfXYSAqyk8kZgPdMHkQdYKPoVR98tk6E75FThXBHiGHKCZOR+xgkA2HoR6I1mKcHRtE/LfzTKwkEcwhKGKzik/wDUS0+MOaR6tTVJxftYutS3LejiA4A6TeD1XUBUaQ22uU/ApLT/AJbjtJC1h1cM89xdVrb5XARqHSAhGY8zDHh0/lNnekd70QfD3mrUcACxwOUtzS0naxA1sPNaQcFY/EBzP5biM1MD8rxGZoOvMj0XI3bo7VRj+Iq+GU24uo6jVBpOGrdn8gHbaGDFirDD8H9nUNMA+EXOW4gTEkfNXFelTqAl4DajTIOkz7zfW48Sm4nHZi0G1Rtg6bugy23TmjaSX39K+BWt9uPH9/IuHlrmubUhrhBaeY0gnmLInH8Tygn3XgQDaHE208wq8Bz5/XMjQk8zGyi4lVl9GnuA55m5yiGsk8yS7/ajxLXJRQjL7Y6mS18rMM97rBo1K8m432iD/d3XpXbbHCngHNaZcdR05rweriCSV2MkNqOO2WBxRVzwXiVQXzQ3lz9dFl6D8zgNCTF9B1J2A1Rzse1phpsLA843WPLg1Rqi1Kj0DAipiH5aQpC0zUqERp+UAE67StP/AAbaTMj8SSN2s93yzyYXj1Hi8HX4/FWtDtK78xnruhwwhjW8FfkJ5H5PSP8AT8O8QXPNtC+QTppoq3jfZ+jRovqgkx7s7yYA+KyWD7VOBvEIztP2jD8IMh1e2fDvfstDyqSpLcXYE3E31RGH4oabw9phwIII6LKUeIPcQ2JJNoF5O1tU0YlxPRc99I+4xSPeeFcao1mU8QSyRZzZBh36cvXUdFRcY7VZsV/B0iabKhaXEugAuvcgSB7ukarM9heFve7OB3AD3tZdIgRre9+h8Dmu2tZw4hXuRcehY1Ph0y0bjZdRJ0e/4HhLaFPLTEwOgLj1TcUwOGV0tPMbLOfhn2o/i6GR7v51OA4kyXNFg6Oex9Vt2sc3YOBWWWKvaa4ZFVoCwXDaQYG5iXXkyRmnWRpHgmFjwHDUDTnpp981YQwSB3SfRV9fCVC8BhAG5J63srnGkkl+hcZW22/1JuF40vZJ1ab/AFC4xwpsqSO7TqZx/acryfKXIpmHLdSD1VdjsTlcGkEioDTMbGCWW5EF49Fe8F7iqUpbFxWFj/a7/KSZh5ysnXKAfEtv8ZST3HUIUtOxgqPB2NbDjkqtIB5vHMcnCPkrB2NL3AEZagEgj8zhq7p/2haWFc8ubcyMw8tROqMp4XuNd6gTMA899Fk5R0W99zlMOqTM5xJsZdG5JiyLp4OWtdOXY3khvOevRHUAGuBGjtx10Ph0Vdxzi/8ACiCzMHSW96MpGtoNtEEqirkA5hbqQpVMxhoNidhvMnb6LAYntSTXqPpgHMQGl2zRZsN8yb89LX0GG7asqtNKqAyWloJlwPj0ErzevWNKu2lAMuLcwO7T8dAfNMhJt3iZj6ibpWWXaDiVZ4mo4OiPdbANyYO4mRMbDZYKvghJOsm0GIMzpBm079VvmiVWcT7MOyOqUx3R73IdTy1108N+vDI5LcwGLazK0uvyGvnfwgf+SjhWFamMoa4EQSbQZJgE/wDq3Q7KB1ATAM/A+hRN+AQYrntiN057VGWq1RQ8Yt3OVY0XF9NwJsYjxBHw2VS1t1emiQxrg2GkWS8tKqLQJSpFhBmHDSNk+mRmGYwCbn6pGoVE4BCt+Qj0bsv2uw9OKLW5WOF7yM4mXt0IBtLSJ3BMQsZ22xAfjqjho4M/4hVIEaH7+i658m5k2HpomuVolln2V7RPwddtVm2oOjhuCvcB+JuDDGPzPGdocO7I5ETzBkL56cAN49Vedn5qg0C4QZNMzZr+R3h2njCz5Yala5HY51sz22n+ImBq9322QnUlrm+VxZXXD8dhqgApVmO5Q8O0818u47EPa9zHAtLSWlukEWIIUmB4nWoEvpvcx1hLTB1mJ20Qf4z5Yfrq6o+qq2HJFj5z8bXQbeHuc4Oc2QNOsaGQQea8H7MdusZTqGK7zmuczs0kf3SvdOzfGm4qg2pIDvdc2Yh41HgdR0KRKC16WNhlem0T1q7mPqSw5Wsa/MdHETmE7kAfFJSVc9h7wMz/AIHVJLk3e1jY6a3Kuq+S15HeETFg8RqORUhe1maO+0ke7qHGI8J3QX8XIg3gXYNBJ2J87Sh5cLU7h05W2ylx1LnaoXLuP07BuNx4oiXH+WJsBJzHkeWqwfFuLmq60homB4m5JUHGatem4067csHu5R3CObec+qpzirGNR81kyKU3QlzD8PjvZvBjNe9tANT0hXHFW06jAQ1pMgtMCZ5jyPxXnWP4q/3XEgH8o38Y1Wg4VxP3ZEMYw76TF/Db1XRwYtEfczBOWptlxhcISbhXOHd7DvFwAFzJAtrIJ1PRYnF9r6jifZnujQNF42M6mVSYjilWqJe0xsDYeY3Pj0WyGR37I/f0E2FdtuMtxWJdVp0y1h/Npni2awgyQeZ6rPAhXLGe1EXblae93iA1t4Lbw0EzYTqqjGtLXAQRuOvgd7yPJaWrVso5DTqF0YZp0JUBctV2F7NnGYkDRlMZnk7AG299+enig9NvhkM8eGGd72uN9Pmrd2KIZ7NoaYAAnSBbT71Wv7WcJp0ocwBrGyGiSS522uw18lhKz7pGWO9PsWR1cO6JywN+nmhHlW9DFxqJB1Cq8WzvGOfw2VQd8kohBULDJXaroHX7n6eq5hWSVoiiBop5moanUNNyOaISrUA4fVE0nsWD8Tcan8wmXACTu4DQk7kaeCGrVpa3nPrY3+KIpU3MdBu2D4aIfC4UkgR62+aGO2z7Ee+4Zwswc36deg5r1T8P+M+xrhjvcq93wd+Q/MeayXZfhFE5w+oGlzSJ8efRXXC8NlpZXiXsJaIP6SQHAi5BsZt8Fg61KNSTHYJVaZ7DQY0QRnvtcTvJDv2SQXDcdUdTa55h2Rstab5ovPI9OqSUpRSNji2Z7iVc0MMMQTnLGkuGgDvdEibgEg9ei85xXb3FRlZXggyJa228Cy0naDgmObTre1xtF2HJJeRvHuiAyx0tOq8y9uAZaXZhcWjS8yD4I8WNN7g5sr+hc8X7V4/EO9nVqEuE90ZQACLl2SxHmU1uKw9KgYqE13AWANjNyXEeMAcxdR8Hg03uaBngzImZvqeZBv0WfxIzSd9wtzxwaqjE5yssOH0DWrNuTuTyEfutFxVzaNHKPzd0eG/31QXZiiGUs35n3noDAH181V8Xx5qnOD3bhvgN/NYJJ5c1L8MRbbYFRxMHkrnB42RlO8TKzbrlXfBhBGcEs+I/tPNbpxhy9ijacJ4dTrhwaWtfliCe64F0lo5EmBlvy3lYnjFGHFjm5SyeUibx1gkg/sZ1lDH0mMzMp5gLd8mHGNIbFvCPoMhxfGOe81HOk2/YT5D0Tda4ssrqlJwAnQ6GdfvkvTvws7lCtUtBAYDPeJc4F9tgBTaJ/qK8rqVvir3s3x80aVSnMEuDh4RBHyKO63LRqe2XFzUfE2b8Fjar+8isTiCTOoN/PdAm7lldttsgQ4wFEB7SANdPS8+nyTMZXACr/wCOInLadVcMbe5AmrSbPePhFp6pgxYb7oQD6xK6dAtWmiBbsbKY7GkFCXC6GypoRVhX+pusNt0VTxrT0VQ9sGFPQH0VTxxojNrwGq0CSR6q4ZjXZT7Jzc4O5B+9tllMLhi8tY2B4mFf0cC0iXUg0j9LgHaWOWZK4ufHFTs6HSYnL3M0XBsdiajyHAZ4u7NlcQOTjEm+iSqGVHNgASOXlazrj1hJZm/j9zq0P7WcaFZ3sJLYAcbZQ6pfVvmNSfksLi6JBINiF612v7A+2eXsIZUI7uazHxoC78pOx0+a8wriXGnUMPaSJttqCRY+K6nTNOPycfqYtSvsP4Yx1B7Z9ypOUncTlPoR8EBxOh7Oq4bT8DdXVCsz+FfTq5WupPD6ZP5g/uVGNO8jI4Dmw81V8Udnpsqam7HHmRBB9J9FsMYTh+Ij2TRpDcp6bSq3F1ADlGgsPAfc+aZhGnxBkmNRHIb/APaLbwnMz2gcCwakSS3qWi4HXRKWNQb+SiLA0A4S7ZXOCwT6vuiGjUnSPHZAYOvh2zJe8jQBsAnxJBA8ldjtyKdIMp4cAwZcah12gACLeKU4ylIol4zVZTptZSdI3NrwsrijIPK3newXcRxjOZc2L7H/ACoKtUObbxhMjBp2yUBOK5TJDhCVROo1IWrsUmWZkEtdt92KY2pBJQdPFGSSJ2BvZddVsluIQzE19l2nQeWGplOQGCdgToucOwDq9QMbqdT+kbkrZVa7KYFNgGUCIN5G885S8uVYmopW/wCgkrMWHg6jzTvYfpuPijeM8JDO+z3Dt+gnaeXJVYqAbp8WpK4gjnUyCrBnDiKeYiM2kjbc302UvB8EHTUc4ZG63uTFmjkh+K8QNR2sNGiptt0EkqsD4hiM7yQIAgNHQWE9VJgWyR6+ii9gXuJbpOuyuuBUKQkvMHRsiW9S4a+mivLNRiFCDm0i54LTaG53NDi4kiZkDQdy2Ya3lHnW4kDaZ9A7vR5odlPugd1zNg2XZeuUjMFacOwR1ZUt+ki3W0/BcXLLdtnbxx0xUUEYLC5iDTfAi7TMeME29V1XmEozEd129o11kHXRJYnuxhd4uhUpznByXDhE5urQDusd2g7AZ6hyNjOCQ4wAy096ddYXrdSkx5dN5ABE2ET6G6FqYDu6mW6Hw5rYk4O4mZZFJVJHzdxHB1KX8uqDA0nUf2n6aWSo4f8Alvl7csZgTbvDRpGzoLh5r2rtD2Iw2JbcFlU/nBJE8zOy8m7S9la2DcQ9ssdodWu5XGhXQxZ1L2vkw5cFbx4M4Xll2nQyPvdN9rBzMMdJu08p5KZuFn3TIgy06jT4X1Q78KQtSa4ZkaY5+KEgum+pG/Xx/wAIirUbHduearnUzun0KmUwdPkrcVWxQ59LcqJ1Ug2MKbEvsgkUFfJYfmbUbycPuFARbkQi+BPhzuRbBHMEorE8MD/dN9pQPJGMtLBJaXEGtbTpQMoAc+IDnZhcF2sQYjr0EWdXs5h6jc1KsAYLi120R3QefeH2FSUeA1tYHqEsY72AiQahGmoaOZ5lLlkUnUXZRbcMDcNRq1NXOIYPCM3xkHyCqX8SLjJUT8SfYU2nm8+MnVA50EMO7lLm/wCNg7Lyjiw4Frrg2Kp8ZgCx0ajYrtKorCjVDgGvuPvdMX/n9C+QHDEtBB0MWlPkERAj73SxeENM82nR30PVMY5E990UT1HQABZF8IqODxliTz0+KBqUXGDBWg4BwV+Zr3Nhovca+I2WfLKMYbs14ISclSNDgOHjVzSwk6ggDxA0jyWiwtMCBqDzifX/AKQlADo4co+miNZgy+MrjTPRpj1/6XIcr3Z1tNbFpg2h1m+zcdg55afkfkkiuF8HqmJdI3Ja0zGl9/RJRV4FyaT5/k2QowIEAcgPoFG9wb+b1gegRFSmOSBqVsrmgUnGZkgN7sCe8ZmD0lbpwcTFF2J9Fr2QRpaYI+O6q8Z2bbVpup1A1zDoIAAnl1lHMq13E5mMY3nnLnEf2hoA/wBxUjhGhk/eyRKh0W1weK9ouxQwVR15DxLZ1ABM/MeiyteivpSvTa+BUYxzdw5od891kONfhZg6zpovdQc4mwGanPLKdPIpkJu7bEThfCPC69BA1KS9S4n+EmNYTkFOqBpldBP/AIOj6rNY7s0+nDatNzecCSPKy1x6hR5M/oSfBjS0pAFW9bhRk5AHdLg+hQdbDEC7SDyK0xypipY5R5Rzh1UB0aSPsKyp1bqpo4RzjA18QjXMdTtUEcjI28EOSF7oBFnieKimzqs3mNR5c65JkrleqXm6IwtNTHjWKN9y0SY4dxnSR8kJSplyuhh8zR0I0620UuUUzNMubPNon1EiPuEEctKjRjw6t+xVjhb8ocCDOwIJHiJlPoYd50aTGsXjxCsG0C68ieWWJ8hZWFDgpqEZWgGNBIJ6wT8kEs6XJpWBPhFVQrNcMr7tPw5EdQp+H8FaXZTJ3a8CQQNZHMKxb2LxGwEdTHzstLwD8N8Se84w2dBz2Odwj0lKnmik9LAx4ZRknJA/DuHkRlmRvYHyIMhXOH4c43Fz4j6LV4HseQBmcG9AGu+JEfNXVLh9Cn7rACNx7x89fRc3d8nReVLaJlOGdnKjz3qZYP1En5QPqtHhuENpi5BjcifRogD1KJr4gZC5oBAE3Lr9OY9ChMU9jiKUllYhj4aYLWBwlxItFiL81EkLcpSCaj8paDnhxgEBsTBMEN0sDskoHOeajiTp/wDzEe42IL3HdzrwNh5pIgaNE4KF4lEOCicF2ZR8mFMEdhmnXMY5uMegifNNzO0a1rR1/wDlv+Qp3BRSsksPgapeQIUSXEVajnz7rQ3K2OXdknzKfWok6DKBpO3gAp3VyP2UbntOpPn9wkSg12GqQO9zmkZbkevWTsnPxbHiKtNtQjcgGPMixUdbFNnLD3HkGmLdYy/FBsw+Ifm9oWUaf5RTM1I5uee63waD4pKvsNaT5Ja/BsFUIJoMnnl+Z181QdpPwywmJfmZWfSfAaBlDmW0kaj1WmZRAEMbHUz683FD+2Y3uhxe87C58DFmjxVqbjuinjUttzy7FfgvjWuOQ0ag2OfLPiHQQgKn4QcQP/5wPCsz6lewYIVRmNUtF+60T3W7ZnHU9BbxUpqES5zsrAJJJj/oJ66qaEPpYHjDfwax4uaQgf1sn/krPhX4QYp+op0x/XUB/wDWmCvU2Y2oXAMnIAZdm3tAA31O6e6sbuc6I/NYHzO40Vy6qTKXSpGAqfgvXywK9Da0VANRvEpp/CTFNdLKtIDfvv8A/mR8Vt/41xh7nuaAYAn35tOXluN7KXD13Fud4NPWxN40Exz/AE3KX6tjo4nDgzHDfwpDb1K7QdwyXD1dCum9mMFSIa5xzHS+WY6gR5Sinva2HPsTIYPzncxvJsSNt0xge5neALzsPd6Akzbn8Eluxul+Qqk2lTcGtoxaQ6JG2+s3RA4g6TMADV06WMz4Wuq1tb2TL1AXHV8WHJtNou6NgJ6yu4XB90AjJRFxTPvPJM5qh5TfLuTfkhW+yI4pbsMq4x4aXXqBzgGNaAHGYBIJMRqZOyVSllaYdlLnS4kyGgm4byOw6nyTamNAnLd3Miw8Bb6KvOHJdmL3F/6jHd/sbGVniBPVN9OT7AKh+Mqk1G5W99o7jXTkpAwPa1oME27rNbHS5E2GotZ+Yve6C95iXkaExsNmiw6pjGx8zzPUncqUJ0MH+xUp9kPzfH49TzKSQCS1KKSpCW2aZzVE5qIcFG4LY0ZUwZzVE5qJc1RualuIdgj2oaqxHPYoXMSpRGRkAkEaKM1nDf1Rj6SgdTSXCxykBYkl8ZpIGwcWg+OUiVLRrtaIa0MHIAeuwT3UlEaaU8UfAep8D3Ykba7F1yPIW+IUdFzYh7y8yTLhzMxAEQNvBcNNM9kh9JF6gw4puxBUZDXEFxBOozEEA9GiyG9ku+yU9JE1BFasBcQ47FxED0v6BDBxEOLhUf8AqNmM/tYP8ydyu+yTsiH0fkvXRHRpNDi8y951cdY/SP0t6CFJVql1rgdI+ZXciQYi9GJTmyOhSDTI1P5jd3q75CyeZOt0+F2E1RS4Acr5GZU8JZU4NRpAtiaE8NSDVIGo0hbZwJKQBcR0BZpnBMLUklrYhEbmqNzUkkDDRG5qic1JJA0ERFiidTSSQNF2ROpKJ1JdSS2hkZMjNNN9mkkhpB2c9muZF1JDRdnMiWVJJQlnQ1LKkkroqxBq7lSSRUC2dDU9rUkkSQLY4MTwEkkaQA6EkkkVAtn/2Q=="/>
          <p:cNvSpPr>
            <a:spLocks noChangeAspect="1" noChangeArrowheads="1"/>
          </p:cNvSpPr>
          <p:nvPr/>
        </p:nvSpPr>
        <p:spPr bwMode="auto">
          <a:xfrm>
            <a:off x="5851525" y="-914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 name="正方形/長方形 1"/>
          <p:cNvSpPr/>
          <p:nvPr/>
        </p:nvSpPr>
        <p:spPr>
          <a:xfrm>
            <a:off x="2439393" y="485729"/>
            <a:ext cx="7148112" cy="830997"/>
          </a:xfrm>
          <a:prstGeom prst="rect">
            <a:avLst/>
          </a:prstGeom>
          <a:noFill/>
        </p:spPr>
        <p:txBody>
          <a:bodyPr wrap="none" lIns="91440" tIns="45720" rIns="91440" bIns="45720">
            <a:spAutoFit/>
          </a:bodyPr>
          <a:lstStyle/>
          <a:p>
            <a:pPr algn="ctr"/>
            <a:r>
              <a:rPr lang="ja-JP" altLang="en-US" sz="4800" b="0" cap="none" spc="0" dirty="0" smtClean="0">
                <a:ln w="0"/>
                <a:solidFill>
                  <a:srgbClr val="002060"/>
                </a:solidFill>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野菜だけでは ありません</a:t>
            </a:r>
            <a:endParaRPr lang="ja-JP" altLang="en-US" sz="4800" b="0" cap="none" spc="0" dirty="0">
              <a:ln w="0"/>
              <a:solidFill>
                <a:srgbClr val="002060"/>
              </a:solidFill>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endParaRPr>
          </a:p>
        </p:txBody>
      </p:sp>
      <p:sp>
        <p:nvSpPr>
          <p:cNvPr id="26" name="正方形/長方形 25"/>
          <p:cNvSpPr/>
          <p:nvPr/>
        </p:nvSpPr>
        <p:spPr>
          <a:xfrm>
            <a:off x="1209799" y="399978"/>
            <a:ext cx="9607301" cy="923330"/>
          </a:xfrm>
          <a:prstGeom prst="rect">
            <a:avLst/>
          </a:prstGeom>
          <a:solidFill>
            <a:srgbClr val="C00000"/>
          </a:solidFill>
        </p:spPr>
        <p:txBody>
          <a:bodyPr wrap="square">
            <a:spAutoFit/>
          </a:bodyPr>
          <a:lstStyle/>
          <a:p>
            <a:pPr algn="ctr">
              <a:defRPr/>
            </a:pPr>
            <a:r>
              <a:rPr lang="ja-JP" altLang="en-US" sz="5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charset="0"/>
              </a:rPr>
              <a:t>知っていますか？この言葉</a:t>
            </a:r>
            <a:endParaRPr lang="ja-JP" altLang="en-US"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962" y="1353997"/>
            <a:ext cx="1132942" cy="113294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6259" y="1277024"/>
            <a:ext cx="1283048" cy="1173989"/>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307" y="1979344"/>
            <a:ext cx="1446932" cy="935683"/>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9948" y="2629870"/>
            <a:ext cx="1233064" cy="1233064"/>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4388" y="2692492"/>
            <a:ext cx="1240745" cy="1091856"/>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8281" y="3193594"/>
            <a:ext cx="1969224" cy="1284958"/>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7307" y="4094856"/>
            <a:ext cx="1773967" cy="1139281"/>
          </a:xfrm>
          <a:prstGeom prst="rect">
            <a:avLst/>
          </a:prstGeom>
        </p:spPr>
      </p:pic>
      <p:pic>
        <p:nvPicPr>
          <p:cNvPr id="19" name="図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2439" y="4803135"/>
            <a:ext cx="1255740" cy="1054820"/>
          </a:xfrm>
          <a:prstGeom prst="rect">
            <a:avLst/>
          </a:prstGeom>
        </p:spPr>
      </p:pic>
      <p:pic>
        <p:nvPicPr>
          <p:cNvPr id="20" name="図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8531" y="5778940"/>
            <a:ext cx="951211" cy="951211"/>
          </a:xfrm>
          <a:prstGeom prst="rect">
            <a:avLst/>
          </a:prstGeom>
        </p:spPr>
      </p:pic>
      <p:pic>
        <p:nvPicPr>
          <p:cNvPr id="21" name="図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9898" y="5750041"/>
            <a:ext cx="980188" cy="980188"/>
          </a:xfrm>
          <a:prstGeom prst="rect">
            <a:avLst/>
          </a:prstGeom>
        </p:spPr>
      </p:pic>
      <p:pic>
        <p:nvPicPr>
          <p:cNvPr id="22" name="図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5956" y="4803135"/>
            <a:ext cx="1154764" cy="946906"/>
          </a:xfrm>
          <a:prstGeom prst="rect">
            <a:avLst/>
          </a:prstGeom>
        </p:spPr>
      </p:pic>
      <p:sp>
        <p:nvSpPr>
          <p:cNvPr id="12" name="楕円 11"/>
          <p:cNvSpPr/>
          <p:nvPr/>
        </p:nvSpPr>
        <p:spPr>
          <a:xfrm>
            <a:off x="3163031" y="1463040"/>
            <a:ext cx="643794" cy="646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ea typeface="ＭＳ Ｐゴシック" panose="020B0600070205080204" pitchFamily="50" charset="-128"/>
              </a:rPr>
              <a:t>ま</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楕円 29"/>
          <p:cNvSpPr/>
          <p:nvPr/>
        </p:nvSpPr>
        <p:spPr>
          <a:xfrm>
            <a:off x="3176054" y="2904700"/>
            <a:ext cx="643794" cy="6461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ＭＳ Ｐゴシック" panose="020B0600070205080204" pitchFamily="50" charset="-128"/>
                <a:ea typeface="ＭＳ Ｐゴシック" panose="020B0600070205080204" pitchFamily="50" charset="-128"/>
              </a:rPr>
              <a:t>わ</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楕円 30"/>
          <p:cNvSpPr/>
          <p:nvPr/>
        </p:nvSpPr>
        <p:spPr>
          <a:xfrm>
            <a:off x="3176132" y="2162474"/>
            <a:ext cx="643794" cy="6461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ＭＳ Ｐゴシック" panose="020B0600070205080204" pitchFamily="50" charset="-128"/>
                <a:ea typeface="ＭＳ Ｐゴシック" panose="020B0600070205080204" pitchFamily="50" charset="-128"/>
              </a:rPr>
              <a:t>ご</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楕円 31"/>
          <p:cNvSpPr/>
          <p:nvPr/>
        </p:nvSpPr>
        <p:spPr>
          <a:xfrm>
            <a:off x="3155606" y="5117861"/>
            <a:ext cx="643794" cy="646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ＭＳ Ｐゴシック" panose="020B0600070205080204" pitchFamily="50" charset="-128"/>
                <a:ea typeface="ＭＳ Ｐゴシック" panose="020B0600070205080204" pitchFamily="50" charset="-128"/>
              </a:rPr>
              <a:t>し</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楕円 32"/>
          <p:cNvSpPr/>
          <p:nvPr/>
        </p:nvSpPr>
        <p:spPr>
          <a:xfrm>
            <a:off x="3163031" y="3672002"/>
            <a:ext cx="643794" cy="6461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ＭＳ Ｐゴシック" panose="020B0600070205080204" pitchFamily="50" charset="-128"/>
                <a:ea typeface="ＭＳ Ｐゴシック" panose="020B0600070205080204" pitchFamily="50" charset="-128"/>
              </a:rPr>
              <a:t>や</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楕円 33"/>
          <p:cNvSpPr/>
          <p:nvPr/>
        </p:nvSpPr>
        <p:spPr>
          <a:xfrm>
            <a:off x="3155606" y="5845700"/>
            <a:ext cx="643794" cy="6461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ＭＳ Ｐゴシック" panose="020B0600070205080204" pitchFamily="50" charset="-128"/>
                <a:ea typeface="ＭＳ Ｐゴシック" panose="020B0600070205080204" pitchFamily="50" charset="-128"/>
              </a:rPr>
              <a:t>い</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楕円 34"/>
          <p:cNvSpPr/>
          <p:nvPr/>
        </p:nvSpPr>
        <p:spPr>
          <a:xfrm>
            <a:off x="3162497" y="4404040"/>
            <a:ext cx="643794" cy="64617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ea typeface="ＭＳ Ｐゴシック" panose="020B0600070205080204" pitchFamily="50" charset="-128"/>
              </a:rPr>
              <a:t>さ</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74761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childTnLst>
                          </p:cTn>
                        </p:par>
                        <p:par>
                          <p:cTn id="111" fill="hold">
                            <p:stCondLst>
                              <p:cond delay="1000"/>
                            </p:stCondLst>
                            <p:childTnLst>
                              <p:par>
                                <p:cTn id="112" presetID="10" presetClass="entr" presetSubtype="0" fill="hold"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P spid="18" grpId="0"/>
      <p:bldP spid="12" grpId="0" animBg="1"/>
      <p:bldP spid="30" grpId="0" animBg="1"/>
      <p:bldP spid="31"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802921" y="851889"/>
            <a:ext cx="101353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4400" b="1" dirty="0">
                <a:latin typeface="UD デジタル 教科書体 NP-B" panose="02020700000000000000" pitchFamily="18" charset="-128"/>
                <a:ea typeface="UD デジタル 教科書体 NP-B" panose="02020700000000000000" pitchFamily="18" charset="-128"/>
              </a:rPr>
              <a:t>「まごわやさしい</a:t>
            </a:r>
            <a:r>
              <a:rPr lang="ja-JP" altLang="en-US" sz="4400" b="1" dirty="0" smtClean="0">
                <a:latin typeface="UD デジタル 教科書体 NP-B" panose="02020700000000000000" pitchFamily="18" charset="-128"/>
                <a:ea typeface="UD デジタル 教科書体 NP-B" panose="02020700000000000000" pitchFamily="18" charset="-128"/>
              </a:rPr>
              <a:t>」食材は</a:t>
            </a:r>
            <a:r>
              <a:rPr lang="ja-JP" altLang="en-US" sz="4400" b="1" dirty="0">
                <a:latin typeface="UD デジタル 教科書体 NP-B" panose="02020700000000000000" pitchFamily="18" charset="-128"/>
                <a:ea typeface="UD デジタル 教科書体 NP-B" panose="02020700000000000000" pitchFamily="18" charset="-128"/>
              </a:rPr>
              <a:t>、</a:t>
            </a:r>
            <a:endParaRPr lang="en-US" altLang="ja-JP" sz="4400" b="1" dirty="0">
              <a:latin typeface="UD デジタル 教科書体 NP-B" panose="02020700000000000000" pitchFamily="18" charset="-128"/>
              <a:ea typeface="UD デジタル 教科書体 NP-B" panose="02020700000000000000" pitchFamily="18" charset="-128"/>
            </a:endParaRPr>
          </a:p>
          <a:p>
            <a:pPr eaLnBrk="1" hangingPunct="1"/>
            <a:r>
              <a:rPr lang="ja-JP" altLang="en-US" sz="4400" b="1" dirty="0" smtClean="0">
                <a:latin typeface="UD デジタル 教科書体 NP-B" panose="02020700000000000000" pitchFamily="18" charset="-128"/>
                <a:ea typeface="UD デジタル 教科書体 NP-B" panose="02020700000000000000" pitchFamily="18" charset="-128"/>
              </a:rPr>
              <a:t>和食に多く入っています。</a:t>
            </a:r>
            <a:endParaRPr lang="ja-JP" altLang="en-US" sz="4400" b="1"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a:spLocks noChangeArrowheads="1"/>
          </p:cNvSpPr>
          <p:nvPr/>
        </p:nvSpPr>
        <p:spPr bwMode="auto">
          <a:xfrm>
            <a:off x="673925" y="3580458"/>
            <a:ext cx="1105361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4400" b="1" dirty="0">
                <a:latin typeface="UD デジタル 教科書体 NP-B" panose="02020700000000000000" pitchFamily="18" charset="-128"/>
                <a:ea typeface="UD デジタル 教科書体 NP-B" panose="02020700000000000000" pitchFamily="18" charset="-128"/>
              </a:rPr>
              <a:t>さらに、</a:t>
            </a:r>
            <a:r>
              <a:rPr lang="ja-JP" altLang="en-US" sz="4400" b="1" dirty="0" smtClean="0">
                <a:latin typeface="UD デジタル 教科書体 NP-B" panose="02020700000000000000" pitchFamily="18" charset="-128"/>
                <a:ea typeface="UD デジタル 教科書体 NP-B" panose="02020700000000000000" pitchFamily="18" charset="-128"/>
              </a:rPr>
              <a:t>「塩分ひかえめ」</a:t>
            </a:r>
            <a:r>
              <a:rPr lang="ja-JP" altLang="en-US" sz="4400" b="1" dirty="0">
                <a:latin typeface="UD デジタル 教科書体 NP-B" panose="02020700000000000000" pitchFamily="18" charset="-128"/>
                <a:ea typeface="UD デジタル 教科書体 NP-B" panose="02020700000000000000" pitchFamily="18" charset="-128"/>
              </a:rPr>
              <a:t>「</a:t>
            </a:r>
            <a:r>
              <a:rPr lang="ja-JP" altLang="en-US" sz="4400" b="1" dirty="0" smtClean="0">
                <a:latin typeface="UD デジタル 教科書体 NP-B" panose="02020700000000000000" pitchFamily="18" charset="-128"/>
                <a:ea typeface="UD デジタル 教科書体 NP-B" panose="02020700000000000000" pitchFamily="18" charset="-128"/>
              </a:rPr>
              <a:t>油ひかえめ</a:t>
            </a:r>
            <a:r>
              <a:rPr lang="ja-JP" altLang="en-US" sz="4400" b="1" dirty="0">
                <a:latin typeface="UD デジタル 教科書体 NP-B" panose="02020700000000000000" pitchFamily="18" charset="-128"/>
                <a:ea typeface="UD デジタル 教科書体 NP-B" panose="02020700000000000000" pitchFamily="18" charset="-128"/>
              </a:rPr>
              <a:t>」</a:t>
            </a:r>
            <a:r>
              <a:rPr lang="ja-JP" altLang="en-US" sz="4400" b="1" dirty="0" smtClean="0">
                <a:latin typeface="UD デジタル 教科書体 NP-B" panose="02020700000000000000" pitchFamily="18" charset="-128"/>
                <a:ea typeface="UD デジタル 教科書体 NP-B" panose="02020700000000000000" pitchFamily="18" charset="-128"/>
              </a:rPr>
              <a:t>を心がけるとよいで</a:t>
            </a:r>
            <a:r>
              <a:rPr lang="ja-JP" altLang="en-US" sz="4400" b="1" dirty="0">
                <a:latin typeface="UD デジタル 教科書体 NP-B" panose="02020700000000000000" pitchFamily="18" charset="-128"/>
                <a:ea typeface="UD デジタル 教科書体 NP-B" panose="02020700000000000000" pitchFamily="18" charset="-128"/>
              </a:rPr>
              <a:t>す。</a:t>
            </a:r>
          </a:p>
        </p:txBody>
      </p:sp>
      <p:grpSp>
        <p:nvGrpSpPr>
          <p:cNvPr id="8" name="グループ化 7"/>
          <p:cNvGrpSpPr/>
          <p:nvPr/>
        </p:nvGrpSpPr>
        <p:grpSpPr>
          <a:xfrm>
            <a:off x="7977345" y="297710"/>
            <a:ext cx="3472405" cy="2326511"/>
            <a:chOff x="4986394" y="4085053"/>
            <a:chExt cx="3887940" cy="2716698"/>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394" y="4085053"/>
              <a:ext cx="3887940" cy="2716698"/>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575" y="5362042"/>
              <a:ext cx="1219348" cy="1049893"/>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7761" y="4216347"/>
              <a:ext cx="1722649" cy="889949"/>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1683" y="5373955"/>
              <a:ext cx="1263612" cy="1074407"/>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1227" y="4963953"/>
              <a:ext cx="879927" cy="723548"/>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5595" y="4415729"/>
              <a:ext cx="1138242" cy="872252"/>
            </a:xfrm>
            <a:prstGeom prst="rect">
              <a:avLst/>
            </a:prstGeom>
          </p:spPr>
        </p:pic>
      </p:grpSp>
      <p:pic>
        <p:nvPicPr>
          <p:cNvPr id="5" name="図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5716" y="4914325"/>
            <a:ext cx="2351163" cy="1708512"/>
          </a:xfrm>
          <a:prstGeom prst="rect">
            <a:avLst/>
          </a:prstGeom>
        </p:spPr>
      </p:pic>
      <p:pic>
        <p:nvPicPr>
          <p:cNvPr id="15" name="図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7938" y="4839068"/>
            <a:ext cx="2365609" cy="1704356"/>
          </a:xfrm>
          <a:prstGeom prst="rect">
            <a:avLst/>
          </a:prstGeom>
        </p:spPr>
      </p:pic>
      <p:sp>
        <p:nvSpPr>
          <p:cNvPr id="16" name="タイトル 1"/>
          <p:cNvSpPr txBox="1">
            <a:spLocks/>
          </p:cNvSpPr>
          <p:nvPr/>
        </p:nvSpPr>
        <p:spPr>
          <a:xfrm>
            <a:off x="7602176" y="5015247"/>
            <a:ext cx="1910919" cy="152136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3800" dirty="0" smtClean="0">
                <a:solidFill>
                  <a:srgbClr val="C00000"/>
                </a:solidFill>
                <a:latin typeface="UD デジタル 教科書体 NP-B" panose="02020700000000000000" pitchFamily="18" charset="-128"/>
                <a:ea typeface="UD デジタル 教科書体 NP-B" panose="02020700000000000000" pitchFamily="18" charset="-128"/>
              </a:rPr>
              <a:t>△</a:t>
            </a:r>
            <a:endParaRPr lang="ja-JP" altLang="en-US" sz="13800" dirty="0">
              <a:solidFill>
                <a:srgbClr val="C0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8059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15811" y="176977"/>
            <a:ext cx="4969042" cy="3473219"/>
            <a:chOff x="6386587" y="1925352"/>
            <a:chExt cx="7006112" cy="4871512"/>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82" y="1925352"/>
              <a:ext cx="3586721" cy="2884108"/>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880" y="2159728"/>
              <a:ext cx="2364377" cy="2120480"/>
            </a:xfrm>
            <a:prstGeom prst="rect">
              <a:avLst/>
            </a:prstGeom>
          </p:spPr>
        </p:pic>
        <p:sp>
          <p:nvSpPr>
            <p:cNvPr id="9" name="タイトル 1"/>
            <p:cNvSpPr txBox="1">
              <a:spLocks/>
            </p:cNvSpPr>
            <p:nvPr/>
          </p:nvSpPr>
          <p:spPr>
            <a:xfrm>
              <a:off x="6386587" y="3931744"/>
              <a:ext cx="7006112" cy="286512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smtClean="0">
                  <a:latin typeface="UD デジタル 教科書体 NP-B" panose="02020700000000000000" pitchFamily="18" charset="-128"/>
                  <a:ea typeface="UD デジタル 教科書体 NP-B" panose="02020700000000000000" pitchFamily="18" charset="-128"/>
                </a:rPr>
                <a:t>③運動しない</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ctr"/>
              <a:r>
                <a:rPr lang="ja-JP" altLang="en-US" sz="3600" dirty="0" smtClean="0">
                  <a:latin typeface="UD デジタル 教科書体 NP-B" panose="02020700000000000000" pitchFamily="18" charset="-128"/>
                  <a:ea typeface="UD デジタル 教科書体 NP-B" panose="02020700000000000000" pitchFamily="18" charset="-128"/>
                </a:rPr>
                <a:t>おやつが好き　  </a:t>
              </a:r>
              <a:endParaRPr lang="ja-JP" altLang="en-US" sz="3600" dirty="0">
                <a:latin typeface="UD デジタル 教科書体 NP-B" panose="02020700000000000000" pitchFamily="18" charset="-128"/>
                <a:ea typeface="UD デジタル 教科書体 NP-B" panose="02020700000000000000" pitchFamily="18" charset="-128"/>
              </a:endParaRPr>
            </a:p>
          </p:txBody>
        </p:sp>
      </p:grpSp>
      <p:sp>
        <p:nvSpPr>
          <p:cNvPr id="10" name="タイトル 1"/>
          <p:cNvSpPr txBox="1">
            <a:spLocks/>
          </p:cNvSpPr>
          <p:nvPr/>
        </p:nvSpPr>
        <p:spPr>
          <a:xfrm>
            <a:off x="4614109" y="452385"/>
            <a:ext cx="7029656" cy="164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どうして悪いのかな？　   　  </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1" name="タイトル 1"/>
          <p:cNvSpPr txBox="1">
            <a:spLocks/>
          </p:cNvSpPr>
          <p:nvPr/>
        </p:nvSpPr>
        <p:spPr>
          <a:xfrm>
            <a:off x="902826" y="3222088"/>
            <a:ext cx="10740939" cy="214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atin typeface="UD デジタル 教科書体 NP-B" panose="02020700000000000000" pitchFamily="18" charset="-128"/>
                <a:ea typeface="UD デジタル 教科書体 NP-B" panose="02020700000000000000" pitchFamily="18" charset="-128"/>
              </a:rPr>
              <a:t>運動がコレステロールを</a:t>
            </a:r>
            <a:endParaRPr lang="en-US" altLang="ja-JP" sz="5400" dirty="0" smtClean="0">
              <a:latin typeface="UD デジタル 教科書体 NP-B" panose="02020700000000000000" pitchFamily="18" charset="-128"/>
              <a:ea typeface="UD デジタル 教科書体 NP-B" panose="02020700000000000000" pitchFamily="18" charset="-128"/>
            </a:endParaRPr>
          </a:p>
          <a:p>
            <a:pPr algn="ctr"/>
            <a:r>
              <a:rPr lang="ja-JP" altLang="en-US" sz="5400" dirty="0" smtClean="0">
                <a:latin typeface="UD デジタル 教科書体 NP-B" panose="02020700000000000000" pitchFamily="18" charset="-128"/>
                <a:ea typeface="UD デジタル 教科書体 NP-B" panose="02020700000000000000" pitchFamily="18" charset="-128"/>
              </a:rPr>
              <a:t>減らしてくれる 　  </a:t>
            </a:r>
            <a:endParaRPr lang="ja-JP" altLang="en-US" sz="54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417" y="1726773"/>
            <a:ext cx="1332053" cy="1495315"/>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863" y="4913582"/>
            <a:ext cx="4686229" cy="1944418"/>
          </a:xfrm>
          <a:prstGeom prst="rect">
            <a:avLst/>
          </a:prstGeom>
        </p:spPr>
      </p:pic>
    </p:spTree>
    <p:extLst>
      <p:ext uri="{BB962C8B-B14F-4D97-AF65-F5344CB8AC3E}">
        <p14:creationId xmlns:p14="http://schemas.microsoft.com/office/powerpoint/2010/main" val="14696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918899" y="689811"/>
            <a:ext cx="10891411" cy="19731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atin typeface="UD デジタル 教科書体 NP-B" panose="02020700000000000000" pitchFamily="18" charset="-128"/>
                <a:ea typeface="UD デジタル 教科書体 NP-B" panose="02020700000000000000" pitchFamily="18" charset="-128"/>
              </a:rPr>
              <a:t>そして、体によいコレステロール   　  </a:t>
            </a:r>
            <a:endParaRPr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15" name="タイトル 1"/>
          <p:cNvSpPr txBox="1">
            <a:spLocks/>
          </p:cNvSpPr>
          <p:nvPr/>
        </p:nvSpPr>
        <p:spPr>
          <a:xfrm>
            <a:off x="4553160" y="1999160"/>
            <a:ext cx="6180117" cy="1598577"/>
          </a:xfrm>
          <a:prstGeom prst="rect">
            <a:avLst/>
          </a:prstGeom>
          <a:solidFill>
            <a:srgbClr val="FFFF0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smtClean="0">
                <a:latin typeface="UD デジタル 教科書体 NP-B" panose="02020700000000000000" pitchFamily="18" charset="-128"/>
                <a:ea typeface="UD デジタル 教科書体 NP-B" panose="02020700000000000000" pitchFamily="18" charset="-128"/>
              </a:rPr>
              <a:t> HDL</a:t>
            </a:r>
            <a:r>
              <a:rPr lang="ja-JP" altLang="en-US" dirty="0" smtClean="0">
                <a:latin typeface="UD デジタル 教科書体 NP-B" panose="02020700000000000000" pitchFamily="18" charset="-128"/>
                <a:ea typeface="UD デジタル 教科書体 NP-B" panose="02020700000000000000" pitchFamily="18" charset="-128"/>
              </a:rPr>
              <a:t>コレステロール</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sz="2200" dirty="0" smtClean="0">
                <a:latin typeface="UD デジタル 教科書体 NP-B" panose="02020700000000000000" pitchFamily="18" charset="-128"/>
                <a:ea typeface="UD デジタル 教科書体 NP-B" panose="02020700000000000000" pitchFamily="18" charset="-128"/>
              </a:rPr>
              <a:t>　　 ぜんだま　　　</a:t>
            </a:r>
            <a:endParaRPr lang="en-US" altLang="ja-JP" sz="2200" dirty="0" smtClean="0">
              <a:latin typeface="UD デジタル 教科書体 NP-B" panose="02020700000000000000" pitchFamily="18" charset="-128"/>
              <a:ea typeface="UD デジタル 教科書体 NP-B" panose="02020700000000000000" pitchFamily="18" charset="-128"/>
            </a:endParaRPr>
          </a:p>
          <a:p>
            <a:pPr algn="ctr"/>
            <a:r>
              <a:rPr lang="ja-JP" altLang="en-US"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善玉コレステロール）</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6" name="タイトル 1"/>
          <p:cNvSpPr txBox="1">
            <a:spLocks/>
          </p:cNvSpPr>
          <p:nvPr/>
        </p:nvSpPr>
        <p:spPr>
          <a:xfrm>
            <a:off x="4096600" y="3537874"/>
            <a:ext cx="8095400" cy="1810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5400" dirty="0" smtClean="0">
              <a:latin typeface="UD デジタル 教科書体 NP-B" panose="02020700000000000000" pitchFamily="18" charset="-128"/>
              <a:ea typeface="UD デジタル 教科書体 NP-B" panose="02020700000000000000" pitchFamily="18" charset="-128"/>
            </a:endParaRPr>
          </a:p>
          <a:p>
            <a:pPr algn="ctr"/>
            <a:r>
              <a:rPr lang="ja-JP" altLang="en-US" sz="5400" dirty="0" smtClean="0">
                <a:latin typeface="UD デジタル 教科書体 NP-B" panose="02020700000000000000" pitchFamily="18" charset="-128"/>
                <a:ea typeface="UD デジタル 教科書体 NP-B" panose="02020700000000000000" pitchFamily="18" charset="-128"/>
              </a:rPr>
              <a:t>を増やしてくれる</a:t>
            </a:r>
            <a:endParaRPr lang="en-US" altLang="ja-JP" sz="5400" dirty="0" smtClean="0">
              <a:latin typeface="UD デジタル 教科書体 NP-B" panose="02020700000000000000" pitchFamily="18" charset="-128"/>
              <a:ea typeface="UD デジタル 教科書体 NP-B" panose="02020700000000000000" pitchFamily="18" charset="-128"/>
            </a:endParaRPr>
          </a:p>
          <a:p>
            <a:pPr algn="ctr"/>
            <a:r>
              <a:rPr lang="ja-JP" altLang="en-US" sz="5400" dirty="0" smtClean="0">
                <a:latin typeface="UD デジタル 教科書体 NP-B" panose="02020700000000000000" pitchFamily="18" charset="-128"/>
                <a:ea typeface="UD デジタル 教科書体 NP-B" panose="02020700000000000000" pitchFamily="18" charset="-128"/>
              </a:rPr>
              <a:t>   　  </a:t>
            </a:r>
            <a:endParaRPr lang="ja-JP" altLang="en-US" sz="5400"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985" y="2798448"/>
            <a:ext cx="3525387" cy="3049459"/>
          </a:xfrm>
          <a:prstGeom prst="rect">
            <a:avLst/>
          </a:prstGeom>
        </p:spPr>
      </p:pic>
    </p:spTree>
    <p:extLst>
      <p:ext uri="{BB962C8B-B14F-4D97-AF65-F5344CB8AC3E}">
        <p14:creationId xmlns:p14="http://schemas.microsoft.com/office/powerpoint/2010/main" val="10928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7609" y="1773831"/>
            <a:ext cx="30289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47609" y="2568770"/>
            <a:ext cx="3028950" cy="78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47609" y="3355381"/>
            <a:ext cx="3028950" cy="78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47609" y="4147544"/>
            <a:ext cx="3028950" cy="78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47609" y="4945258"/>
            <a:ext cx="3028950" cy="78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2"/>
          <p:cNvSpPr txBox="1">
            <a:spLocks noChangeArrowheads="1"/>
          </p:cNvSpPr>
          <p:nvPr/>
        </p:nvSpPr>
        <p:spPr bwMode="auto">
          <a:xfrm>
            <a:off x="1835499" y="5566201"/>
            <a:ext cx="46325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FontTx/>
              <a:buNone/>
            </a:pPr>
            <a:r>
              <a:rPr lang="ja-JP" altLang="en-US" sz="4800" b="1" dirty="0" smtClean="0">
                <a:solidFill>
                  <a:srgbClr val="000000"/>
                </a:solidFill>
                <a:latin typeface="Verdana" panose="020B0604030504040204" pitchFamily="34" charset="0"/>
              </a:rPr>
              <a:t>油　小さじ５はい</a:t>
            </a:r>
          </a:p>
        </p:txBody>
      </p:sp>
      <p:sp>
        <p:nvSpPr>
          <p:cNvPr id="21" name="Text Box 15"/>
          <p:cNvSpPr txBox="1">
            <a:spLocks noChangeArrowheads="1"/>
          </p:cNvSpPr>
          <p:nvPr/>
        </p:nvSpPr>
        <p:spPr bwMode="auto">
          <a:xfrm>
            <a:off x="2573900" y="1349730"/>
            <a:ext cx="36726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FontTx/>
              <a:buNone/>
            </a:pPr>
            <a:r>
              <a:rPr lang="ja-JP" altLang="en-US" sz="4400" b="1" dirty="0" smtClean="0">
                <a:solidFill>
                  <a:srgbClr val="000000"/>
                </a:solidFill>
                <a:latin typeface="Verdana" panose="020B0604030504040204" pitchFamily="34" charset="0"/>
              </a:rPr>
              <a:t>スナックがし　</a:t>
            </a:r>
          </a:p>
        </p:txBody>
      </p:sp>
      <p:sp>
        <p:nvSpPr>
          <p:cNvPr id="11" name="タイトル 1"/>
          <p:cNvSpPr txBox="1">
            <a:spLocks/>
          </p:cNvSpPr>
          <p:nvPr/>
        </p:nvSpPr>
        <p:spPr>
          <a:xfrm>
            <a:off x="3326730" y="302435"/>
            <a:ext cx="7029656" cy="926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さらに、おやつには・・・   　  </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797" y="2132050"/>
            <a:ext cx="3137736" cy="3455950"/>
          </a:xfrm>
          <a:prstGeom prst="rect">
            <a:avLst/>
          </a:prstGeom>
        </p:spPr>
      </p:pic>
    </p:spTree>
    <p:extLst>
      <p:ext uri="{BB962C8B-B14F-4D97-AF65-F5344CB8AC3E}">
        <p14:creationId xmlns:p14="http://schemas.microsoft.com/office/powerpoint/2010/main" val="29310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1260274" y="773937"/>
            <a:ext cx="44463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smtClean="0">
                <a:solidFill>
                  <a:srgbClr val="000000"/>
                </a:solidFill>
                <a:latin typeface="Verdana" panose="020B0604030504040204" pitchFamily="34" charset="0"/>
              </a:rPr>
              <a:t>アイスクリーム</a:t>
            </a:r>
            <a:endParaRPr lang="ja-JP" altLang="en-US" sz="4400" b="1" dirty="0">
              <a:solidFill>
                <a:srgbClr val="000000"/>
              </a:solidFill>
              <a:latin typeface="Verdana" panose="020B0604030504040204" pitchFamily="34" charset="0"/>
            </a:endParaRPr>
          </a:p>
        </p:txBody>
      </p:sp>
      <p:pic>
        <p:nvPicPr>
          <p:cNvPr id="4"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2863" y="1250348"/>
            <a:ext cx="26527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2863" y="1632936"/>
            <a:ext cx="26527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2863" y="2012348"/>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1275" y="2410811"/>
            <a:ext cx="26527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1275" y="2796573"/>
            <a:ext cx="26527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32863" y="874111"/>
            <a:ext cx="2652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2863" y="3547461"/>
            <a:ext cx="26527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32863" y="3931636"/>
            <a:ext cx="2652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2863" y="4309461"/>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1275" y="4707923"/>
            <a:ext cx="26527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31275" y="5093686"/>
            <a:ext cx="26527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32863" y="3171223"/>
            <a:ext cx="2652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4180113" y="5425899"/>
            <a:ext cx="36694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smtClean="0">
                <a:latin typeface="ＭＳ ゴシック" panose="020B0609070205080204" pitchFamily="49" charset="-128"/>
                <a:ea typeface="ＭＳ ゴシック" panose="020B0609070205080204" pitchFamily="49" charset="-128"/>
              </a:rPr>
              <a:t>さとう </a:t>
            </a:r>
            <a:r>
              <a:rPr lang="en-US" altLang="ja-JP" sz="4800" b="1" dirty="0" smtClean="0">
                <a:latin typeface="ＭＳ ゴシック" panose="020B0609070205080204" pitchFamily="49" charset="-128"/>
                <a:ea typeface="ＭＳ ゴシック" panose="020B0609070205080204" pitchFamily="49" charset="-128"/>
              </a:rPr>
              <a:t>12</a:t>
            </a:r>
            <a:r>
              <a:rPr lang="ja-JP" altLang="en-US" sz="4800" b="1" dirty="0" smtClean="0">
                <a:latin typeface="ＭＳ ゴシック" panose="020B0609070205080204" pitchFamily="49" charset="-128"/>
                <a:ea typeface="ＭＳ ゴシック" panose="020B0609070205080204" pitchFamily="49" charset="-128"/>
              </a:rPr>
              <a:t>本</a:t>
            </a:r>
            <a:endParaRPr lang="ja-JP" altLang="en-US" sz="4800" b="1" dirty="0">
              <a:latin typeface="ＭＳ ゴシック" panose="020B0609070205080204" pitchFamily="49" charset="-128"/>
              <a:ea typeface="ＭＳ ゴシック" panose="020B0609070205080204" pitchFamily="49" charset="-128"/>
            </a:endParaRPr>
          </a:p>
        </p:txBody>
      </p:sp>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4714" y="876628"/>
            <a:ext cx="2747038" cy="7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4714" y="1582904"/>
            <a:ext cx="2747038" cy="7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4714" y="2301337"/>
            <a:ext cx="2747038" cy="7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4714" y="3019770"/>
            <a:ext cx="2747038" cy="7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4714" y="3743941"/>
            <a:ext cx="2747038" cy="7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4714" y="4456636"/>
            <a:ext cx="2747038" cy="7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2"/>
          <p:cNvSpPr txBox="1">
            <a:spLocks noChangeArrowheads="1"/>
          </p:cNvSpPr>
          <p:nvPr/>
        </p:nvSpPr>
        <p:spPr bwMode="auto">
          <a:xfrm>
            <a:off x="8189731" y="5272279"/>
            <a:ext cx="28873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FontTx/>
              <a:buNone/>
            </a:pPr>
            <a:r>
              <a:rPr lang="ja-JP" altLang="en-US" sz="4800" b="1" dirty="0" smtClean="0">
                <a:solidFill>
                  <a:srgbClr val="000000"/>
                </a:solidFill>
                <a:latin typeface="Verdana" panose="020B0604030504040204" pitchFamily="34" charset="0"/>
              </a:rPr>
              <a:t>油 ６はい</a:t>
            </a:r>
          </a:p>
        </p:txBody>
      </p:sp>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088" y="1486885"/>
            <a:ext cx="3810000" cy="3724275"/>
          </a:xfrm>
          <a:prstGeom prst="rect">
            <a:avLst/>
          </a:prstGeom>
        </p:spPr>
      </p:pic>
    </p:spTree>
    <p:extLst>
      <p:ext uri="{BB962C8B-B14F-4D97-AF65-F5344CB8AC3E}">
        <p14:creationId xmlns:p14="http://schemas.microsoft.com/office/powerpoint/2010/main" val="12816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6000"/>
                            </p:stCondLst>
                            <p:childTnLst>
                              <p:par>
                                <p:cTn id="53" presetID="5"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across)">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4486376" y="1704975"/>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4486376" y="2087563"/>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4484788" y="2466975"/>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484788" y="2863850"/>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484788" y="3249613"/>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486376" y="1327150"/>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4486376" y="4002088"/>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486376" y="4384675"/>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486376" y="3624263"/>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7221638" y="1704975"/>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7221638" y="2087563"/>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7221638" y="2466975"/>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7220051" y="2863850"/>
            <a:ext cx="26527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7220051" y="3249613"/>
            <a:ext cx="26527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7221638" y="1327150"/>
            <a:ext cx="26527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7221638" y="4002088"/>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7221638" y="4384675"/>
            <a:ext cx="26527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7221638" y="3624263"/>
            <a:ext cx="26527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5"/>
          <p:cNvSpPr txBox="1">
            <a:spLocks noChangeArrowheads="1"/>
          </p:cNvSpPr>
          <p:nvPr/>
        </p:nvSpPr>
        <p:spPr bwMode="auto">
          <a:xfrm>
            <a:off x="1880474" y="508496"/>
            <a:ext cx="42005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smtClean="0">
                <a:solidFill>
                  <a:srgbClr val="000000"/>
                </a:solidFill>
                <a:latin typeface="Verdana" panose="020B0604030504040204" pitchFamily="34" charset="0"/>
              </a:rPr>
              <a:t>ぶど</a:t>
            </a:r>
            <a:r>
              <a:rPr lang="ja-JP" altLang="en-US" sz="4400" b="1" dirty="0">
                <a:solidFill>
                  <a:srgbClr val="000000"/>
                </a:solidFill>
                <a:latin typeface="Verdana" panose="020B0604030504040204" pitchFamily="34" charset="0"/>
              </a:rPr>
              <a:t>う</a:t>
            </a:r>
            <a:r>
              <a:rPr lang="ja-JP" altLang="en-US" sz="4400" b="1" dirty="0" smtClean="0">
                <a:solidFill>
                  <a:srgbClr val="000000"/>
                </a:solidFill>
                <a:latin typeface="Verdana" panose="020B0604030504040204" pitchFamily="34" charset="0"/>
              </a:rPr>
              <a:t>ジュース</a:t>
            </a:r>
            <a:endParaRPr lang="ja-JP" altLang="en-US" sz="4400" b="1" dirty="0">
              <a:solidFill>
                <a:srgbClr val="000000"/>
              </a:solidFill>
              <a:latin typeface="Verdana" panose="020B0604030504040204" pitchFamily="34" charset="0"/>
            </a:endParaRPr>
          </a:p>
        </p:txBody>
      </p:sp>
      <p:sp>
        <p:nvSpPr>
          <p:cNvPr id="22" name="Text Box 9"/>
          <p:cNvSpPr txBox="1">
            <a:spLocks noChangeArrowheads="1"/>
          </p:cNvSpPr>
          <p:nvPr/>
        </p:nvSpPr>
        <p:spPr bwMode="auto">
          <a:xfrm>
            <a:off x="5100384" y="5329124"/>
            <a:ext cx="47723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smtClean="0">
                <a:latin typeface="ＭＳ ゴシック" panose="020B0609070205080204" pitchFamily="49" charset="-128"/>
                <a:ea typeface="ＭＳ ゴシック" panose="020B0609070205080204" pitchFamily="49" charset="-128"/>
              </a:rPr>
              <a:t>さとう </a:t>
            </a:r>
            <a:r>
              <a:rPr lang="en-US" altLang="ja-JP" sz="4800" b="1" dirty="0" smtClean="0">
                <a:latin typeface="ＭＳ ゴシック" panose="020B0609070205080204" pitchFamily="49" charset="-128"/>
                <a:ea typeface="ＭＳ ゴシック" panose="020B0609070205080204" pitchFamily="49" charset="-128"/>
              </a:rPr>
              <a:t>20</a:t>
            </a:r>
            <a:r>
              <a:rPr lang="ja-JP" altLang="en-US" sz="4800" b="1" dirty="0" smtClean="0">
                <a:latin typeface="ＭＳ ゴシック" panose="020B0609070205080204" pitchFamily="49" charset="-128"/>
                <a:ea typeface="ＭＳ ゴシック" panose="020B0609070205080204" pitchFamily="49" charset="-128"/>
              </a:rPr>
              <a:t>本</a:t>
            </a:r>
            <a:endParaRPr lang="ja-JP" altLang="en-US" sz="4800" b="1" dirty="0">
              <a:latin typeface="ＭＳ ゴシック" panose="020B0609070205080204" pitchFamily="49" charset="-128"/>
              <a:ea typeface="ＭＳ ゴシック" panose="020B0609070205080204" pitchFamily="49" charset="-128"/>
            </a:endParaRPr>
          </a:p>
        </p:txBody>
      </p:sp>
      <p:pic>
        <p:nvPicPr>
          <p:cNvPr id="23"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486376" y="4776788"/>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275" y="1523206"/>
            <a:ext cx="2619375" cy="3810000"/>
          </a:xfrm>
          <a:prstGeom prst="rect">
            <a:avLst/>
          </a:prstGeom>
        </p:spPr>
      </p:pic>
      <p:pic>
        <p:nvPicPr>
          <p:cNvPr id="24"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7220051" y="4785907"/>
            <a:ext cx="26527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9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par>
                          <p:cTn id="84" fill="hold">
                            <p:stCondLst>
                              <p:cond delay="10000"/>
                            </p:stCondLst>
                            <p:childTnLst>
                              <p:par>
                                <p:cTn id="85" presetID="5" presetClass="entr" presetSubtype="1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checkerboard(across)">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4000240" y="1809147"/>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4000240" y="2191735"/>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3998652" y="2571147"/>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3998652" y="2968022"/>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3998652" y="3353785"/>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000240" y="1431322"/>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4000240" y="4106260"/>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000240" y="4488847"/>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000240" y="3728435"/>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6735502" y="1809147"/>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6735502" y="2191735"/>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6735502" y="2571147"/>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6733915" y="2968022"/>
            <a:ext cx="26527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6733915" y="3353785"/>
            <a:ext cx="26527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6735502" y="1431322"/>
            <a:ext cx="26527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6735502" y="4106260"/>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6735502" y="4488847"/>
            <a:ext cx="26527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6735502" y="3728435"/>
            <a:ext cx="26527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5"/>
          <p:cNvSpPr txBox="1">
            <a:spLocks noChangeArrowheads="1"/>
          </p:cNvSpPr>
          <p:nvPr/>
        </p:nvSpPr>
        <p:spPr bwMode="auto">
          <a:xfrm>
            <a:off x="2126063" y="434558"/>
            <a:ext cx="85693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a:solidFill>
                  <a:srgbClr val="000000"/>
                </a:solidFill>
                <a:latin typeface="Verdana" panose="020B0604030504040204" pitchFamily="34" charset="0"/>
              </a:rPr>
              <a:t>コーラなど </a:t>
            </a:r>
            <a:r>
              <a:rPr lang="ja-JP" altLang="en-US" sz="4400" b="1" dirty="0" smtClean="0">
                <a:solidFill>
                  <a:srgbClr val="000000"/>
                </a:solidFill>
                <a:latin typeface="Verdana" panose="020B0604030504040204" pitchFamily="34" charset="0"/>
              </a:rPr>
              <a:t>炭酸のジュース</a:t>
            </a:r>
            <a:endParaRPr lang="ja-JP" altLang="en-US" sz="4400" b="1" dirty="0">
              <a:solidFill>
                <a:srgbClr val="000000"/>
              </a:solidFill>
              <a:latin typeface="Verdana" panose="020B0604030504040204" pitchFamily="34" charset="0"/>
            </a:endParaRPr>
          </a:p>
        </p:txBody>
      </p:sp>
      <p:sp>
        <p:nvSpPr>
          <p:cNvPr id="21" name="Text Box 9"/>
          <p:cNvSpPr txBox="1">
            <a:spLocks noChangeArrowheads="1"/>
          </p:cNvSpPr>
          <p:nvPr/>
        </p:nvSpPr>
        <p:spPr bwMode="auto">
          <a:xfrm>
            <a:off x="4949184" y="5426178"/>
            <a:ext cx="34011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smtClean="0">
                <a:latin typeface="ＭＳ Ｐゴシック" panose="020B0600070205080204" pitchFamily="50" charset="-128"/>
              </a:rPr>
              <a:t>さとう １９本</a:t>
            </a:r>
            <a:endParaRPr lang="ja-JP" altLang="en-US" sz="4800" b="1" dirty="0">
              <a:latin typeface="ＭＳ Ｐゴシック" panose="020B0600070205080204" pitchFamily="50" charset="-128"/>
            </a:endParaRPr>
          </a:p>
        </p:txBody>
      </p:sp>
      <p:pic>
        <p:nvPicPr>
          <p:cNvPr id="22"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4000240" y="4880960"/>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650" y="1407199"/>
            <a:ext cx="3009900" cy="3810000"/>
          </a:xfrm>
          <a:prstGeom prst="rect">
            <a:avLst/>
          </a:prstGeom>
        </p:spPr>
      </p:pic>
    </p:spTree>
    <p:extLst>
      <p:ext uri="{BB962C8B-B14F-4D97-AF65-F5344CB8AC3E}">
        <p14:creationId xmlns:p14="http://schemas.microsoft.com/office/powerpoint/2010/main" val="3847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9500"/>
                            </p:stCondLst>
                            <p:childTnLst>
                              <p:par>
                                <p:cTn id="81" presetID="5" presetClass="entr" presetSubtype="1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checkerboard(across)">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85029" y="1982768"/>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85029" y="2365356"/>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83441" y="2744768"/>
            <a:ext cx="2652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83441" y="3141643"/>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83441" y="3527406"/>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85029" y="1604943"/>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da\Desktop\おやつの写真\さとう.JPG"/>
          <p:cNvPicPr>
            <a:picLocks noChangeAspect="1" noChangeArrowheads="1"/>
          </p:cNvPicPr>
          <p:nvPr/>
        </p:nvPicPr>
        <p:blipFill>
          <a:blip r:embed="rId3">
            <a:extLst>
              <a:ext uri="{28A0092B-C50C-407E-A947-70E740481C1C}">
                <a14:useLocalDpi xmlns:a14="http://schemas.microsoft.com/office/drawing/2010/main" val="0"/>
              </a:ext>
            </a:extLst>
          </a:blip>
          <a:srcRect l="17245" t="45053" r="15176" b="42828"/>
          <a:stretch>
            <a:fillRect/>
          </a:stretch>
        </p:blipFill>
        <p:spPr bwMode="auto">
          <a:xfrm>
            <a:off x="5285029" y="4279881"/>
            <a:ext cx="2651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85029" y="4662468"/>
            <a:ext cx="2651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85029" y="3902056"/>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5"/>
          <p:cNvSpPr txBox="1">
            <a:spLocks noChangeArrowheads="1"/>
          </p:cNvSpPr>
          <p:nvPr/>
        </p:nvSpPr>
        <p:spPr bwMode="auto">
          <a:xfrm>
            <a:off x="3120585" y="481308"/>
            <a:ext cx="70767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400" b="1" dirty="0" smtClean="0">
                <a:solidFill>
                  <a:srgbClr val="000000"/>
                </a:solidFill>
                <a:latin typeface="Verdana" panose="020B0604030504040204" pitchFamily="34" charset="0"/>
              </a:rPr>
              <a:t>スポーツドリンク</a:t>
            </a:r>
            <a:endParaRPr lang="ja-JP" altLang="en-US" sz="4400" b="1" dirty="0">
              <a:solidFill>
                <a:srgbClr val="000000"/>
              </a:solidFill>
              <a:latin typeface="Verdana" panose="020B0604030504040204" pitchFamily="34" charset="0"/>
            </a:endParaRPr>
          </a:p>
        </p:txBody>
      </p:sp>
      <p:sp>
        <p:nvSpPr>
          <p:cNvPr id="21" name="Text Box 9"/>
          <p:cNvSpPr txBox="1">
            <a:spLocks noChangeArrowheads="1"/>
          </p:cNvSpPr>
          <p:nvPr/>
        </p:nvSpPr>
        <p:spPr bwMode="auto">
          <a:xfrm>
            <a:off x="4876800" y="5618143"/>
            <a:ext cx="396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smtClean="0">
                <a:latin typeface="ＭＳ Ｐゴシック" panose="020B0600070205080204" pitchFamily="50" charset="-128"/>
              </a:rPr>
              <a:t>さとう １０本</a:t>
            </a:r>
            <a:endParaRPr lang="ja-JP" altLang="en-US" sz="4800" b="1" dirty="0">
              <a:latin typeface="ＭＳ Ｐゴシック" panose="020B0600070205080204" pitchFamily="50" charset="-128"/>
            </a:endParaRPr>
          </a:p>
        </p:txBody>
      </p:sp>
      <p:pic>
        <p:nvPicPr>
          <p:cNvPr id="22"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5285029" y="5054581"/>
            <a:ext cx="26511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607" y="1453949"/>
            <a:ext cx="2619375" cy="3810000"/>
          </a:xfrm>
          <a:prstGeom prst="rect">
            <a:avLst/>
          </a:prstGeom>
        </p:spPr>
      </p:pic>
    </p:spTree>
    <p:extLst>
      <p:ext uri="{BB962C8B-B14F-4D97-AF65-F5344CB8AC3E}">
        <p14:creationId xmlns:p14="http://schemas.microsoft.com/office/powerpoint/2010/main" val="30845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across)">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4069" y="478458"/>
            <a:ext cx="11516139" cy="1225136"/>
          </a:xfrm>
        </p:spPr>
        <p:txBody>
          <a:bodyPr>
            <a:normAutofit/>
          </a:bodyPr>
          <a:lstStyle/>
          <a:p>
            <a:r>
              <a:rPr kumimoji="1" lang="en-US" altLang="ja-JP" dirty="0" smtClean="0">
                <a:latin typeface="UD デジタル 教科書体 NP-B" panose="02020700000000000000" pitchFamily="18" charset="-128"/>
                <a:ea typeface="UD デジタル 教科書体 NP-B" panose="02020700000000000000" pitchFamily="18" charset="-128"/>
              </a:rPr>
              <a:t>Q</a:t>
            </a:r>
            <a:r>
              <a:rPr kumimoji="1" lang="ja-JP" altLang="en-US"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生活習慣病ってなに？</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タイトル 1"/>
          <p:cNvSpPr txBox="1">
            <a:spLocks/>
          </p:cNvSpPr>
          <p:nvPr/>
        </p:nvSpPr>
        <p:spPr>
          <a:xfrm>
            <a:off x="6873086" y="3823423"/>
            <a:ext cx="3916907" cy="1195970"/>
          </a:xfrm>
          <a:prstGeom prst="rect">
            <a:avLst/>
          </a:prstGeom>
          <a:solidFill>
            <a:srgbClr val="FFC00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ししつ いじょうしょう</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ctr"/>
            <a:r>
              <a:rPr lang="en-US" altLang="ja-JP" dirty="0" smtClean="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脂質異常症　  </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84321" y="3222676"/>
            <a:ext cx="1088020" cy="2289514"/>
          </a:xfrm>
          <a:prstGeom prst="rect">
            <a:avLst/>
          </a:prstGeom>
        </p:spPr>
      </p:pic>
      <p:grpSp>
        <p:nvGrpSpPr>
          <p:cNvPr id="5" name="グループ化 4"/>
          <p:cNvGrpSpPr/>
          <p:nvPr/>
        </p:nvGrpSpPr>
        <p:grpSpPr>
          <a:xfrm>
            <a:off x="739882" y="2604589"/>
            <a:ext cx="3843692" cy="3726763"/>
            <a:chOff x="739882" y="2604589"/>
            <a:chExt cx="3843692" cy="3726763"/>
          </a:xfrm>
        </p:grpSpPr>
        <p:sp>
          <p:nvSpPr>
            <p:cNvPr id="11" name="タイトル 1"/>
            <p:cNvSpPr txBox="1">
              <a:spLocks/>
            </p:cNvSpPr>
            <p:nvPr/>
          </p:nvSpPr>
          <p:spPr>
            <a:xfrm>
              <a:off x="739882" y="2604589"/>
              <a:ext cx="3843692" cy="3726763"/>
            </a:xfrm>
            <a:prstGeom prst="rect">
              <a:avLst/>
            </a:prstGeom>
            <a:solidFill>
              <a:schemeClr val="accent1"/>
            </a:solidFill>
          </p:spPr>
          <p:txBody>
            <a:bodyPr vert="horz" lIns="91440" tIns="14400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rgbClr val="002060"/>
                  </a:solidFill>
                  <a:latin typeface="UD デジタル 教科書体 NP-B" panose="02020700000000000000" pitchFamily="18" charset="-128"/>
                  <a:ea typeface="UD デジタル 教科書体 NP-B" panose="02020700000000000000" pitchFamily="18" charset="-128"/>
                </a:rPr>
                <a:t>・</a:t>
              </a:r>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がん</a:t>
              </a:r>
              <a:endParaRPr lang="en-US" altLang="ja-JP" dirty="0" smtClean="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・心</a:t>
              </a:r>
              <a:r>
                <a:rPr lang="ja-JP" altLang="en-US" dirty="0" err="1" smtClean="0">
                  <a:solidFill>
                    <a:srgbClr val="002060"/>
                  </a:solidFill>
                  <a:latin typeface="UD デジタル 教科書体 NP-B" panose="02020700000000000000" pitchFamily="18" charset="-128"/>
                  <a:ea typeface="UD デジタル 教科書体 NP-B" panose="02020700000000000000" pitchFamily="18" charset="-128"/>
                </a:rPr>
                <a:t>ぞう</a:t>
              </a:r>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病</a:t>
              </a:r>
              <a:endParaRPr lang="en-US" altLang="ja-JP" dirty="0" smtClean="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・高血圧</a:t>
              </a:r>
              <a:endParaRPr lang="en-US" altLang="ja-JP" dirty="0" smtClean="0">
                <a:solidFill>
                  <a:srgbClr val="002060"/>
                </a:solidFill>
                <a:latin typeface="UD デジタル 教科書体 NP-B" panose="02020700000000000000" pitchFamily="18" charset="-128"/>
                <a:ea typeface="UD デジタル 教科書体 NP-B" panose="02020700000000000000" pitchFamily="18" charset="-128"/>
              </a:endParaRPr>
            </a:p>
            <a:p>
              <a:endParaRPr lang="en-US" altLang="ja-JP" sz="1800" dirty="0" smtClean="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C00000"/>
                  </a:solidFill>
                  <a:latin typeface="UD デジタル 教科書体 NP-B" panose="02020700000000000000" pitchFamily="18" charset="-128"/>
                  <a:ea typeface="UD デジタル 教科書体 NP-B" panose="02020700000000000000" pitchFamily="18" charset="-128"/>
                </a:rPr>
                <a:t>・脂質異常症　　　</a:t>
              </a:r>
              <a:endParaRPr lang="en-US" altLang="ja-JP" dirty="0" smtClean="0">
                <a:solidFill>
                  <a:srgbClr val="C00000"/>
                </a:solidFill>
                <a:latin typeface="UD デジタル 教科書体 NP-B" panose="02020700000000000000" pitchFamily="18" charset="-128"/>
                <a:ea typeface="UD デジタル 教科書体 NP-B" panose="02020700000000000000" pitchFamily="18" charset="-128"/>
              </a:endParaRPr>
            </a:p>
            <a:p>
              <a:r>
                <a:rPr lang="ja-JP" altLang="en-US" dirty="0">
                  <a:solidFill>
                    <a:srgbClr val="C00000"/>
                  </a:solidFill>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C00000"/>
                  </a:solidFill>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など</a:t>
              </a:r>
              <a:r>
                <a:rPr lang="ja-JP" altLang="en-US" dirty="0" smtClean="0">
                  <a:solidFill>
                    <a:srgbClr val="C00000"/>
                  </a:solidFill>
                  <a:latin typeface="UD デジタル 教科書体 NP-B" panose="02020700000000000000" pitchFamily="18" charset="-128"/>
                  <a:ea typeface="UD デジタル 教科書体 NP-B" panose="02020700000000000000" pitchFamily="18" charset="-128"/>
                </a:rPr>
                <a:t>　   　  </a:t>
              </a:r>
              <a:endParaRPr lang="ja-JP" altLang="en-US"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4" name="正方形/長方形 3"/>
            <p:cNvSpPr/>
            <p:nvPr/>
          </p:nvSpPr>
          <p:spPr>
            <a:xfrm>
              <a:off x="1385376" y="4599041"/>
              <a:ext cx="2895303" cy="400110"/>
            </a:xfrm>
            <a:prstGeom prst="rect">
              <a:avLst/>
            </a:prstGeom>
          </p:spPr>
          <p:txBody>
            <a:bodyPr wrap="square">
              <a:spAutoFit/>
            </a:bodyPr>
            <a:lstStyle/>
            <a:p>
              <a:r>
                <a:rPr lang="ja-JP" altLang="en-US" sz="2000" dirty="0">
                  <a:solidFill>
                    <a:srgbClr val="C00000"/>
                  </a:solidFill>
                  <a:latin typeface="UD デジタル 教科書体 NP-B" panose="02020700000000000000" pitchFamily="18" charset="-128"/>
                  <a:ea typeface="UD デジタル 教科書体 NP-B" panose="02020700000000000000" pitchFamily="18" charset="-128"/>
                </a:rPr>
                <a:t>ししつ いじょうしょう</a:t>
              </a:r>
              <a:endParaRPr lang="ja-JP" altLang="en-US" sz="2000" dirty="0">
                <a:solidFill>
                  <a:srgbClr val="C00000"/>
                </a:solidFill>
              </a:endParaRPr>
            </a:p>
          </p:txBody>
        </p:sp>
      </p:grpSp>
      <p:sp>
        <p:nvSpPr>
          <p:cNvPr id="6" name="正方形/長方形 5"/>
          <p:cNvSpPr/>
          <p:nvPr/>
        </p:nvSpPr>
        <p:spPr>
          <a:xfrm>
            <a:off x="1476888" y="414391"/>
            <a:ext cx="2954655"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せいかつしゅうかん</a:t>
            </a:r>
            <a:r>
              <a:rPr lang="ja-JP" altLang="en-US" dirty="0" err="1">
                <a:latin typeface="UD デジタル 教科書体 NP-B" panose="02020700000000000000" pitchFamily="18" charset="-128"/>
                <a:ea typeface="UD デジタル 教科書体 NP-B" panose="02020700000000000000" pitchFamily="18" charset="-128"/>
              </a:rPr>
              <a:t>びょう</a:t>
            </a:r>
            <a:endParaRPr lang="ja-JP" altLang="en-US" dirty="0"/>
          </a:p>
        </p:txBody>
      </p:sp>
      <p:grpSp>
        <p:nvGrpSpPr>
          <p:cNvPr id="7" name="グループ化 6"/>
          <p:cNvGrpSpPr/>
          <p:nvPr/>
        </p:nvGrpSpPr>
        <p:grpSpPr>
          <a:xfrm>
            <a:off x="424069" y="1103002"/>
            <a:ext cx="10917031" cy="2401142"/>
            <a:chOff x="424069" y="1103002"/>
            <a:chExt cx="10917031" cy="2401142"/>
          </a:xfrm>
        </p:grpSpPr>
        <p:sp>
          <p:nvSpPr>
            <p:cNvPr id="3" name="タイトル 1"/>
            <p:cNvSpPr txBox="1">
              <a:spLocks/>
            </p:cNvSpPr>
            <p:nvPr/>
          </p:nvSpPr>
          <p:spPr>
            <a:xfrm>
              <a:off x="424069" y="1103002"/>
              <a:ext cx="10917031" cy="2401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   </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en-US" altLang="ja-JP" dirty="0" smtClean="0">
                  <a:latin typeface="UD デジタル 教科書体 NP-B" panose="02020700000000000000" pitchFamily="18" charset="-128"/>
                  <a:ea typeface="UD デジタル 教科書体 NP-B" panose="02020700000000000000" pitchFamily="18" charset="-128"/>
                </a:rPr>
                <a:t>A</a:t>
              </a:r>
              <a:r>
                <a:rPr lang="ja-JP" altLang="en-US" dirty="0" smtClean="0">
                  <a:latin typeface="UD デジタル 教科書体 NP-B" panose="02020700000000000000" pitchFamily="18" charset="-128"/>
                  <a:ea typeface="UD デジタル 教科書体 NP-B" panose="02020700000000000000" pitchFamily="18" charset="-128"/>
                </a:rPr>
                <a:t>：悪い生活習慣で起こる病気</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　   　  </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 name="正方形/長方形 9"/>
            <p:cNvSpPr/>
            <p:nvPr/>
          </p:nvSpPr>
          <p:spPr>
            <a:xfrm>
              <a:off x="1385376" y="1653540"/>
              <a:ext cx="4164524" cy="369332"/>
            </a:xfrm>
            <a:prstGeom prst="rect">
              <a:avLst/>
            </a:prstGeom>
          </p:spPr>
          <p:txBody>
            <a:bodyPr wrap="square">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 わる         せい かつしゅう かん</a:t>
              </a:r>
              <a:endParaRPr lang="ja-JP" altLang="en-US" dirty="0"/>
            </a:p>
          </p:txBody>
        </p:sp>
      </p:grpSp>
    </p:spTree>
    <p:extLst>
      <p:ext uri="{BB962C8B-B14F-4D97-AF65-F5344CB8AC3E}">
        <p14:creationId xmlns:p14="http://schemas.microsoft.com/office/powerpoint/2010/main" val="31707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042355" y="606709"/>
            <a:ext cx="97178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a:solidFill>
                  <a:srgbClr val="000000"/>
                </a:solidFill>
                <a:latin typeface="Verdana" panose="020B0604030504040204" pitchFamily="34" charset="0"/>
              </a:rPr>
              <a:t>　</a:t>
            </a:r>
            <a:r>
              <a:rPr lang="ja-JP" altLang="en-US" sz="4800" b="1" dirty="0" smtClean="0">
                <a:solidFill>
                  <a:srgbClr val="000000"/>
                </a:solidFill>
                <a:latin typeface="Verdana" panose="020B0604030504040204" pitchFamily="34" charset="0"/>
              </a:rPr>
              <a:t>　　体によい飲み物は？</a:t>
            </a:r>
            <a:endParaRPr lang="ja-JP" altLang="en-US" sz="4800" b="1" dirty="0">
              <a:solidFill>
                <a:srgbClr val="000000"/>
              </a:solidFill>
              <a:latin typeface="Verdana" panose="020B0604030504040204" pitchFamily="34" charset="0"/>
            </a:endParaRPr>
          </a:p>
        </p:txBody>
      </p:sp>
      <p:sp>
        <p:nvSpPr>
          <p:cNvPr id="4" name="Text Box 15"/>
          <p:cNvSpPr txBox="1">
            <a:spLocks noChangeArrowheads="1"/>
          </p:cNvSpPr>
          <p:nvPr/>
        </p:nvSpPr>
        <p:spPr bwMode="auto">
          <a:xfrm>
            <a:off x="3948795" y="3218626"/>
            <a:ext cx="5672781" cy="11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3000"/>
              </a:lnSpc>
              <a:spcBef>
                <a:spcPct val="50000"/>
              </a:spcBef>
              <a:defRPr/>
            </a:pPr>
            <a:r>
              <a:rPr lang="ja-JP" altLang="en-US" sz="4000" b="1" dirty="0" smtClean="0">
                <a:solidFill>
                  <a:srgbClr val="002060"/>
                </a:solidFill>
                <a:latin typeface="Verdana" pitchFamily="34" charset="0"/>
              </a:rPr>
              <a:t>　家でつくるお茶も </a:t>
            </a:r>
            <a:endParaRPr lang="en-US" altLang="ja-JP" sz="4000" b="1" dirty="0" smtClean="0">
              <a:solidFill>
                <a:srgbClr val="002060"/>
              </a:solidFill>
              <a:latin typeface="Verdana" pitchFamily="34" charset="0"/>
            </a:endParaRPr>
          </a:p>
          <a:p>
            <a:pPr eaLnBrk="1" hangingPunct="1">
              <a:lnSpc>
                <a:spcPts val="3000"/>
              </a:lnSpc>
              <a:spcBef>
                <a:spcPct val="50000"/>
              </a:spcBef>
              <a:defRPr/>
            </a:pPr>
            <a:r>
              <a:rPr lang="ja-JP" altLang="en-US" sz="4000" b="1" dirty="0" smtClean="0">
                <a:solidFill>
                  <a:srgbClr val="002060"/>
                </a:solidFill>
                <a:latin typeface="Verdana" pitchFamily="34" charset="0"/>
              </a:rPr>
              <a:t>さとう「０」で体にいいよ！</a:t>
            </a:r>
          </a:p>
        </p:txBody>
      </p:sp>
      <p:sp>
        <p:nvSpPr>
          <p:cNvPr id="5" name="Text Box 9"/>
          <p:cNvSpPr txBox="1">
            <a:spLocks noChangeArrowheads="1"/>
          </p:cNvSpPr>
          <p:nvPr/>
        </p:nvSpPr>
        <p:spPr bwMode="auto">
          <a:xfrm>
            <a:off x="4124354" y="1727084"/>
            <a:ext cx="28082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dirty="0">
                <a:latin typeface="ＭＳ Ｐゴシック" panose="020B0600070205080204" pitchFamily="50" charset="-128"/>
              </a:rPr>
              <a:t>さとう０本</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1616" y="2916372"/>
            <a:ext cx="2835342" cy="295733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877" y="2149809"/>
            <a:ext cx="2619375" cy="3810000"/>
          </a:xfrm>
          <a:prstGeom prst="rect">
            <a:avLst/>
          </a:prstGeom>
        </p:spPr>
      </p:pic>
      <p:sp>
        <p:nvSpPr>
          <p:cNvPr id="8" name="Text Box 9"/>
          <p:cNvSpPr txBox="1">
            <a:spLocks noChangeArrowheads="1"/>
          </p:cNvSpPr>
          <p:nvPr/>
        </p:nvSpPr>
        <p:spPr bwMode="auto">
          <a:xfrm>
            <a:off x="2042355" y="1413971"/>
            <a:ext cx="2358924"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dirty="0" smtClean="0">
                <a:latin typeface="ＭＳ Ｐゴシック" panose="020B0600070205080204" pitchFamily="50" charset="-128"/>
              </a:rPr>
              <a:t>お茶</a:t>
            </a:r>
            <a:endParaRPr lang="ja-JP" altLang="en-US" sz="4800" dirty="0">
              <a:latin typeface="ＭＳ Ｐゴシック" panose="020B0600070205080204" pitchFamily="50" charset="-128"/>
            </a:endParaRPr>
          </a:p>
        </p:txBody>
      </p:sp>
    </p:spTree>
    <p:extLst>
      <p:ext uri="{BB962C8B-B14F-4D97-AF65-F5344CB8AC3E}">
        <p14:creationId xmlns:p14="http://schemas.microsoft.com/office/powerpoint/2010/main" val="1034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rotWithShape="1">
          <a:blip r:embed="rId3">
            <a:extLst>
              <a:ext uri="{28A0092B-C50C-407E-A947-70E740481C1C}">
                <a14:useLocalDpi xmlns:a14="http://schemas.microsoft.com/office/drawing/2010/main" val="0"/>
              </a:ext>
            </a:extLst>
          </a:blip>
          <a:srcRect b="2430"/>
          <a:stretch/>
        </p:blipFill>
        <p:spPr>
          <a:xfrm>
            <a:off x="7580631" y="2932282"/>
            <a:ext cx="3959328" cy="3491667"/>
          </a:xfrm>
          <a:prstGeom prst="rect">
            <a:avLst/>
          </a:prstGeom>
          <a:ln w="44450">
            <a:solidFill>
              <a:schemeClr val="tx1"/>
            </a:solidFill>
          </a:ln>
        </p:spPr>
      </p:pic>
      <p:sp>
        <p:nvSpPr>
          <p:cNvPr id="5" name="Text Box 15"/>
          <p:cNvSpPr txBox="1">
            <a:spLocks noChangeArrowheads="1"/>
          </p:cNvSpPr>
          <p:nvPr/>
        </p:nvSpPr>
        <p:spPr bwMode="auto">
          <a:xfrm>
            <a:off x="7744989" y="2224257"/>
            <a:ext cx="36306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rgbClr val="000000"/>
                </a:solidFill>
                <a:latin typeface="Verdana" panose="020B0604030504040204" pitchFamily="34" charset="0"/>
              </a:rPr>
              <a:t>ジュースの場合</a:t>
            </a:r>
          </a:p>
        </p:txBody>
      </p:sp>
      <p:sp>
        <p:nvSpPr>
          <p:cNvPr id="6" name="Text Box 15"/>
          <p:cNvSpPr txBox="1">
            <a:spLocks noChangeArrowheads="1"/>
          </p:cNvSpPr>
          <p:nvPr/>
        </p:nvSpPr>
        <p:spPr bwMode="auto">
          <a:xfrm>
            <a:off x="1596718" y="2212693"/>
            <a:ext cx="45608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a:solidFill>
                  <a:srgbClr val="000000"/>
                </a:solidFill>
                <a:latin typeface="Verdana" panose="020B0604030504040204" pitchFamily="34" charset="0"/>
              </a:rPr>
              <a:t>スナックがしの場合</a:t>
            </a:r>
          </a:p>
        </p:txBody>
      </p:sp>
      <p:cxnSp>
        <p:nvCxnSpPr>
          <p:cNvPr id="20" name="直線コネクタ 19"/>
          <p:cNvCxnSpPr/>
          <p:nvPr/>
        </p:nvCxnSpPr>
        <p:spPr>
          <a:xfrm>
            <a:off x="7838879" y="4479402"/>
            <a:ext cx="3369806" cy="115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838879" y="5832584"/>
            <a:ext cx="3369806" cy="1268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38879" y="3849449"/>
            <a:ext cx="3369806" cy="3028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rotWithShape="1">
          <a:blip r:embed="rId4">
            <a:extLst>
              <a:ext uri="{28A0092B-C50C-407E-A947-70E740481C1C}">
                <a14:useLocalDpi xmlns:a14="http://schemas.microsoft.com/office/drawing/2010/main" val="0"/>
              </a:ext>
            </a:extLst>
          </a:blip>
          <a:srcRect b="6248"/>
          <a:stretch/>
        </p:blipFill>
        <p:spPr>
          <a:xfrm>
            <a:off x="524550" y="2939275"/>
            <a:ext cx="6754355" cy="2431378"/>
          </a:xfrm>
          <a:prstGeom prst="rect">
            <a:avLst/>
          </a:prstGeom>
          <a:ln w="44450">
            <a:solidFill>
              <a:schemeClr val="tx1"/>
            </a:solidFill>
          </a:ln>
        </p:spPr>
      </p:pic>
      <p:cxnSp>
        <p:nvCxnSpPr>
          <p:cNvPr id="13" name="直線コネクタ 12"/>
          <p:cNvCxnSpPr/>
          <p:nvPr/>
        </p:nvCxnSpPr>
        <p:spPr>
          <a:xfrm>
            <a:off x="694481" y="4053275"/>
            <a:ext cx="3200505" cy="1259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30263" y="5278711"/>
            <a:ext cx="3171464" cy="1192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 Box 9"/>
          <p:cNvSpPr txBox="1">
            <a:spLocks noChangeArrowheads="1"/>
          </p:cNvSpPr>
          <p:nvPr/>
        </p:nvSpPr>
        <p:spPr bwMode="auto">
          <a:xfrm>
            <a:off x="1407998" y="5429775"/>
            <a:ext cx="5301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800" b="1" dirty="0" smtClean="0">
                <a:solidFill>
                  <a:srgbClr val="002060"/>
                </a:solidFill>
                <a:latin typeface="ＭＳ Ｐゴシック" panose="020B0600070205080204" pitchFamily="50" charset="-128"/>
              </a:rPr>
              <a:t>おやつ </a:t>
            </a:r>
            <a:r>
              <a:rPr lang="en-US" altLang="ja-JP" sz="4800" b="1" dirty="0" smtClean="0">
                <a:solidFill>
                  <a:srgbClr val="002060"/>
                </a:solidFill>
                <a:latin typeface="ＭＳ Ｐゴシック" panose="020B0600070205080204" pitchFamily="50" charset="-128"/>
              </a:rPr>
              <a:t>200kcal</a:t>
            </a:r>
            <a:r>
              <a:rPr lang="ja-JP" altLang="en-US" sz="4800" b="1" dirty="0" smtClean="0">
                <a:solidFill>
                  <a:srgbClr val="002060"/>
                </a:solidFill>
                <a:latin typeface="ＭＳ Ｐゴシック" panose="020B0600070205080204" pitchFamily="50" charset="-128"/>
              </a:rPr>
              <a:t>まで</a:t>
            </a:r>
            <a:endParaRPr lang="ja-JP" altLang="en-US" sz="4800" b="1" dirty="0">
              <a:solidFill>
                <a:srgbClr val="002060"/>
              </a:solidFill>
              <a:latin typeface="ＭＳ Ｐゴシック" panose="020B0600070205080204" pitchFamily="50" charset="-128"/>
            </a:endParaRPr>
          </a:p>
        </p:txBody>
      </p:sp>
      <p:sp>
        <p:nvSpPr>
          <p:cNvPr id="2" name="正方形/長方形 1"/>
          <p:cNvSpPr/>
          <p:nvPr/>
        </p:nvSpPr>
        <p:spPr>
          <a:xfrm>
            <a:off x="2880562" y="552986"/>
            <a:ext cx="6859146" cy="1107996"/>
          </a:xfrm>
          <a:prstGeom prst="rect">
            <a:avLst/>
          </a:prstGeom>
          <a:noFill/>
        </p:spPr>
        <p:txBody>
          <a:bodyPr wrap="square" lIns="91440" tIns="45720" rIns="91440" bIns="45720">
            <a:spAutoFit/>
          </a:bodyPr>
          <a:lstStyle/>
          <a:p>
            <a:pPr algn="ctr"/>
            <a:r>
              <a:rPr lang="ja-JP" altLang="en-US" sz="6600" b="0" cap="none" spc="0" dirty="0" smtClean="0">
                <a:ln w="0"/>
                <a:solidFill>
                  <a:schemeClr val="tx1"/>
                </a:solidFill>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「表示」を見よう！</a:t>
            </a:r>
            <a:endParaRPr lang="ja-JP" altLang="en-US" sz="6600" b="0" cap="none" spc="0" dirty="0">
              <a:ln w="0"/>
              <a:solidFill>
                <a:schemeClr val="tx1"/>
              </a:solidFill>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3168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750"/>
                                        <p:tgtEl>
                                          <p:spTgt spid="3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1411764" y="423200"/>
            <a:ext cx="9672638" cy="936272"/>
          </a:xfrm>
          <a:prstGeom prst="rect">
            <a:avLst/>
          </a:prstGeom>
          <a:solidFill>
            <a:schemeClr val="accent5">
              <a:lumMod val="60000"/>
              <a:lumOff val="40000"/>
            </a:schemeClr>
          </a:solidFill>
          <a:ln>
            <a:noFill/>
          </a:ln>
        </p:spPr>
        <p:txBody>
          <a:bodyPr anchor="ctr"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smtClean="0">
                <a:solidFill>
                  <a:srgbClr val="C00000"/>
                </a:solidFill>
                <a:latin typeface="HGPｺﾞｼｯｸE" panose="020B0900000000000000" pitchFamily="50" charset="-128"/>
                <a:ea typeface="HGPｺﾞｼｯｸE" panose="020B0900000000000000" pitchFamily="50" charset="-128"/>
              </a:rPr>
              <a:t>１日の さとう と 油 の目安は</a:t>
            </a:r>
            <a:r>
              <a:rPr lang="ja-JP" altLang="en-US" sz="4800" b="1" dirty="0">
                <a:solidFill>
                  <a:srgbClr val="C00000"/>
                </a:solidFill>
                <a:latin typeface="HGPｺﾞｼｯｸE" panose="020B0900000000000000" pitchFamily="50" charset="-128"/>
                <a:ea typeface="HGPｺﾞｼｯｸE" panose="020B0900000000000000" pitchFamily="50" charset="-128"/>
              </a:rPr>
              <a:t>？</a:t>
            </a: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716" y="1429629"/>
            <a:ext cx="2590800" cy="6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716" y="2156704"/>
            <a:ext cx="2590800" cy="6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716" y="2898860"/>
            <a:ext cx="2590800" cy="6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716" y="3639429"/>
            <a:ext cx="2590800" cy="6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716" y="4380791"/>
            <a:ext cx="2590800" cy="6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9"/>
          <p:cNvSpPr txBox="1">
            <a:spLocks noChangeArrowheads="1"/>
          </p:cNvSpPr>
          <p:nvPr/>
        </p:nvSpPr>
        <p:spPr bwMode="auto">
          <a:xfrm>
            <a:off x="6101920" y="5816547"/>
            <a:ext cx="58241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smtClean="0">
                <a:solidFill>
                  <a:srgbClr val="002060"/>
                </a:solidFill>
                <a:latin typeface="Verdana" panose="020B0604030504040204" pitchFamily="34" charset="0"/>
                <a:ea typeface="ＤＨＰ特太ゴシック体" pitchFamily="2" charset="-128"/>
              </a:rPr>
              <a:t>油 小さじ</a:t>
            </a:r>
            <a:r>
              <a:rPr lang="ja-JP" altLang="en-US" sz="4000" b="1" dirty="0">
                <a:solidFill>
                  <a:srgbClr val="002060"/>
                </a:solidFill>
                <a:latin typeface="Verdana" panose="020B0604030504040204" pitchFamily="34" charset="0"/>
                <a:ea typeface="ＤＨＰ特太ゴシック体" pitchFamily="2" charset="-128"/>
              </a:rPr>
              <a:t>約</a:t>
            </a:r>
            <a:r>
              <a:rPr lang="ja-JP" altLang="en-US" sz="4000" b="1" dirty="0" smtClean="0">
                <a:solidFill>
                  <a:srgbClr val="002060"/>
                </a:solidFill>
                <a:latin typeface="Verdana" panose="020B0604030504040204" pitchFamily="34" charset="0"/>
                <a:ea typeface="ＤＨＰ特太ゴシック体" pitchFamily="2" charset="-128"/>
              </a:rPr>
              <a:t>６はい ２５ｇ</a:t>
            </a:r>
            <a:endParaRPr lang="ja-JP" altLang="en-US" sz="3600" b="1" dirty="0">
              <a:solidFill>
                <a:srgbClr val="002060"/>
              </a:solidFill>
              <a:latin typeface="Verdana" panose="020B0604030504040204" pitchFamily="34" charset="0"/>
              <a:ea typeface="ＤＨＰ特太ゴシック体" pitchFamily="2" charset="-128"/>
            </a:endParaRPr>
          </a:p>
        </p:txBody>
      </p:sp>
      <p:sp>
        <p:nvSpPr>
          <p:cNvPr id="21" name="Text Box 17"/>
          <p:cNvSpPr txBox="1">
            <a:spLocks noChangeArrowheads="1"/>
          </p:cNvSpPr>
          <p:nvPr/>
        </p:nvSpPr>
        <p:spPr bwMode="auto">
          <a:xfrm>
            <a:off x="1411764" y="5544108"/>
            <a:ext cx="43289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4000" b="1" dirty="0" smtClean="0">
                <a:solidFill>
                  <a:srgbClr val="002060"/>
                </a:solidFill>
                <a:latin typeface="Verdana" panose="020B0604030504040204" pitchFamily="34" charset="0"/>
                <a:ea typeface="ＤＨＰ特太ゴシック体" pitchFamily="2" charset="-128"/>
              </a:rPr>
              <a:t>砂糖 約７本　２０ｇ</a:t>
            </a:r>
            <a:endParaRPr lang="ja-JP" altLang="en-US" sz="4000" b="1" dirty="0">
              <a:solidFill>
                <a:srgbClr val="002060"/>
              </a:solidFill>
              <a:latin typeface="Verdana" panose="020B0604030504040204" pitchFamily="34" charset="0"/>
              <a:ea typeface="ＤＨＰ特太ゴシック体" pitchFamily="2" charset="-128"/>
            </a:endParaRPr>
          </a:p>
        </p:txBody>
      </p:sp>
      <p:pic>
        <p:nvPicPr>
          <p:cNvPr id="22"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1715268" y="2132572"/>
            <a:ext cx="34401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1704156" y="2680259"/>
            <a:ext cx="34385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1685106" y="3258109"/>
            <a:ext cx="3440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1685106" y="4410634"/>
            <a:ext cx="34385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1715268" y="1580122"/>
            <a:ext cx="3438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1685106" y="4977371"/>
            <a:ext cx="34385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C:\Users\uda\Desktop\おやつの写真\さとう.JPG"/>
          <p:cNvPicPr>
            <a:picLocks noChangeAspect="1" noChangeArrowheads="1"/>
          </p:cNvPicPr>
          <p:nvPr/>
        </p:nvPicPr>
        <p:blipFill>
          <a:blip r:embed="rId4">
            <a:extLst>
              <a:ext uri="{28A0092B-C50C-407E-A947-70E740481C1C}">
                <a14:useLocalDpi xmlns:a14="http://schemas.microsoft.com/office/drawing/2010/main" val="0"/>
              </a:ext>
            </a:extLst>
          </a:blip>
          <a:srcRect l="17245" t="45053" r="15176" b="42828"/>
          <a:stretch>
            <a:fillRect/>
          </a:stretch>
        </p:blipFill>
        <p:spPr bwMode="auto">
          <a:xfrm>
            <a:off x="1685106" y="3843897"/>
            <a:ext cx="34385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716" y="5109454"/>
            <a:ext cx="2590800" cy="6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11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Oval 6"/>
          <p:cNvSpPr>
            <a:spLocks noChangeArrowheads="1"/>
          </p:cNvSpPr>
          <p:nvPr/>
        </p:nvSpPr>
        <p:spPr bwMode="auto">
          <a:xfrm>
            <a:off x="3365501" y="1412262"/>
            <a:ext cx="5591175" cy="792778"/>
          </a:xfrm>
          <a:prstGeom prst="ellipse">
            <a:avLst/>
          </a:prstGeom>
          <a:solidFill>
            <a:srgbClr val="FFFF99"/>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果物・野菜・</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いも</a:t>
            </a:r>
          </a:p>
        </p:txBody>
      </p:sp>
      <p:sp>
        <p:nvSpPr>
          <p:cNvPr id="30735" name="Oval 15"/>
          <p:cNvSpPr>
            <a:spLocks noChangeArrowheads="1"/>
          </p:cNvSpPr>
          <p:nvPr/>
        </p:nvSpPr>
        <p:spPr bwMode="auto">
          <a:xfrm>
            <a:off x="1241928" y="4102343"/>
            <a:ext cx="4105275" cy="1071411"/>
          </a:xfrm>
          <a:prstGeom prst="ellipse">
            <a:avLst/>
          </a:prstGeom>
          <a:solidFill>
            <a:srgbClr val="FFFF99"/>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牛</a:t>
            </a:r>
            <a:r>
              <a:rPr lang="ja-JP" altLang="en-US" sz="3600" dirty="0" err="1">
                <a:solidFill>
                  <a:srgbClr val="FF0000"/>
                </a:solidFill>
                <a:latin typeface="UD デジタル 教科書体 NP-B" panose="02020700000000000000" pitchFamily="18" charset="-128"/>
                <a:ea typeface="UD デジタル 教科書体 NP-B" panose="02020700000000000000" pitchFamily="18" charset="-128"/>
              </a:rPr>
              <a:t>にゅう</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pPr algn="ctr" eaLnBrk="1" hangingPunct="1">
              <a:spcBef>
                <a:spcPct val="0"/>
              </a:spcBef>
              <a:buFontTx/>
              <a:buNone/>
            </a:pPr>
            <a:r>
              <a:rPr lang="ja-JP" altLang="en-US" sz="3600" dirty="0" err="1" smtClean="0">
                <a:solidFill>
                  <a:srgbClr val="FF0000"/>
                </a:solidFill>
                <a:latin typeface="UD デジタル 教科書体 NP-B" panose="02020700000000000000" pitchFamily="18" charset="-128"/>
                <a:ea typeface="UD デジタル 教科書体 NP-B" panose="02020700000000000000" pitchFamily="18" charset="-128"/>
              </a:rPr>
              <a:t>にゅう</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製品</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0739" name="Oval 19"/>
          <p:cNvSpPr>
            <a:spLocks noChangeArrowheads="1"/>
          </p:cNvSpPr>
          <p:nvPr/>
        </p:nvSpPr>
        <p:spPr bwMode="auto">
          <a:xfrm>
            <a:off x="6972927" y="3993645"/>
            <a:ext cx="2881313" cy="720725"/>
          </a:xfrm>
          <a:prstGeom prst="ellipse">
            <a:avLst/>
          </a:prstGeom>
          <a:solidFill>
            <a:srgbClr val="FFFF99"/>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かたいもの</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215" y="2587013"/>
            <a:ext cx="985475" cy="98547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726" y="5099928"/>
            <a:ext cx="1154216" cy="143827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4236" y="4543473"/>
            <a:ext cx="1342728" cy="1342728"/>
          </a:xfrm>
          <a:prstGeom prst="rect">
            <a:avLst/>
          </a:prstGeom>
        </p:spPr>
      </p:pic>
      <p:sp>
        <p:nvSpPr>
          <p:cNvPr id="34" name="タイトル 1"/>
          <p:cNvSpPr txBox="1">
            <a:spLocks/>
          </p:cNvSpPr>
          <p:nvPr/>
        </p:nvSpPr>
        <p:spPr>
          <a:xfrm>
            <a:off x="1517726" y="485971"/>
            <a:ext cx="9976105" cy="926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800" b="1" dirty="0" smtClean="0">
                <a:solidFill>
                  <a:srgbClr val="002060"/>
                </a:solidFill>
                <a:latin typeface="UD デジタル 教科書体 NP-B" panose="02020700000000000000" pitchFamily="18" charset="-128"/>
                <a:ea typeface="UD デジタル 教科書体 NP-B" panose="02020700000000000000" pitchFamily="18" charset="-128"/>
              </a:rPr>
              <a:t>どんな おやつを食べたらいいの？   　  </a:t>
            </a:r>
            <a:endParaRPr lang="ja-JP" altLang="en-US" sz="48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726" y="2326775"/>
            <a:ext cx="1428750" cy="1428750"/>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9130" y="2296527"/>
            <a:ext cx="1591154" cy="1607226"/>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9429" y="2360273"/>
            <a:ext cx="1369722" cy="1670393"/>
          </a:xfrm>
          <a:prstGeom prst="rect">
            <a:avLst/>
          </a:prstGeom>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92010" y="2453381"/>
            <a:ext cx="1291921" cy="1291921"/>
          </a:xfrm>
          <a:prstGeom prst="rect">
            <a:avLst/>
          </a:prstGeom>
        </p:spPr>
      </p:pic>
      <p:pic>
        <p:nvPicPr>
          <p:cNvPr id="18" name="図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9818" y="5416102"/>
            <a:ext cx="1049497" cy="1049497"/>
          </a:xfrm>
          <a:prstGeom prst="rect">
            <a:avLst/>
          </a:prstGeom>
        </p:spPr>
      </p:pic>
      <p:pic>
        <p:nvPicPr>
          <p:cNvPr id="19" name="図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2676" y="5475714"/>
            <a:ext cx="1081061" cy="792778"/>
          </a:xfrm>
          <a:prstGeom prst="rect">
            <a:avLst/>
          </a:prstGeom>
        </p:spPr>
      </p:pic>
      <p:pic>
        <p:nvPicPr>
          <p:cNvPr id="20" name="図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50532" y="4962713"/>
            <a:ext cx="1363973" cy="1363973"/>
          </a:xfrm>
          <a:prstGeom prst="rect">
            <a:avLst/>
          </a:prstGeom>
        </p:spPr>
      </p:pic>
      <p:pic>
        <p:nvPicPr>
          <p:cNvPr id="21" name="図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99517" y="4939589"/>
            <a:ext cx="1393068" cy="1041318"/>
          </a:xfrm>
          <a:prstGeom prst="rect">
            <a:avLst/>
          </a:prstGeom>
        </p:spPr>
      </p:pic>
      <p:pic>
        <p:nvPicPr>
          <p:cNvPr id="24" name="図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835726">
            <a:off x="10112116" y="5002502"/>
            <a:ext cx="1374022" cy="498637"/>
          </a:xfrm>
          <a:prstGeom prst="rect">
            <a:avLst/>
          </a:prstGeom>
        </p:spPr>
      </p:pic>
      <p:sp>
        <p:nvSpPr>
          <p:cNvPr id="22" name="正方形/長方形 21"/>
          <p:cNvSpPr/>
          <p:nvPr/>
        </p:nvSpPr>
        <p:spPr>
          <a:xfrm>
            <a:off x="544010" y="404386"/>
            <a:ext cx="11181143" cy="830997"/>
          </a:xfrm>
          <a:prstGeom prst="rect">
            <a:avLst/>
          </a:prstGeom>
          <a:solidFill>
            <a:srgbClr val="C00000"/>
          </a:solidFill>
        </p:spPr>
        <p:txBody>
          <a:bodyPr wrap="square" anchor="ctr">
            <a:spAutoFit/>
          </a:bodyPr>
          <a:lstStyle/>
          <a:p>
            <a:pPr algn="ctr">
              <a:defRPr/>
            </a:pPr>
            <a:r>
              <a:rPr lang="ja-JP" altLang="en-US" sz="4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UD デジタル 教科書体 N-B" panose="02020700000000000000" pitchFamily="17" charset="-128"/>
                <a:ea typeface="UD デジタル 教科書体 N-B" panose="02020700000000000000" pitchFamily="17" charset="-128"/>
              </a:rPr>
              <a:t>食事で足りないものを食べましょう</a:t>
            </a:r>
            <a:endParaRPr lang="ja-JP" altLang="en-US" sz="4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574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726"/>
                                        </p:tgtEl>
                                        <p:attrNameLst>
                                          <p:attrName>style.visibility</p:attrName>
                                        </p:attrNameLst>
                                      </p:cBhvr>
                                      <p:to>
                                        <p:strVal val="visible"/>
                                      </p:to>
                                    </p:set>
                                    <p:animEffect transition="in" filter="fade">
                                      <p:cBhvr>
                                        <p:cTn id="27" dur="1000"/>
                                        <p:tgtEl>
                                          <p:spTgt spid="307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0735"/>
                                        </p:tgtEl>
                                        <p:attrNameLst>
                                          <p:attrName>style.visibility</p:attrName>
                                        </p:attrNameLst>
                                      </p:cBhvr>
                                      <p:to>
                                        <p:strVal val="visible"/>
                                      </p:to>
                                    </p:set>
                                    <p:animEffect transition="in" filter="fade">
                                      <p:cBhvr>
                                        <p:cTn id="44" dur="1000"/>
                                        <p:tgtEl>
                                          <p:spTgt spid="307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0739"/>
                                        </p:tgtEl>
                                        <p:attrNameLst>
                                          <p:attrName>style.visibility</p:attrName>
                                        </p:attrNameLst>
                                      </p:cBhvr>
                                      <p:to>
                                        <p:strVal val="visible"/>
                                      </p:to>
                                    </p:set>
                                    <p:animEffect transition="in" filter="fade">
                                      <p:cBhvr>
                                        <p:cTn id="65" dur="1000"/>
                                        <p:tgtEl>
                                          <p:spTgt spid="307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35" grpId="0" animBg="1"/>
      <p:bldP spid="307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8"/>
          <p:cNvSpPr>
            <a:spLocks noChangeArrowheads="1"/>
          </p:cNvSpPr>
          <p:nvPr/>
        </p:nvSpPr>
        <p:spPr bwMode="auto">
          <a:xfrm>
            <a:off x="2026583" y="94627"/>
            <a:ext cx="8340725" cy="3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b="1" dirty="0">
                <a:solidFill>
                  <a:srgbClr val="002060"/>
                </a:solidFill>
                <a:latin typeface="UD デジタル 教科書体 NP-B" panose="02020700000000000000" pitchFamily="18" charset="-128"/>
                <a:ea typeface="UD デジタル 教科書体 NP-B" panose="02020700000000000000" pitchFamily="18" charset="-128"/>
              </a:rPr>
              <a:t>夏に、おすすめ</a:t>
            </a:r>
            <a:endParaRPr lang="en-US" altLang="ja-JP" sz="4800" b="1" dirty="0">
              <a:solidFill>
                <a:srgbClr val="002060"/>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800" b="1" dirty="0" smtClean="0">
                <a:solidFill>
                  <a:srgbClr val="002060"/>
                </a:solidFill>
                <a:latin typeface="UD デジタル 教科書体 NP-B" panose="02020700000000000000" pitchFamily="18" charset="-128"/>
                <a:ea typeface="UD デジタル 教科書体 NP-B" panose="02020700000000000000" pitchFamily="18" charset="-128"/>
              </a:rPr>
              <a:t>　「冷とうミニトマト」</a:t>
            </a:r>
            <a:endParaRPr lang="en-US" altLang="ja-JP" sz="4800" b="1" dirty="0" smtClean="0">
              <a:solidFill>
                <a:srgbClr val="002060"/>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800" b="1" dirty="0" smtClean="0">
                <a:solidFill>
                  <a:srgbClr val="002060"/>
                </a:solidFill>
                <a:latin typeface="UD デジタル 教科書体 NP-B" panose="02020700000000000000" pitchFamily="18" charset="-128"/>
                <a:ea typeface="UD デジタル 教科書体 NP-B" panose="02020700000000000000" pitchFamily="18" charset="-128"/>
              </a:rPr>
              <a:t>　「トマトシャーベット」</a:t>
            </a:r>
            <a:endParaRPr lang="en-US" altLang="ja-JP" sz="4800" b="1" dirty="0" smtClean="0">
              <a:solidFill>
                <a:srgbClr val="002060"/>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4800" b="1" dirty="0" smtClean="0">
                <a:solidFill>
                  <a:srgbClr val="002060"/>
                </a:solidFill>
                <a:latin typeface="UD デジタル 教科書体 NP-B" panose="02020700000000000000" pitchFamily="18" charset="-128"/>
                <a:ea typeface="UD デジタル 教科書体 NP-B" panose="02020700000000000000" pitchFamily="18" charset="-128"/>
              </a:rPr>
              <a:t>　「みそきゅうり」</a:t>
            </a:r>
            <a:endParaRPr lang="en-US" altLang="ja-JP" sz="4800" b="1" dirty="0">
              <a:solidFill>
                <a:srgbClr val="002060"/>
              </a:solidFill>
              <a:latin typeface="UD デジタル 教科書体 NP-B" panose="02020700000000000000" pitchFamily="18" charset="-128"/>
              <a:ea typeface="UD デジタル 教科書体 NP-B" panose="02020700000000000000" pitchFamily="18" charset="-128"/>
            </a:endParaRPr>
          </a:p>
        </p:txBody>
      </p:sp>
      <p:grpSp>
        <p:nvGrpSpPr>
          <p:cNvPr id="2" name="グループ化 1"/>
          <p:cNvGrpSpPr/>
          <p:nvPr/>
        </p:nvGrpSpPr>
        <p:grpSpPr>
          <a:xfrm>
            <a:off x="1290042" y="3320552"/>
            <a:ext cx="3639424" cy="3400090"/>
            <a:chOff x="1290042" y="3320552"/>
            <a:chExt cx="3639424" cy="340009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17343" t="7167" r="10217" b="6283"/>
            <a:stretch/>
          </p:blipFill>
          <p:spPr>
            <a:xfrm>
              <a:off x="1579905" y="4528039"/>
              <a:ext cx="2683961" cy="2192603"/>
            </a:xfrm>
            <a:prstGeom prst="rect">
              <a:avLst/>
            </a:prstGeom>
          </p:spPr>
        </p:pic>
        <p:sp>
          <p:nvSpPr>
            <p:cNvPr id="7" name="Rectangle 18"/>
            <p:cNvSpPr>
              <a:spLocks noChangeArrowheads="1"/>
            </p:cNvSpPr>
            <p:nvPr/>
          </p:nvSpPr>
          <p:spPr bwMode="auto">
            <a:xfrm>
              <a:off x="1290042" y="3320552"/>
              <a:ext cx="3639424" cy="13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b="1" dirty="0" smtClean="0">
                  <a:solidFill>
                    <a:srgbClr val="002060"/>
                  </a:solidFill>
                  <a:latin typeface="UD デジタル 教科書体 NP-B" panose="02020700000000000000" pitchFamily="18" charset="-128"/>
                  <a:ea typeface="UD デジタル 教科書体 NP-B" panose="02020700000000000000" pitchFamily="18" charset="-128"/>
                </a:rPr>
                <a:t>　冷とう</a:t>
              </a:r>
              <a:endParaRPr lang="en-US" altLang="ja-JP" sz="3600" b="1" dirty="0" smtClean="0">
                <a:solidFill>
                  <a:srgbClr val="002060"/>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3600" b="1" dirty="0">
                  <a:solidFill>
                    <a:srgbClr val="002060"/>
                  </a:solidFill>
                  <a:latin typeface="UD デジタル 教科書体 NP-B" panose="02020700000000000000" pitchFamily="18" charset="-128"/>
                  <a:ea typeface="UD デジタル 教科書体 NP-B" panose="02020700000000000000" pitchFamily="18" charset="-128"/>
                </a:rPr>
                <a:t>　</a:t>
              </a:r>
              <a:r>
                <a:rPr lang="ja-JP" altLang="en-US" sz="3600" b="1" dirty="0" smtClean="0">
                  <a:solidFill>
                    <a:srgbClr val="002060"/>
                  </a:solidFill>
                  <a:latin typeface="UD デジタル 教科書体 NP-B" panose="02020700000000000000" pitchFamily="18" charset="-128"/>
                  <a:ea typeface="UD デジタル 教科書体 NP-B" panose="02020700000000000000" pitchFamily="18" charset="-128"/>
                </a:rPr>
                <a:t>ミニトマト</a:t>
              </a:r>
              <a:endParaRPr lang="en-US" altLang="ja-JP" sz="3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grpSp>
      <p:grpSp>
        <p:nvGrpSpPr>
          <p:cNvPr id="4" name="グループ化 3"/>
          <p:cNvGrpSpPr/>
          <p:nvPr/>
        </p:nvGrpSpPr>
        <p:grpSpPr>
          <a:xfrm>
            <a:off x="4430633" y="3921224"/>
            <a:ext cx="3303667" cy="2786452"/>
            <a:chOff x="4430633" y="3921224"/>
            <a:chExt cx="3303667" cy="2786452"/>
          </a:xfrm>
        </p:grpSpPr>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b="2803"/>
            <a:stretch/>
          </p:blipFill>
          <p:spPr>
            <a:xfrm>
              <a:off x="4430633" y="4546289"/>
              <a:ext cx="2867025" cy="2161387"/>
            </a:xfrm>
            <a:prstGeom prst="rect">
              <a:avLst/>
            </a:prstGeom>
          </p:spPr>
        </p:pic>
        <p:sp>
          <p:nvSpPr>
            <p:cNvPr id="10" name="Rectangle 18"/>
            <p:cNvSpPr>
              <a:spLocks noChangeArrowheads="1"/>
            </p:cNvSpPr>
            <p:nvPr/>
          </p:nvSpPr>
          <p:spPr bwMode="auto">
            <a:xfrm>
              <a:off x="4430633" y="3921224"/>
              <a:ext cx="3303667" cy="76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b="1" dirty="0" smtClean="0">
                  <a:solidFill>
                    <a:srgbClr val="002060"/>
                  </a:solidFill>
                  <a:latin typeface="UD デジタル 教科書体 NP-B" panose="02020700000000000000" pitchFamily="18" charset="-128"/>
                  <a:ea typeface="UD デジタル 教科書体 NP-B" panose="02020700000000000000" pitchFamily="18" charset="-128"/>
                </a:rPr>
                <a:t>　トマト</a:t>
              </a:r>
              <a:endParaRPr lang="en-US" altLang="ja-JP" sz="3600" b="1" dirty="0" smtClean="0">
                <a:solidFill>
                  <a:srgbClr val="002060"/>
                </a:solidFill>
                <a:latin typeface="UD デジタル 教科書体 NP-B" panose="02020700000000000000" pitchFamily="18" charset="-128"/>
                <a:ea typeface="UD デジタル 教科書体 NP-B" panose="02020700000000000000" pitchFamily="18" charset="-128"/>
              </a:endParaRPr>
            </a:p>
            <a:p>
              <a:pPr eaLnBrk="1" hangingPunct="1">
                <a:spcBef>
                  <a:spcPct val="0"/>
                </a:spcBef>
                <a:buFontTx/>
                <a:buNone/>
              </a:pPr>
              <a:r>
                <a:rPr lang="ja-JP" altLang="en-US" sz="3600" b="1" dirty="0" smtClean="0">
                  <a:solidFill>
                    <a:srgbClr val="002060"/>
                  </a:solidFill>
                  <a:latin typeface="UD デジタル 教科書体 NP-B" panose="02020700000000000000" pitchFamily="18" charset="-128"/>
                  <a:ea typeface="UD デジタル 教科書体 NP-B" panose="02020700000000000000" pitchFamily="18" charset="-128"/>
                </a:rPr>
                <a:t>シャーベット</a:t>
              </a:r>
              <a:endParaRPr lang="en-US" altLang="ja-JP" sz="3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grpSp>
      <p:grpSp>
        <p:nvGrpSpPr>
          <p:cNvPr id="5" name="グループ化 4"/>
          <p:cNvGrpSpPr/>
          <p:nvPr/>
        </p:nvGrpSpPr>
        <p:grpSpPr>
          <a:xfrm>
            <a:off x="7404457" y="3722420"/>
            <a:ext cx="3840024" cy="2941295"/>
            <a:chOff x="7464425" y="3766381"/>
            <a:chExt cx="3840024" cy="2941295"/>
          </a:xfrm>
        </p:grpSpPr>
        <p:pic>
          <p:nvPicPr>
            <p:cNvPr id="3" name="図 2"/>
            <p:cNvPicPr>
              <a:picLocks noChangeAspect="1"/>
            </p:cNvPicPr>
            <p:nvPr/>
          </p:nvPicPr>
          <p:blipFill>
            <a:blip r:embed="rId5">
              <a:extLst>
                <a:ext uri="{28A0092B-C50C-407E-A947-70E740481C1C}">
                  <a14:useLocalDpi xmlns:a14="http://schemas.microsoft.com/office/drawing/2010/main" val="0"/>
                </a:ext>
              </a:extLst>
            </a:blip>
            <a:srcRect l="15350" t="7994" r="13776" b="20145"/>
            <a:stretch>
              <a:fillRect/>
            </a:stretch>
          </p:blipFill>
          <p:spPr bwMode="auto">
            <a:xfrm>
              <a:off x="7464425" y="4528039"/>
              <a:ext cx="286702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8"/>
            <p:cNvSpPr>
              <a:spLocks noChangeArrowheads="1"/>
            </p:cNvSpPr>
            <p:nvPr/>
          </p:nvSpPr>
          <p:spPr bwMode="auto">
            <a:xfrm>
              <a:off x="7464425" y="3766381"/>
              <a:ext cx="3840024" cy="76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b="1" dirty="0" smtClean="0">
                  <a:solidFill>
                    <a:srgbClr val="002060"/>
                  </a:solidFill>
                  <a:latin typeface="UD デジタル 教科書体 NP-B" panose="02020700000000000000" pitchFamily="18" charset="-128"/>
                  <a:ea typeface="UD デジタル 教科書体 NP-B" panose="02020700000000000000" pitchFamily="18" charset="-128"/>
                </a:rPr>
                <a:t>みそきゅうり</a:t>
              </a:r>
              <a:endParaRPr lang="en-US" altLang="ja-JP" sz="3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grpSp>
    </p:spTree>
    <p:extLst>
      <p:ext uri="{BB962C8B-B14F-4D97-AF65-F5344CB8AC3E}">
        <p14:creationId xmlns:p14="http://schemas.microsoft.com/office/powerpoint/2010/main" val="20558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8"/>
          <p:cNvSpPr>
            <a:spLocks noChangeArrowheads="1"/>
          </p:cNvSpPr>
          <p:nvPr/>
        </p:nvSpPr>
        <p:spPr bwMode="auto">
          <a:xfrm>
            <a:off x="1723292" y="498701"/>
            <a:ext cx="9425354" cy="276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5400" b="1" dirty="0">
                <a:solidFill>
                  <a:srgbClr val="002060"/>
                </a:solidFill>
                <a:latin typeface="UD デジタル 教科書体 NP-B" panose="02020700000000000000" pitchFamily="18" charset="-128"/>
                <a:ea typeface="UD デジタル 教科書体 NP-B" panose="02020700000000000000" pitchFamily="18" charset="-128"/>
              </a:rPr>
              <a:t>冬</a:t>
            </a:r>
            <a:r>
              <a:rPr lang="ja-JP" altLang="en-US" sz="5400" b="1" dirty="0" smtClean="0">
                <a:solidFill>
                  <a:srgbClr val="002060"/>
                </a:solidFill>
                <a:latin typeface="UD デジタル 教科書体 NP-B" panose="02020700000000000000" pitchFamily="18" charset="-128"/>
                <a:ea typeface="UD デジタル 教科書体 NP-B" panose="02020700000000000000" pitchFamily="18" charset="-128"/>
              </a:rPr>
              <a:t>に</a:t>
            </a:r>
            <a:r>
              <a:rPr lang="ja-JP" altLang="en-US" sz="5400" b="1" dirty="0">
                <a:solidFill>
                  <a:srgbClr val="002060"/>
                </a:solidFill>
                <a:latin typeface="UD デジタル 教科書体 NP-B" panose="02020700000000000000" pitchFamily="18" charset="-128"/>
                <a:ea typeface="UD デジタル 教科書体 NP-B" panose="02020700000000000000" pitchFamily="18" charset="-128"/>
              </a:rPr>
              <a:t>、おすすめ</a:t>
            </a:r>
            <a:endParaRPr lang="en-US" altLang="ja-JP" sz="5400" b="1" dirty="0">
              <a:solidFill>
                <a:srgbClr val="002060"/>
              </a:solidFill>
              <a:latin typeface="UD デジタル 教科書体 NP-B" panose="02020700000000000000" pitchFamily="18" charset="-128"/>
              <a:ea typeface="UD デジタル 教科書体 NP-B" panose="02020700000000000000" pitchFamily="18" charset="-128"/>
            </a:endParaRPr>
          </a:p>
          <a:p>
            <a:pPr eaLnBrk="1" hangingPunct="1">
              <a:lnSpc>
                <a:spcPct val="150000"/>
              </a:lnSpc>
              <a:spcBef>
                <a:spcPct val="0"/>
              </a:spcBef>
              <a:buFontTx/>
              <a:buNone/>
            </a:pPr>
            <a:r>
              <a:rPr lang="ja-JP" altLang="en-US" sz="5400" b="1" dirty="0" smtClean="0">
                <a:solidFill>
                  <a:srgbClr val="002060"/>
                </a:solidFill>
                <a:latin typeface="UD デジタル 教科書体 NP-B" panose="02020700000000000000" pitchFamily="18" charset="-128"/>
                <a:ea typeface="UD デジタル 教科書体 NP-B" panose="02020700000000000000" pitchFamily="18" charset="-128"/>
              </a:rPr>
              <a:t>　「みかん」　「焼きいも」</a:t>
            </a:r>
            <a:endParaRPr lang="en-US" altLang="ja-JP" sz="54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696" y="3184497"/>
            <a:ext cx="2645673" cy="2645673"/>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861" y="3262379"/>
            <a:ext cx="2501007" cy="2725893"/>
          </a:xfrm>
          <a:prstGeom prst="rect">
            <a:avLst/>
          </a:prstGeom>
        </p:spPr>
      </p:pic>
    </p:spTree>
    <p:extLst>
      <p:ext uri="{BB962C8B-B14F-4D97-AF65-F5344CB8AC3E}">
        <p14:creationId xmlns:p14="http://schemas.microsoft.com/office/powerpoint/2010/main" val="2841882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764269" y="-381000"/>
            <a:ext cx="9310131" cy="107950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6500" dirty="0" smtClean="0">
                <a:solidFill>
                  <a:srgbClr val="002060"/>
                </a:solidFill>
                <a:latin typeface="UD デジタル 教科書体 NP-B" panose="02020700000000000000" pitchFamily="18" charset="-128"/>
                <a:ea typeface="UD デジタル 教科書体 NP-B" panose="02020700000000000000" pitchFamily="18" charset="-128"/>
              </a:rPr>
              <a:t/>
            </a:r>
            <a:br>
              <a:rPr lang="en-US" altLang="ja-JP" sz="6500" dirty="0" smtClean="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6500" dirty="0" smtClean="0">
                <a:solidFill>
                  <a:srgbClr val="002060"/>
                </a:solidFill>
                <a:latin typeface="UD デジタル 教科書体 NP-B" panose="02020700000000000000" pitchFamily="18" charset="-128"/>
                <a:ea typeface="UD デジタル 教科書体 NP-B" panose="02020700000000000000" pitchFamily="18" charset="-128"/>
              </a:rPr>
              <a:t>食事　   運 動　 おやつ</a:t>
            </a:r>
            <a:endParaRPr lang="ja-JP" altLang="en-US" sz="65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タイトル 1"/>
          <p:cNvSpPr txBox="1">
            <a:spLocks/>
          </p:cNvSpPr>
          <p:nvPr/>
        </p:nvSpPr>
        <p:spPr>
          <a:xfrm>
            <a:off x="708240" y="3352800"/>
            <a:ext cx="11087100" cy="329738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500" dirty="0" smtClean="0">
                <a:solidFill>
                  <a:srgbClr val="002060"/>
                </a:solidFill>
                <a:latin typeface="UD デジタル 教科書体 NP-B" panose="02020700000000000000" pitchFamily="18" charset="-128"/>
                <a:ea typeface="UD デジタル 教科書体 NP-B" panose="02020700000000000000" pitchFamily="18" charset="-128"/>
              </a:rPr>
              <a:t/>
            </a:r>
            <a:br>
              <a:rPr lang="en-US" altLang="ja-JP" sz="6500" dirty="0" smtClean="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6500" dirty="0" smtClean="0">
                <a:solidFill>
                  <a:srgbClr val="002060"/>
                </a:solidFill>
                <a:latin typeface="UD デジタル 教科書体 NP-B" panose="02020700000000000000" pitchFamily="18" charset="-128"/>
                <a:ea typeface="UD デジタル 教科書体 NP-B" panose="02020700000000000000" pitchFamily="18" charset="-128"/>
              </a:rPr>
              <a:t>に注意して、</a:t>
            </a:r>
            <a:endParaRPr lang="en-US" altLang="ja-JP" sz="6500" dirty="0" smtClean="0">
              <a:solidFill>
                <a:srgbClr val="002060"/>
              </a:solidFill>
              <a:latin typeface="UD デジタル 教科書体 NP-B" panose="02020700000000000000" pitchFamily="18" charset="-128"/>
              <a:ea typeface="UD デジタル 教科書体 NP-B" panose="02020700000000000000" pitchFamily="18" charset="-128"/>
            </a:endParaRPr>
          </a:p>
          <a:p>
            <a:pPr algn="ctr"/>
            <a:endParaRPr lang="en-US" altLang="ja-JP" sz="1000" dirty="0" smtClean="0">
              <a:solidFill>
                <a:srgbClr val="002060"/>
              </a:solidFill>
              <a:latin typeface="UD デジタル 教科書体 NP-B" panose="02020700000000000000" pitchFamily="18" charset="-128"/>
              <a:ea typeface="UD デジタル 教科書体 NP-B" panose="02020700000000000000" pitchFamily="18" charset="-128"/>
            </a:endParaRPr>
          </a:p>
          <a:p>
            <a:pPr algn="ctr"/>
            <a:endParaRPr lang="en-US" altLang="ja-JP" sz="2000" dirty="0" smtClean="0">
              <a:solidFill>
                <a:srgbClr val="002060"/>
              </a:solidFill>
              <a:latin typeface="UD デジタル 教科書体 NP-B" panose="02020700000000000000" pitchFamily="18" charset="-128"/>
              <a:ea typeface="UD デジタル 教科書体 NP-B" panose="02020700000000000000" pitchFamily="18" charset="-128"/>
            </a:endParaRPr>
          </a:p>
          <a:p>
            <a:pPr algn="ctr"/>
            <a:r>
              <a:rPr lang="ja-JP" altLang="en-US" sz="6500" dirty="0" smtClean="0">
                <a:solidFill>
                  <a:srgbClr val="002060"/>
                </a:solidFill>
                <a:latin typeface="UD デジタル 教科書体 NP-B" panose="02020700000000000000" pitchFamily="18" charset="-128"/>
                <a:ea typeface="UD デジタル 教科書体 NP-B" panose="02020700000000000000" pitchFamily="18" charset="-128"/>
              </a:rPr>
              <a:t>生活習慣病を予防しよう</a:t>
            </a:r>
            <a:endParaRPr lang="ja-JP" altLang="en-US" sz="65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835" y="1539631"/>
            <a:ext cx="3292532" cy="221045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038" y="1515849"/>
            <a:ext cx="1815254" cy="216809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8562" y="1721968"/>
            <a:ext cx="2555692" cy="1845777"/>
          </a:xfrm>
          <a:prstGeom prst="rect">
            <a:avLst/>
          </a:prstGeom>
        </p:spPr>
      </p:pic>
      <p:sp>
        <p:nvSpPr>
          <p:cNvPr id="7" name="正方形/長方形 6"/>
          <p:cNvSpPr/>
          <p:nvPr/>
        </p:nvSpPr>
        <p:spPr>
          <a:xfrm>
            <a:off x="1764269" y="5150082"/>
            <a:ext cx="4960585" cy="461665"/>
          </a:xfrm>
          <a:prstGeom prst="rect">
            <a:avLst/>
          </a:prstGeom>
        </p:spPr>
        <p:txBody>
          <a:bodyPr wrap="square">
            <a:spAutoFit/>
          </a:bodyPr>
          <a:lstStyle/>
          <a:p>
            <a:r>
              <a:rPr lang="ja-JP" altLang="en-US" sz="2400" dirty="0" smtClean="0">
                <a:solidFill>
                  <a:srgbClr val="002060"/>
                </a:solidFill>
                <a:latin typeface="UD デジタル 教科書体 NP-B" panose="02020700000000000000" pitchFamily="18" charset="-128"/>
                <a:ea typeface="UD デジタル 教科書体 NP-B" panose="02020700000000000000" pitchFamily="18" charset="-128"/>
              </a:rPr>
              <a:t>せい  かつ しゅう かん </a:t>
            </a:r>
            <a:r>
              <a:rPr lang="ja-JP" altLang="en-US" sz="2400" dirty="0" err="1" smtClean="0">
                <a:solidFill>
                  <a:srgbClr val="002060"/>
                </a:solidFill>
                <a:latin typeface="UD デジタル 教科書体 NP-B" panose="02020700000000000000" pitchFamily="18" charset="-128"/>
                <a:ea typeface="UD デジタル 教科書体 NP-B" panose="02020700000000000000" pitchFamily="18" charset="-128"/>
              </a:rPr>
              <a:t>びょう</a:t>
            </a:r>
            <a:endParaRPr lang="en-US" altLang="ja-JP" sz="2400" dirty="0">
              <a:solidFill>
                <a:srgbClr val="00206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908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4069" y="478458"/>
            <a:ext cx="11516139" cy="1225136"/>
          </a:xfrm>
        </p:spPr>
        <p:txBody>
          <a:bodyPr>
            <a:normAutofit/>
          </a:bodyPr>
          <a:lstStyle/>
          <a:p>
            <a:r>
              <a:rPr kumimoji="1" lang="en-US" altLang="ja-JP" dirty="0" smtClean="0">
                <a:latin typeface="UD デジタル 教科書体 NP-B" panose="02020700000000000000" pitchFamily="18" charset="-128"/>
                <a:ea typeface="UD デジタル 教科書体 NP-B" panose="02020700000000000000" pitchFamily="18" charset="-128"/>
              </a:rPr>
              <a:t>Q</a:t>
            </a:r>
            <a:r>
              <a:rPr kumimoji="1" lang="ja-JP" altLang="en-US" dirty="0" smtClean="0">
                <a:latin typeface="UD デジタル 教科書体 NP-B" panose="02020700000000000000" pitchFamily="18" charset="-128"/>
                <a:ea typeface="UD デジタル 教科書体 NP-B" panose="02020700000000000000" pitchFamily="18" charset="-128"/>
              </a:rPr>
              <a:t>：なぜ、子どもの時に血液検査をするの？</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タイトル 1"/>
          <p:cNvSpPr txBox="1">
            <a:spLocks/>
          </p:cNvSpPr>
          <p:nvPr/>
        </p:nvSpPr>
        <p:spPr>
          <a:xfrm>
            <a:off x="424069" y="1103002"/>
            <a:ext cx="11767931" cy="2401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 </a:t>
            </a:r>
            <a:r>
              <a:rPr lang="ja-JP" altLang="en-US" sz="2000" dirty="0" smtClean="0">
                <a:latin typeface="UD デジタル 教科書体 NP-B" panose="02020700000000000000" pitchFamily="18" charset="-128"/>
                <a:ea typeface="UD デジタル 教科書体 NP-B" panose="02020700000000000000" pitchFamily="18" charset="-128"/>
              </a:rPr>
              <a:t>せいかつ</a:t>
            </a:r>
            <a:r>
              <a:rPr lang="ja-JP" altLang="en-US" sz="2000" dirty="0">
                <a:latin typeface="UD デジタル 教科書体 NP-B" panose="02020700000000000000" pitchFamily="18" charset="-128"/>
                <a:ea typeface="UD デジタル 教科書体 NP-B" panose="02020700000000000000" pitchFamily="18" charset="-128"/>
              </a:rPr>
              <a:t>しゅうかん</a:t>
            </a:r>
            <a:r>
              <a:rPr lang="ja-JP" altLang="en-US" sz="2000" dirty="0" err="1" smtClean="0">
                <a:latin typeface="UD デジタル 教科書体 NP-B" panose="02020700000000000000" pitchFamily="18" charset="-128"/>
                <a:ea typeface="UD デジタル 教科書体 NP-B" panose="02020700000000000000" pitchFamily="18" charset="-128"/>
              </a:rPr>
              <a:t>びょう</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en-US" altLang="ja-JP" dirty="0" smtClean="0">
                <a:latin typeface="UD デジタル 教科書体 NP-B" panose="02020700000000000000" pitchFamily="18" charset="-128"/>
                <a:ea typeface="UD デジタル 教科書体 NP-B" panose="02020700000000000000" pitchFamily="18" charset="-128"/>
              </a:rPr>
              <a:t>A</a:t>
            </a:r>
            <a:r>
              <a:rPr lang="ja-JP" altLang="en-US" dirty="0" smtClean="0">
                <a:latin typeface="UD デジタル 教科書体 NP-B" panose="02020700000000000000" pitchFamily="18" charset="-128"/>
                <a:ea typeface="UD デジタル 教科書体 NP-B" panose="02020700000000000000" pitchFamily="18" charset="-128"/>
              </a:rPr>
              <a:t>：生活習慣病のリスクを見つけるため。</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　   　  </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タイトル 1"/>
          <p:cNvSpPr txBox="1">
            <a:spLocks/>
          </p:cNvSpPr>
          <p:nvPr/>
        </p:nvSpPr>
        <p:spPr>
          <a:xfrm>
            <a:off x="6873087" y="2627453"/>
            <a:ext cx="3916907" cy="1195970"/>
          </a:xfrm>
          <a:prstGeom prst="rect">
            <a:avLst/>
          </a:prstGeom>
          <a:solidFill>
            <a:srgbClr val="FFC00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ししつ いじょうしょう</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ctr"/>
            <a:r>
              <a:rPr lang="en-US" altLang="ja-JP" dirty="0" smtClean="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脂質異常症　  </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84322" y="2026706"/>
            <a:ext cx="1088020" cy="2289514"/>
          </a:xfrm>
          <a:prstGeom prst="rect">
            <a:avLst/>
          </a:prstGeom>
        </p:spPr>
      </p:pic>
      <p:sp>
        <p:nvSpPr>
          <p:cNvPr id="15" name="タイトル 1"/>
          <p:cNvSpPr txBox="1">
            <a:spLocks/>
          </p:cNvSpPr>
          <p:nvPr/>
        </p:nvSpPr>
        <p:spPr>
          <a:xfrm>
            <a:off x="4883737" y="3823423"/>
            <a:ext cx="7219666" cy="2758478"/>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 総コレステロール</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sz="500" dirty="0" smtClean="0">
              <a:latin typeface="UD デジタル 教科書体 NP-B" panose="02020700000000000000" pitchFamily="18" charset="-128"/>
              <a:ea typeface="UD デジタル 教科書体 NP-B" panose="02020700000000000000" pitchFamily="18" charset="-128"/>
            </a:endParaRPr>
          </a:p>
          <a:p>
            <a:r>
              <a:rPr lang="en-US" altLang="ja-JP" dirty="0" smtClean="0">
                <a:latin typeface="UD デジタル 教科書体 NP-B" panose="02020700000000000000" pitchFamily="18" charset="-128"/>
                <a:ea typeface="UD デジタル 教科書体 NP-B" panose="02020700000000000000" pitchFamily="18" charset="-128"/>
              </a:rPr>
              <a:t> LDL</a:t>
            </a:r>
            <a:r>
              <a:rPr lang="ja-JP" altLang="en-US" dirty="0" smtClean="0">
                <a:latin typeface="UD デジタル 教科書体 NP-B" panose="02020700000000000000" pitchFamily="18" charset="-128"/>
                <a:ea typeface="UD デジタル 教科書体 NP-B" panose="02020700000000000000" pitchFamily="18" charset="-128"/>
              </a:rPr>
              <a:t>コレステロール</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non-HDL</a:t>
            </a:r>
            <a:r>
              <a:rPr lang="ja-JP" altLang="en-US" dirty="0" smtClean="0">
                <a:latin typeface="UD デジタル 教科書体 NP-B" panose="02020700000000000000" pitchFamily="18" charset="-128"/>
                <a:ea typeface="UD デジタル 教科書体 NP-B" panose="02020700000000000000" pitchFamily="18" charset="-128"/>
              </a:rPr>
              <a:t>コレステロール</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sz="500"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TG(</a:t>
            </a:r>
            <a:r>
              <a:rPr lang="ja-JP" altLang="en-US" dirty="0" smtClean="0">
                <a:latin typeface="UD デジタル 教科書体 NP-B" panose="02020700000000000000" pitchFamily="18" charset="-128"/>
                <a:ea typeface="UD デジタル 教科書体 NP-B" panose="02020700000000000000" pitchFamily="18" charset="-128"/>
              </a:rPr>
              <a:t>中性脂肪）</a:t>
            </a:r>
            <a:endParaRPr lang="ja-JP" altLang="en-US" dirty="0">
              <a:latin typeface="UD デジタル 教科書体 NP-B" panose="02020700000000000000" pitchFamily="18" charset="-128"/>
              <a:ea typeface="UD デジタル 教科書体 NP-B" panose="02020700000000000000" pitchFamily="18" charset="-128"/>
            </a:endParaRPr>
          </a:p>
        </p:txBody>
      </p:sp>
      <p:grpSp>
        <p:nvGrpSpPr>
          <p:cNvPr id="5" name="グループ化 4"/>
          <p:cNvGrpSpPr/>
          <p:nvPr/>
        </p:nvGrpSpPr>
        <p:grpSpPr>
          <a:xfrm>
            <a:off x="739882" y="2604589"/>
            <a:ext cx="3843692" cy="3726763"/>
            <a:chOff x="739882" y="2604589"/>
            <a:chExt cx="3843692" cy="3726763"/>
          </a:xfrm>
        </p:grpSpPr>
        <p:sp>
          <p:nvSpPr>
            <p:cNvPr id="11" name="タイトル 1"/>
            <p:cNvSpPr txBox="1">
              <a:spLocks/>
            </p:cNvSpPr>
            <p:nvPr/>
          </p:nvSpPr>
          <p:spPr>
            <a:xfrm>
              <a:off x="739882" y="2604589"/>
              <a:ext cx="3843692" cy="3726763"/>
            </a:xfrm>
            <a:prstGeom prst="rect">
              <a:avLst/>
            </a:prstGeom>
            <a:solidFill>
              <a:schemeClr val="accent1"/>
            </a:solidFill>
          </p:spPr>
          <p:txBody>
            <a:bodyPr vert="horz" lIns="91440" tIns="14400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rgbClr val="002060"/>
                  </a:solidFill>
                  <a:latin typeface="UD デジタル 教科書体 NP-B" panose="02020700000000000000" pitchFamily="18" charset="-128"/>
                  <a:ea typeface="UD デジタル 教科書体 NP-B" panose="02020700000000000000" pitchFamily="18" charset="-128"/>
                </a:rPr>
                <a:t>・</a:t>
              </a:r>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がん</a:t>
              </a:r>
              <a:endParaRPr lang="en-US" altLang="ja-JP" dirty="0" smtClean="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・心</a:t>
              </a:r>
              <a:r>
                <a:rPr lang="ja-JP" altLang="en-US" dirty="0" err="1" smtClean="0">
                  <a:solidFill>
                    <a:srgbClr val="002060"/>
                  </a:solidFill>
                  <a:latin typeface="UD デジタル 教科書体 NP-B" panose="02020700000000000000" pitchFamily="18" charset="-128"/>
                  <a:ea typeface="UD デジタル 教科書体 NP-B" panose="02020700000000000000" pitchFamily="18" charset="-128"/>
                </a:rPr>
                <a:t>ぞう</a:t>
              </a:r>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病</a:t>
              </a:r>
              <a:endParaRPr lang="en-US" altLang="ja-JP" dirty="0" smtClean="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・高血圧</a:t>
              </a:r>
              <a:endParaRPr lang="en-US" altLang="ja-JP" dirty="0" smtClean="0">
                <a:solidFill>
                  <a:srgbClr val="002060"/>
                </a:solidFill>
                <a:latin typeface="UD デジタル 教科書体 NP-B" panose="02020700000000000000" pitchFamily="18" charset="-128"/>
                <a:ea typeface="UD デジタル 教科書体 NP-B" panose="02020700000000000000" pitchFamily="18" charset="-128"/>
              </a:endParaRPr>
            </a:p>
            <a:p>
              <a:endParaRPr lang="en-US" altLang="ja-JP" sz="1800" dirty="0" smtClean="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C00000"/>
                  </a:solidFill>
                  <a:latin typeface="UD デジタル 教科書体 NP-B" panose="02020700000000000000" pitchFamily="18" charset="-128"/>
                  <a:ea typeface="UD デジタル 教科書体 NP-B" panose="02020700000000000000" pitchFamily="18" charset="-128"/>
                </a:rPr>
                <a:t>・脂質異常症　　　</a:t>
              </a:r>
              <a:endParaRPr lang="en-US" altLang="ja-JP" dirty="0" smtClean="0">
                <a:solidFill>
                  <a:srgbClr val="C00000"/>
                </a:solidFill>
                <a:latin typeface="UD デジタル 教科書体 NP-B" panose="02020700000000000000" pitchFamily="18" charset="-128"/>
                <a:ea typeface="UD デジタル 教科書体 NP-B" panose="02020700000000000000" pitchFamily="18" charset="-128"/>
              </a:endParaRPr>
            </a:p>
            <a:p>
              <a:r>
                <a:rPr lang="ja-JP" altLang="en-US" dirty="0">
                  <a:solidFill>
                    <a:srgbClr val="C00000"/>
                  </a:solidFill>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C00000"/>
                  </a:solidFill>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002060"/>
                  </a:solidFill>
                  <a:latin typeface="UD デジタル 教科書体 NP-B" panose="02020700000000000000" pitchFamily="18" charset="-128"/>
                  <a:ea typeface="UD デジタル 教科書体 NP-B" panose="02020700000000000000" pitchFamily="18" charset="-128"/>
                </a:rPr>
                <a:t>など</a:t>
              </a:r>
              <a:r>
                <a:rPr lang="ja-JP" altLang="en-US" dirty="0" smtClean="0">
                  <a:solidFill>
                    <a:srgbClr val="C00000"/>
                  </a:solidFill>
                  <a:latin typeface="UD デジタル 教科書体 NP-B" panose="02020700000000000000" pitchFamily="18" charset="-128"/>
                  <a:ea typeface="UD デジタル 教科書体 NP-B" panose="02020700000000000000" pitchFamily="18" charset="-128"/>
                </a:rPr>
                <a:t>　   　  </a:t>
              </a:r>
              <a:endParaRPr lang="ja-JP" altLang="en-US"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4" name="正方形/長方形 3"/>
            <p:cNvSpPr/>
            <p:nvPr/>
          </p:nvSpPr>
          <p:spPr>
            <a:xfrm>
              <a:off x="1385376" y="4599041"/>
              <a:ext cx="2895303" cy="400110"/>
            </a:xfrm>
            <a:prstGeom prst="rect">
              <a:avLst/>
            </a:prstGeom>
          </p:spPr>
          <p:txBody>
            <a:bodyPr wrap="square">
              <a:spAutoFit/>
            </a:bodyPr>
            <a:lstStyle/>
            <a:p>
              <a:r>
                <a:rPr lang="ja-JP" altLang="en-US" sz="2000" dirty="0">
                  <a:solidFill>
                    <a:srgbClr val="C00000"/>
                  </a:solidFill>
                  <a:latin typeface="UD デジタル 教科書体 NP-B" panose="02020700000000000000" pitchFamily="18" charset="-128"/>
                  <a:ea typeface="UD デジタル 教科書体 NP-B" panose="02020700000000000000" pitchFamily="18" charset="-128"/>
                </a:rPr>
                <a:t>ししつ いじょうしょう</a:t>
              </a:r>
              <a:endParaRPr lang="ja-JP" altLang="en-US" sz="2000" dirty="0">
                <a:solidFill>
                  <a:srgbClr val="C00000"/>
                </a:solidFill>
              </a:endParaRPr>
            </a:p>
          </p:txBody>
        </p:sp>
      </p:grpSp>
    </p:spTree>
    <p:extLst>
      <p:ext uri="{BB962C8B-B14F-4D97-AF65-F5344CB8AC3E}">
        <p14:creationId xmlns:p14="http://schemas.microsoft.com/office/powerpoint/2010/main" val="16012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4517" y="324932"/>
            <a:ext cx="10615914" cy="6533068"/>
          </a:xfrm>
        </p:spPr>
        <p:txBody>
          <a:bodyPr>
            <a:normAutofit/>
          </a:bodyPr>
          <a:lstStyle/>
          <a:p>
            <a:pPr marL="0" indent="0">
              <a:buNone/>
            </a:pPr>
            <a:r>
              <a:rPr kumimoji="1" lang="ja-JP" altLang="en-US" sz="5000" dirty="0" smtClean="0">
                <a:latin typeface="UD デジタル 教科書体 NP-B" panose="02020700000000000000" pitchFamily="18" charset="-128"/>
                <a:ea typeface="UD デジタル 教科書体 NP-B" panose="02020700000000000000" pitchFamily="18" charset="-128"/>
              </a:rPr>
              <a:t>    令和２年度 上越市５年生 </a:t>
            </a:r>
            <a:endParaRPr kumimoji="1" lang="en-US" altLang="ja-JP" sz="500" dirty="0" smtClean="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200" dirty="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5000" dirty="0" smtClean="0">
                <a:latin typeface="UD デジタル 教科書体 NP-B" panose="02020700000000000000" pitchFamily="18" charset="-128"/>
                <a:ea typeface="UD デジタル 教科書体 NP-B" panose="02020700000000000000" pitchFamily="18" charset="-128"/>
              </a:rPr>
              <a:t>    血液検査実施者　</a:t>
            </a:r>
            <a:r>
              <a:rPr lang="en-US" altLang="ja-JP" sz="5000" dirty="0" smtClean="0">
                <a:latin typeface="UD デジタル 教科書体 NP-B" panose="02020700000000000000" pitchFamily="18" charset="-128"/>
                <a:ea typeface="UD デジタル 教科書体 NP-B" panose="02020700000000000000" pitchFamily="18" charset="-128"/>
              </a:rPr>
              <a:t>1,262</a:t>
            </a:r>
            <a:r>
              <a:rPr lang="ja-JP" altLang="en-US" sz="5000" dirty="0" smtClean="0">
                <a:latin typeface="UD デジタル 教科書体 NP-B" panose="02020700000000000000" pitchFamily="18" charset="-128"/>
                <a:ea typeface="UD デジタル 教科書体 NP-B" panose="02020700000000000000" pitchFamily="18" charset="-128"/>
              </a:rPr>
              <a:t>名</a:t>
            </a:r>
            <a:endParaRPr lang="en-US" altLang="ja-JP" sz="5000" dirty="0" smtClean="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4000" dirty="0" smtClean="0">
              <a:latin typeface="UD デジタル 教科書体 NP-B" panose="02020700000000000000" pitchFamily="18" charset="-128"/>
              <a:ea typeface="UD デジタル 教科書体 NP-B" panose="02020700000000000000" pitchFamily="18" charset="-128"/>
            </a:endParaRPr>
          </a:p>
          <a:p>
            <a:pPr marL="0" indent="0">
              <a:buNone/>
            </a:pPr>
            <a:r>
              <a:rPr lang="en-US" altLang="ja-JP" sz="5000" dirty="0" smtClean="0">
                <a:latin typeface="UD デジタル 教科書体 NP-B" panose="02020700000000000000" pitchFamily="18" charset="-128"/>
                <a:ea typeface="UD デジタル 教科書体 NP-B" panose="02020700000000000000" pitchFamily="18" charset="-128"/>
              </a:rPr>
              <a:t>【</a:t>
            </a:r>
            <a:r>
              <a:rPr lang="ja-JP" altLang="en-US" sz="5000" dirty="0" smtClean="0">
                <a:latin typeface="UD デジタル 教科書体 NP-B" panose="02020700000000000000" pitchFamily="18" charset="-128"/>
                <a:ea typeface="UD デジタル 教科書体 NP-B" panose="02020700000000000000" pitchFamily="18" charset="-128"/>
              </a:rPr>
              <a:t>検査結果</a:t>
            </a:r>
            <a:r>
              <a:rPr lang="en-US" altLang="ja-JP" sz="5000" dirty="0" smtClean="0">
                <a:latin typeface="UD デジタル 教科書体 NP-B" panose="02020700000000000000" pitchFamily="18" charset="-128"/>
                <a:ea typeface="UD デジタル 教科書体 NP-B" panose="02020700000000000000" pitchFamily="18" charset="-128"/>
              </a:rPr>
              <a:t>】</a:t>
            </a:r>
            <a:endParaRPr lang="en-US" altLang="ja-JP" sz="900" dirty="0" smtClean="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600" dirty="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5000" dirty="0">
                <a:latin typeface="UD デジタル 教科書体 NP-B" panose="02020700000000000000" pitchFamily="18" charset="-128"/>
                <a:ea typeface="UD デジタル 教科書体 NP-B" panose="02020700000000000000" pitchFamily="18" charset="-128"/>
              </a:rPr>
              <a:t>・</a:t>
            </a:r>
            <a:r>
              <a:rPr lang="ja-JP" altLang="en-US" sz="5000" dirty="0" smtClean="0">
                <a:latin typeface="UD デジタル 教科書体 NP-B" panose="02020700000000000000" pitchFamily="18" charset="-128"/>
                <a:ea typeface="UD デジタル 教科書体 NP-B" panose="02020700000000000000" pitchFamily="18" charset="-128"/>
              </a:rPr>
              <a:t>異常なし　　　 </a:t>
            </a:r>
            <a:r>
              <a:rPr lang="en-US" altLang="ja-JP" sz="5000" dirty="0" smtClean="0">
                <a:latin typeface="UD デジタル 教科書体 NP-B" panose="02020700000000000000" pitchFamily="18" charset="-128"/>
                <a:ea typeface="UD デジタル 教科書体 NP-B" panose="02020700000000000000" pitchFamily="18" charset="-128"/>
              </a:rPr>
              <a:t>937</a:t>
            </a:r>
            <a:r>
              <a:rPr lang="ja-JP" altLang="en-US" sz="5000" dirty="0" smtClean="0">
                <a:latin typeface="UD デジタル 教科書体 NP-B" panose="02020700000000000000" pitchFamily="18" charset="-128"/>
                <a:ea typeface="UD デジタル 教科書体 NP-B" panose="02020700000000000000" pitchFamily="18" charset="-128"/>
              </a:rPr>
              <a:t>名   </a:t>
            </a:r>
            <a:r>
              <a:rPr lang="en-US" altLang="ja-JP" sz="5000" dirty="0" smtClean="0">
                <a:latin typeface="UD デジタル 教科書体 NP-B" panose="02020700000000000000" pitchFamily="18" charset="-128"/>
                <a:ea typeface="UD デジタル 教科書体 NP-B" panose="02020700000000000000" pitchFamily="18" charset="-128"/>
              </a:rPr>
              <a:t>74.2</a:t>
            </a:r>
            <a:r>
              <a:rPr lang="ja-JP" altLang="en-US" sz="5000" dirty="0" smtClean="0">
                <a:latin typeface="UD デジタル 教科書体 NP-B" panose="02020700000000000000" pitchFamily="18" charset="-128"/>
                <a:ea typeface="UD デジタル 教科書体 NP-B" panose="02020700000000000000" pitchFamily="18" charset="-128"/>
              </a:rPr>
              <a:t>％</a:t>
            </a:r>
            <a:endParaRPr lang="en-US" altLang="ja-JP" sz="5000" dirty="0" smtClean="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600" dirty="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5000" dirty="0" smtClean="0">
                <a:latin typeface="UD デジタル 教科書体 NP-B" panose="02020700000000000000" pitchFamily="18" charset="-128"/>
                <a:ea typeface="UD デジタル 教科書体 NP-B" panose="02020700000000000000" pitchFamily="18" charset="-128"/>
              </a:rPr>
              <a:t>・要生活指導　</a:t>
            </a:r>
            <a:r>
              <a:rPr lang="ja-JP" altLang="en-US" sz="5000" dirty="0">
                <a:latin typeface="UD デジタル 教科書体 NP-B" panose="02020700000000000000" pitchFamily="18" charset="-128"/>
                <a:ea typeface="UD デジタル 教科書体 NP-B" panose="02020700000000000000" pitchFamily="18" charset="-128"/>
              </a:rPr>
              <a:t> </a:t>
            </a:r>
            <a:r>
              <a:rPr lang="ja-JP" altLang="en-US" sz="5000" dirty="0" smtClean="0">
                <a:latin typeface="UD デジタル 教科書体 NP-B" panose="02020700000000000000" pitchFamily="18" charset="-128"/>
                <a:ea typeface="UD デジタル 教科書体 NP-B" panose="02020700000000000000" pitchFamily="18" charset="-128"/>
              </a:rPr>
              <a:t> </a:t>
            </a:r>
            <a:r>
              <a:rPr lang="ja-JP" altLang="en-US" sz="5000" dirty="0">
                <a:latin typeface="UD デジタル 教科書体 NP-B" panose="02020700000000000000" pitchFamily="18" charset="-128"/>
                <a:ea typeface="UD デジタル 教科書体 NP-B" panose="02020700000000000000" pitchFamily="18" charset="-128"/>
              </a:rPr>
              <a:t> </a:t>
            </a:r>
            <a:r>
              <a:rPr lang="ja-JP" altLang="en-US" sz="5000" dirty="0" smtClean="0">
                <a:latin typeface="UD デジタル 教科書体 NP-B" panose="02020700000000000000" pitchFamily="18" charset="-128"/>
                <a:ea typeface="UD デジタル 教科書体 NP-B" panose="02020700000000000000" pitchFamily="18" charset="-128"/>
              </a:rPr>
              <a:t> </a:t>
            </a:r>
            <a:r>
              <a:rPr lang="en-US" altLang="ja-JP" sz="5000" dirty="0" smtClean="0">
                <a:latin typeface="UD デジタル 教科書体 NP-B" panose="02020700000000000000" pitchFamily="18" charset="-128"/>
                <a:ea typeface="UD デジタル 教科書体 NP-B" panose="02020700000000000000" pitchFamily="18" charset="-128"/>
              </a:rPr>
              <a:t>241</a:t>
            </a:r>
            <a:r>
              <a:rPr lang="ja-JP" altLang="en-US" sz="5000" dirty="0" smtClean="0">
                <a:latin typeface="UD デジタル 教科書体 NP-B" panose="02020700000000000000" pitchFamily="18" charset="-128"/>
                <a:ea typeface="UD デジタル 教科書体 NP-B" panose="02020700000000000000" pitchFamily="18" charset="-128"/>
              </a:rPr>
              <a:t>名   </a:t>
            </a:r>
            <a:r>
              <a:rPr lang="en-US" altLang="ja-JP" sz="5000" dirty="0" smtClean="0">
                <a:latin typeface="UD デジタル 教科書体 NP-B" panose="02020700000000000000" pitchFamily="18" charset="-128"/>
                <a:ea typeface="UD デジタル 教科書体 NP-B" panose="02020700000000000000" pitchFamily="18" charset="-128"/>
              </a:rPr>
              <a:t>19.1%</a:t>
            </a:r>
          </a:p>
          <a:p>
            <a:pPr marL="0" indent="0">
              <a:buNone/>
            </a:pPr>
            <a:endParaRPr lang="en-US" altLang="ja-JP" sz="600" dirty="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5000" dirty="0" smtClean="0">
                <a:latin typeface="UD デジタル 教科書体 NP-B" panose="02020700000000000000" pitchFamily="18" charset="-128"/>
                <a:ea typeface="UD デジタル 教科書体 NP-B" panose="02020700000000000000" pitchFamily="18" charset="-128"/>
              </a:rPr>
              <a:t>・要精密検査　  　 </a:t>
            </a:r>
            <a:r>
              <a:rPr lang="en-US" altLang="ja-JP" sz="5000" dirty="0" smtClean="0">
                <a:latin typeface="UD デジタル 教科書体 NP-B" panose="02020700000000000000" pitchFamily="18" charset="-128"/>
                <a:ea typeface="UD デジタル 教科書体 NP-B" panose="02020700000000000000" pitchFamily="18" charset="-128"/>
              </a:rPr>
              <a:t>84</a:t>
            </a:r>
            <a:r>
              <a:rPr lang="ja-JP" altLang="en-US" sz="5000" dirty="0" smtClean="0">
                <a:latin typeface="UD デジタル 教科書体 NP-B" panose="02020700000000000000" pitchFamily="18" charset="-128"/>
                <a:ea typeface="UD デジタル 教科書体 NP-B" panose="02020700000000000000" pitchFamily="18" charset="-128"/>
              </a:rPr>
              <a:t>名     </a:t>
            </a:r>
            <a:r>
              <a:rPr lang="en-US" altLang="ja-JP" sz="5000" dirty="0" smtClean="0">
                <a:latin typeface="UD デジタル 教科書体 NP-B" panose="02020700000000000000" pitchFamily="18" charset="-128"/>
                <a:ea typeface="UD デジタル 教科書体 NP-B" panose="02020700000000000000" pitchFamily="18" charset="-128"/>
              </a:rPr>
              <a:t>6.7</a:t>
            </a:r>
            <a:r>
              <a:rPr lang="ja-JP" altLang="en-US" sz="5000" dirty="0" smtClean="0">
                <a:latin typeface="UD デジタル 教科書体 NP-B" panose="02020700000000000000" pitchFamily="18" charset="-128"/>
                <a:ea typeface="UD デジタル 教科書体 NP-B" panose="02020700000000000000" pitchFamily="18" charset="-128"/>
              </a:rPr>
              <a:t>％　　</a:t>
            </a:r>
            <a:endParaRPr lang="en-US" altLang="ja-JP" sz="5000" dirty="0" smtClean="0">
              <a:latin typeface="UD デジタル 教科書体 NP-B" panose="02020700000000000000" pitchFamily="18" charset="-128"/>
              <a:ea typeface="UD デジタル 教科書体 NP-B" panose="02020700000000000000" pitchFamily="18" charset="-128"/>
            </a:endParaRPr>
          </a:p>
          <a:p>
            <a:pPr marL="0" indent="0">
              <a:buNone/>
            </a:pPr>
            <a:endParaRPr kumimoji="1" lang="ja-JP" altLang="en-US" sz="5000" dirty="0">
              <a:latin typeface="UD デジタル 教科書体 NP-B" panose="02020700000000000000" pitchFamily="18" charset="-128"/>
              <a:ea typeface="UD デジタル 教科書体 NP-B" panose="02020700000000000000" pitchFamily="18" charset="-128"/>
            </a:endParaRPr>
          </a:p>
        </p:txBody>
      </p:sp>
      <p:sp>
        <p:nvSpPr>
          <p:cNvPr id="4" name="タイトル 1"/>
          <p:cNvSpPr txBox="1">
            <a:spLocks/>
          </p:cNvSpPr>
          <p:nvPr/>
        </p:nvSpPr>
        <p:spPr>
          <a:xfrm>
            <a:off x="2066600" y="898097"/>
            <a:ext cx="4433104" cy="601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smtClean="0">
                <a:latin typeface="UD デジタル 教科書体 NP-B" panose="02020700000000000000" pitchFamily="18" charset="-128"/>
                <a:ea typeface="UD デジタル 教科書体 NP-B" panose="02020700000000000000" pitchFamily="18" charset="-128"/>
              </a:rPr>
              <a:t>けつ　えき　けん　  さ     じっ     し     しゃ</a:t>
            </a:r>
            <a:endParaRPr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6" name="タイトル 1"/>
          <p:cNvSpPr txBox="1">
            <a:spLocks/>
          </p:cNvSpPr>
          <p:nvPr/>
        </p:nvSpPr>
        <p:spPr>
          <a:xfrm>
            <a:off x="1842304" y="2419109"/>
            <a:ext cx="2613949" cy="500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smtClean="0">
                <a:latin typeface="UD デジタル 教科書体 NP-B" panose="02020700000000000000" pitchFamily="18" charset="-128"/>
                <a:ea typeface="UD デジタル 教科書体 NP-B" panose="02020700000000000000" pitchFamily="18" charset="-128"/>
              </a:rPr>
              <a:t>けん　  さ     けっ　 か</a:t>
            </a:r>
            <a:endParaRPr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7" name="タイトル 1"/>
          <p:cNvSpPr txBox="1">
            <a:spLocks/>
          </p:cNvSpPr>
          <p:nvPr/>
        </p:nvSpPr>
        <p:spPr>
          <a:xfrm>
            <a:off x="1842304" y="3448415"/>
            <a:ext cx="2613949" cy="500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smtClean="0">
                <a:latin typeface="UD デジタル 教科書体 NP-B" panose="02020700000000000000" pitchFamily="18" charset="-128"/>
                <a:ea typeface="UD デジタル 教科書体 NP-B" panose="02020700000000000000" pitchFamily="18" charset="-128"/>
              </a:rPr>
              <a:t> い    じょう</a:t>
            </a:r>
            <a:endParaRPr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8" name="タイトル 1"/>
          <p:cNvSpPr txBox="1">
            <a:spLocks/>
          </p:cNvSpPr>
          <p:nvPr/>
        </p:nvSpPr>
        <p:spPr>
          <a:xfrm>
            <a:off x="1842303" y="4477721"/>
            <a:ext cx="3204259" cy="500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smtClean="0">
                <a:latin typeface="UD デジタル 教科書体 NP-B" panose="02020700000000000000" pitchFamily="18" charset="-128"/>
                <a:ea typeface="UD デジタル 教科書体 NP-B" panose="02020700000000000000" pitchFamily="18" charset="-128"/>
              </a:rPr>
              <a:t> よう  せい    かつ     し     どう</a:t>
            </a:r>
            <a:endParaRPr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9" name="タイトル 1"/>
          <p:cNvSpPr txBox="1">
            <a:spLocks/>
          </p:cNvSpPr>
          <p:nvPr/>
        </p:nvSpPr>
        <p:spPr>
          <a:xfrm>
            <a:off x="1842302" y="5495804"/>
            <a:ext cx="3204259" cy="500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smtClean="0">
                <a:latin typeface="UD デジタル 教科書体 NP-B" panose="02020700000000000000" pitchFamily="18" charset="-128"/>
                <a:ea typeface="UD デジタル 教科書体 NP-B" panose="02020700000000000000" pitchFamily="18" charset="-128"/>
              </a:rPr>
              <a:t> よう  せい    みつ   けん　  さ</a:t>
            </a:r>
            <a:endParaRPr lang="ja-JP" altLang="en-US" sz="1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24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 y="1208244"/>
            <a:ext cx="3420448" cy="1755062"/>
            <a:chOff x="251790" y="430695"/>
            <a:chExt cx="3869636" cy="2034209"/>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90" y="430695"/>
              <a:ext cx="3869636" cy="2034209"/>
            </a:xfrm>
            <a:prstGeom prst="rect">
              <a:avLst/>
            </a:prstGeom>
          </p:spPr>
        </p:pic>
        <p:sp>
          <p:nvSpPr>
            <p:cNvPr id="3" name="テキスト ボックス 2"/>
            <p:cNvSpPr txBox="1"/>
            <p:nvPr/>
          </p:nvSpPr>
          <p:spPr>
            <a:xfrm>
              <a:off x="830054" y="1032772"/>
              <a:ext cx="2600419" cy="1248552"/>
            </a:xfrm>
            <a:prstGeom prst="rect">
              <a:avLst/>
            </a:prstGeom>
            <a:noFill/>
          </p:spPr>
          <p:txBody>
            <a:bodyPr wrap="square" rtlCol="0">
              <a:spAutoFit/>
            </a:bodyPr>
            <a:lstStyle/>
            <a:p>
              <a:r>
                <a:rPr kumimoji="1" lang="ja-JP" altLang="en-US" sz="3200" dirty="0" smtClean="0">
                  <a:latin typeface="HGS創英角ﾎﾟｯﾌﾟ体" panose="040B0A00000000000000" pitchFamily="50" charset="-128"/>
                  <a:ea typeface="HGS創英角ﾎﾟｯﾌﾟ体" panose="040B0A00000000000000" pitchFamily="50" charset="-128"/>
                </a:rPr>
                <a:t>４人に１人</a:t>
              </a:r>
              <a:endParaRPr kumimoji="1" lang="en-US" altLang="ja-JP" sz="3200" dirty="0" smtClean="0">
                <a:latin typeface="HGS創英角ﾎﾟｯﾌﾟ体" panose="040B0A00000000000000" pitchFamily="50" charset="-128"/>
                <a:ea typeface="HGS創英角ﾎﾟｯﾌﾟ体" panose="040B0A00000000000000" pitchFamily="50" charset="-128"/>
              </a:endParaRPr>
            </a:p>
            <a:p>
              <a:endParaRPr kumimoji="1" lang="ja-JP" altLang="en-US" sz="3200" dirty="0">
                <a:latin typeface="HGS創英角ﾎﾟｯﾌﾟ体" panose="040B0A00000000000000" pitchFamily="50" charset="-128"/>
                <a:ea typeface="HGS創英角ﾎﾟｯﾌﾟ体" panose="040B0A00000000000000" pitchFamily="50" charset="-128"/>
              </a:endParaRPr>
            </a:p>
          </p:txBody>
        </p:sp>
      </p:grpSp>
      <p:graphicFrame>
        <p:nvGraphicFramePr>
          <p:cNvPr id="8" name="グラフ 7"/>
          <p:cNvGraphicFramePr>
            <a:graphicFrameLocks/>
          </p:cNvGraphicFramePr>
          <p:nvPr>
            <p:extLst>
              <p:ext uri="{D42A27DB-BD31-4B8C-83A1-F6EECF244321}">
                <p14:modId xmlns:p14="http://schemas.microsoft.com/office/powerpoint/2010/main" val="2392174441"/>
              </p:ext>
            </p:extLst>
          </p:nvPr>
        </p:nvGraphicFramePr>
        <p:xfrm>
          <a:off x="1178961" y="218299"/>
          <a:ext cx="10575235" cy="6391630"/>
        </p:xfrm>
        <a:graphic>
          <a:graphicData uri="http://schemas.openxmlformats.org/drawingml/2006/chart">
            <c:chart xmlns:c="http://schemas.openxmlformats.org/drawingml/2006/chart" xmlns:r="http://schemas.openxmlformats.org/officeDocument/2006/relationships" r:id="rId4"/>
          </a:graphicData>
        </a:graphic>
      </p:graphicFrame>
      <p:sp>
        <p:nvSpPr>
          <p:cNvPr id="9" name="タイトル 1"/>
          <p:cNvSpPr txBox="1">
            <a:spLocks/>
          </p:cNvSpPr>
          <p:nvPr/>
        </p:nvSpPr>
        <p:spPr>
          <a:xfrm>
            <a:off x="3222563" y="1766178"/>
            <a:ext cx="2435631" cy="580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smtClean="0">
                <a:latin typeface="UD デジタル 教科書体 NP-B" panose="02020700000000000000" pitchFamily="18" charset="-128"/>
                <a:ea typeface="UD デジタル 教科書体 NP-B" panose="02020700000000000000" pitchFamily="18" charset="-128"/>
              </a:rPr>
              <a:t> よう せいかつ   し  どう</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0" name="タイトル 1"/>
          <p:cNvSpPr txBox="1">
            <a:spLocks/>
          </p:cNvSpPr>
          <p:nvPr/>
        </p:nvSpPr>
        <p:spPr>
          <a:xfrm>
            <a:off x="5277428" y="1208244"/>
            <a:ext cx="3204259" cy="500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smtClean="0">
                <a:latin typeface="UD デジタル 教科書体 NP-B" panose="02020700000000000000" pitchFamily="18" charset="-128"/>
                <a:ea typeface="UD デジタル 教科書体 NP-B" panose="02020700000000000000" pitchFamily="18" charset="-128"/>
              </a:rPr>
              <a:t> よう せい みつ けん  さ</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5823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1570395" y="368353"/>
            <a:ext cx="3952343" cy="1263698"/>
          </a:xfrm>
        </p:spPr>
        <p:txBody>
          <a:bodyPr>
            <a:normAutofit/>
          </a:bodyPr>
          <a:lstStyle/>
          <a:p>
            <a:r>
              <a:rPr lang="ja-JP" altLang="en-US" sz="2800" dirty="0">
                <a:latin typeface="UD デジタル 教科書体 NP-B" panose="02020700000000000000" pitchFamily="18" charset="-128"/>
                <a:ea typeface="UD デジタル 教科書体 NP-B" panose="02020700000000000000" pitchFamily="18" charset="-128"/>
              </a:rPr>
              <a:t>し</a:t>
            </a:r>
            <a:r>
              <a:rPr lang="ja-JP" altLang="en-US" sz="2800" dirty="0" smtClean="0">
                <a:latin typeface="UD デジタル 教科書体 NP-B" panose="02020700000000000000" pitchFamily="18" charset="-128"/>
                <a:ea typeface="UD デジタル 教科書体 NP-B" panose="02020700000000000000" pitchFamily="18" charset="-128"/>
              </a:rPr>
              <a:t>しつ いじょう</a:t>
            </a:r>
            <a:r>
              <a:rPr lang="ja-JP" altLang="en-US" sz="2800" dirty="0">
                <a:latin typeface="UD デジタル 教科書体 NP-B" panose="02020700000000000000" pitchFamily="18" charset="-128"/>
                <a:ea typeface="UD デジタル 教科書体 NP-B" panose="02020700000000000000" pitchFamily="18" charset="-128"/>
              </a:rPr>
              <a:t>しょう</a:t>
            </a:r>
            <a:r>
              <a:rPr lang="ja-JP" altLang="en-US" dirty="0" smtClean="0">
                <a:latin typeface="UD デジタル 教科書体 NP-B" panose="02020700000000000000" pitchFamily="18" charset="-128"/>
                <a:ea typeface="UD デジタル 教科書体 NP-B" panose="02020700000000000000" pitchFamily="18" charset="-128"/>
              </a:rPr>
              <a:t>脂 質 異 常 症　</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3" name="タイトル 1"/>
          <p:cNvSpPr txBox="1">
            <a:spLocks/>
          </p:cNvSpPr>
          <p:nvPr/>
        </p:nvSpPr>
        <p:spPr>
          <a:xfrm>
            <a:off x="8050003" y="417430"/>
            <a:ext cx="3472069" cy="1225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P-B" panose="02020700000000000000" pitchFamily="18" charset="-128"/>
                <a:ea typeface="UD デジタル 教科書体 NP-B" panose="02020700000000000000" pitchFamily="18" charset="-128"/>
              </a:rPr>
              <a:t>どう</a:t>
            </a:r>
            <a:r>
              <a:rPr lang="ja-JP" altLang="en-US" sz="2800" dirty="0" err="1" smtClean="0">
                <a:latin typeface="UD デジタル 教科書体 NP-B" panose="02020700000000000000" pitchFamily="18" charset="-128"/>
                <a:ea typeface="UD デジタル 教科書体 NP-B" panose="02020700000000000000" pitchFamily="18" charset="-128"/>
              </a:rPr>
              <a:t>みゃく</a:t>
            </a:r>
            <a:r>
              <a:rPr lang="ja-JP" altLang="en-US" sz="2800" dirty="0" smtClean="0">
                <a:latin typeface="UD デジタル 教科書体 NP-B" panose="02020700000000000000" pitchFamily="18" charset="-128"/>
                <a:ea typeface="UD デジタル 教科書体 NP-B" panose="02020700000000000000" pitchFamily="18" charset="-128"/>
              </a:rPr>
              <a:t>こうか    </a:t>
            </a:r>
            <a:r>
              <a:rPr lang="ja-JP" altLang="en-US" dirty="0" smtClean="0">
                <a:latin typeface="UD デジタル 教科書体 NP-B" panose="02020700000000000000" pitchFamily="18" charset="-128"/>
                <a:ea typeface="UD デジタル 教科書体 NP-B" panose="02020700000000000000" pitchFamily="18" charset="-128"/>
              </a:rPr>
              <a:t>動 脈  硬 化</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033331" y="87723"/>
            <a:ext cx="1238250" cy="1784331"/>
          </a:xfrm>
          <a:prstGeom prst="rect">
            <a:avLst/>
          </a:prstGeom>
        </p:spPr>
      </p:pic>
      <p:sp>
        <p:nvSpPr>
          <p:cNvPr id="17" name="タイトル 1"/>
          <p:cNvSpPr txBox="1">
            <a:spLocks/>
          </p:cNvSpPr>
          <p:nvPr/>
        </p:nvSpPr>
        <p:spPr>
          <a:xfrm>
            <a:off x="7153913" y="2207669"/>
            <a:ext cx="1209484" cy="1225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latin typeface="UD デジタル 教科書体 NP-B" panose="02020700000000000000" pitchFamily="18" charset="-128"/>
                <a:ea typeface="UD デジタル 教科書体 NP-B" panose="02020700000000000000" pitchFamily="18" charset="-128"/>
              </a:rPr>
              <a:t> </a:t>
            </a:r>
            <a:r>
              <a:rPr lang="ja-JP" altLang="en-US" dirty="0">
                <a:latin typeface="UD デジタル 教科書体 NP-B" panose="02020700000000000000" pitchFamily="18" charset="-128"/>
                <a:ea typeface="UD デジタル 教科書体 NP-B" panose="02020700000000000000" pitchFamily="18" charset="-128"/>
              </a:rPr>
              <a:t>ア</a:t>
            </a:r>
          </a:p>
        </p:txBody>
      </p:sp>
      <p:grpSp>
        <p:nvGrpSpPr>
          <p:cNvPr id="7" name="グループ化 6"/>
          <p:cNvGrpSpPr/>
          <p:nvPr/>
        </p:nvGrpSpPr>
        <p:grpSpPr>
          <a:xfrm>
            <a:off x="268660" y="2038224"/>
            <a:ext cx="3258314" cy="4819776"/>
            <a:chOff x="268660" y="2038224"/>
            <a:chExt cx="3258314" cy="4819776"/>
          </a:xfrm>
        </p:grpSpPr>
        <p:grpSp>
          <p:nvGrpSpPr>
            <p:cNvPr id="22" name="グループ化 21"/>
            <p:cNvGrpSpPr/>
            <p:nvPr/>
          </p:nvGrpSpPr>
          <p:grpSpPr>
            <a:xfrm>
              <a:off x="268660" y="2038224"/>
              <a:ext cx="3258314" cy="4819776"/>
              <a:chOff x="89588" y="2009299"/>
              <a:chExt cx="3258314" cy="4819776"/>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8" y="2009299"/>
                <a:ext cx="2869015" cy="3344579"/>
              </a:xfrm>
              <a:prstGeom prst="rect">
                <a:avLst/>
              </a:prstGeom>
            </p:spPr>
          </p:pic>
          <p:sp>
            <p:nvSpPr>
              <p:cNvPr id="15" name="タイトル 1"/>
              <p:cNvSpPr txBox="1">
                <a:spLocks/>
              </p:cNvSpPr>
              <p:nvPr/>
            </p:nvSpPr>
            <p:spPr>
              <a:xfrm>
                <a:off x="172469" y="4983296"/>
                <a:ext cx="3175433" cy="1845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しんきん</a:t>
                </a:r>
                <a:r>
                  <a:rPr lang="ja-JP" altLang="en-US" sz="2800" dirty="0" smtClean="0">
                    <a:latin typeface="UD デジタル 教科書体 NP-B" panose="02020700000000000000" pitchFamily="18" charset="-128"/>
                    <a:ea typeface="UD デジタル 教科書体 NP-B" panose="02020700000000000000" pitchFamily="18" charset="-128"/>
                  </a:rPr>
                  <a:t>こうそく</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心 筋 梗 塞</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ja-JP" altLang="en-US" dirty="0">
                  <a:latin typeface="UD デジタル 教科書体 NP-B" panose="02020700000000000000" pitchFamily="18" charset="-128"/>
                  <a:ea typeface="UD デジタル 教科書体 NP-B" panose="02020700000000000000" pitchFamily="18" charset="-128"/>
                </a:endParaRPr>
              </a:p>
            </p:txBody>
          </p:sp>
        </p:gr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714" y="3537024"/>
              <a:ext cx="1248870" cy="1311150"/>
            </a:xfrm>
            <a:prstGeom prst="rect">
              <a:avLst/>
            </a:prstGeom>
          </p:spPr>
        </p:pic>
      </p:grpSp>
      <p:sp>
        <p:nvSpPr>
          <p:cNvPr id="18" name="タイトル 1"/>
          <p:cNvSpPr txBox="1">
            <a:spLocks/>
          </p:cNvSpPr>
          <p:nvPr/>
        </p:nvSpPr>
        <p:spPr>
          <a:xfrm>
            <a:off x="7136430" y="3875740"/>
            <a:ext cx="1209484" cy="1225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イ</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4" name="タイトル 1"/>
          <p:cNvSpPr txBox="1">
            <a:spLocks/>
          </p:cNvSpPr>
          <p:nvPr/>
        </p:nvSpPr>
        <p:spPr>
          <a:xfrm>
            <a:off x="7135506" y="5334072"/>
            <a:ext cx="1209484" cy="1225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latin typeface="UD デジタル 教科書体 NP-B" panose="02020700000000000000" pitchFamily="18" charset="-128"/>
                <a:ea typeface="UD デジタル 教科書体 NP-B" panose="02020700000000000000" pitchFamily="18" charset="-128"/>
              </a:rPr>
              <a:t> </a:t>
            </a:r>
            <a:r>
              <a:rPr lang="ja-JP" altLang="en-US" dirty="0">
                <a:latin typeface="UD デジタル 教科書体 NP-B" panose="02020700000000000000" pitchFamily="18" charset="-128"/>
                <a:ea typeface="UD デジタル 教科書体 NP-B" panose="02020700000000000000" pitchFamily="18" charset="-128"/>
              </a:rPr>
              <a:t>ウ</a:t>
            </a:r>
          </a:p>
        </p:txBody>
      </p:sp>
      <p:grpSp>
        <p:nvGrpSpPr>
          <p:cNvPr id="14" name="グループ化 13"/>
          <p:cNvGrpSpPr/>
          <p:nvPr/>
        </p:nvGrpSpPr>
        <p:grpSpPr>
          <a:xfrm>
            <a:off x="3214469" y="1642566"/>
            <a:ext cx="3792584" cy="5326193"/>
            <a:chOff x="3214469" y="1642566"/>
            <a:chExt cx="3792584" cy="5326193"/>
          </a:xfrm>
        </p:grpSpPr>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b="12713"/>
            <a:stretch/>
          </p:blipFill>
          <p:spPr>
            <a:xfrm>
              <a:off x="3214469" y="2006070"/>
              <a:ext cx="3792584" cy="3368223"/>
            </a:xfrm>
            <a:prstGeom prst="rect">
              <a:avLst/>
            </a:prstGeom>
          </p:spPr>
        </p:pic>
        <p:sp>
          <p:nvSpPr>
            <p:cNvPr id="16" name="タイトル 1"/>
            <p:cNvSpPr txBox="1">
              <a:spLocks/>
            </p:cNvSpPr>
            <p:nvPr/>
          </p:nvSpPr>
          <p:spPr>
            <a:xfrm>
              <a:off x="4067607" y="5122980"/>
              <a:ext cx="2665204" cy="1845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のうこうそく</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脳 梗 塞</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9069" y="1642566"/>
              <a:ext cx="1312098" cy="1130206"/>
            </a:xfrm>
            <a:prstGeom prst="rect">
              <a:avLst/>
            </a:prstGeom>
          </p:spPr>
        </p:pic>
      </p:grpSp>
      <p:pic>
        <p:nvPicPr>
          <p:cNvPr id="27" name="図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8241" y="1471850"/>
            <a:ext cx="3884532" cy="2428875"/>
          </a:xfrm>
          <a:prstGeom prst="rect">
            <a:avLst/>
          </a:prstGeom>
        </p:spPr>
      </p:pic>
      <p:pic>
        <p:nvPicPr>
          <p:cNvPr id="28" name="図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8241" y="3115439"/>
            <a:ext cx="3959063" cy="2518954"/>
          </a:xfrm>
          <a:prstGeom prst="rect">
            <a:avLst/>
          </a:prstGeom>
        </p:spPr>
      </p:pic>
      <p:pic>
        <p:nvPicPr>
          <p:cNvPr id="29" name="図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8241" y="4770055"/>
            <a:ext cx="3810000" cy="2428875"/>
          </a:xfrm>
          <a:prstGeom prst="rect">
            <a:avLst/>
          </a:prstGeom>
        </p:spPr>
      </p:pic>
    </p:spTree>
    <p:extLst>
      <p:ext uri="{BB962C8B-B14F-4D97-AF65-F5344CB8AC3E}">
        <p14:creationId xmlns:p14="http://schemas.microsoft.com/office/powerpoint/2010/main" val="404821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137" y="1946031"/>
            <a:ext cx="2232241" cy="422173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354" y="1946032"/>
            <a:ext cx="2299188" cy="4338091"/>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4462" y="1946031"/>
            <a:ext cx="2299188" cy="4338091"/>
          </a:xfrm>
          <a:prstGeom prst="rect">
            <a:avLst/>
          </a:prstGeom>
        </p:spPr>
      </p:pic>
      <p:sp>
        <p:nvSpPr>
          <p:cNvPr id="7" name="タイトル 1"/>
          <p:cNvSpPr txBox="1">
            <a:spLocks/>
          </p:cNvSpPr>
          <p:nvPr/>
        </p:nvSpPr>
        <p:spPr>
          <a:xfrm>
            <a:off x="1692137" y="265790"/>
            <a:ext cx="9607825" cy="1680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latin typeface="UD デジタル 教科書体 NP-B" panose="02020700000000000000" pitchFamily="18" charset="-128"/>
                <a:ea typeface="UD デジタル 教科書体 NP-B" panose="02020700000000000000" pitchFamily="18" charset="-128"/>
              </a:rPr>
              <a:t>  </a:t>
            </a:r>
            <a:endParaRPr lang="en-US" altLang="ja-JP" sz="6000" dirty="0" smtClean="0">
              <a:latin typeface="UD デジタル 教科書体 NP-B" panose="02020700000000000000" pitchFamily="18" charset="-128"/>
              <a:ea typeface="UD デジタル 教科書体 NP-B" panose="02020700000000000000" pitchFamily="18" charset="-128"/>
            </a:endParaRPr>
          </a:p>
          <a:p>
            <a:r>
              <a:rPr lang="ja-JP" altLang="en-US" sz="6000" dirty="0" smtClean="0">
                <a:latin typeface="UD デジタル 教科書体 NP-B" panose="02020700000000000000" pitchFamily="18" charset="-128"/>
                <a:ea typeface="UD デジタル 教科書体 NP-B" panose="02020700000000000000" pitchFamily="18" charset="-128"/>
              </a:rPr>
              <a:t>体型には関係ありません</a:t>
            </a:r>
            <a:r>
              <a:rPr lang="ja-JP" altLang="en-US" sz="5400" dirty="0" smtClean="0">
                <a:latin typeface="UD デジタル 教科書体 NP-B" panose="02020700000000000000" pitchFamily="18" charset="-128"/>
                <a:ea typeface="UD デジタル 教科書体 NP-B" panose="02020700000000000000" pitchFamily="18" charset="-128"/>
              </a:rPr>
              <a:t>　   　  </a:t>
            </a:r>
            <a:endParaRPr lang="ja-JP" altLang="en-US" sz="5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467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2978" y="3565017"/>
            <a:ext cx="11767931" cy="2948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　  </a:t>
            </a:r>
            <a:r>
              <a:rPr lang="ja-JP" altLang="en-US" sz="4800" dirty="0" smtClean="0">
                <a:latin typeface="UD デジタル 教科書体 NP-B" panose="02020700000000000000" pitchFamily="18" charset="-128"/>
                <a:ea typeface="UD デジタル 教科書体 NP-B" panose="02020700000000000000" pitchFamily="18" charset="-128"/>
              </a:rPr>
              <a:t>子どものうちが、</a:t>
            </a:r>
            <a:endParaRPr lang="en-US" altLang="ja-JP" sz="4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en-US" altLang="ja-JP" dirty="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    </a:t>
            </a:r>
            <a:r>
              <a:rPr lang="ja-JP" altLang="en-US" sz="4800" dirty="0" smtClean="0">
                <a:latin typeface="UD デジタル 教科書体 NP-B" panose="02020700000000000000" pitchFamily="18" charset="-128"/>
                <a:ea typeface="UD デジタル 教科書体 NP-B" panose="02020700000000000000" pitchFamily="18" charset="-128"/>
              </a:rPr>
              <a:t>食生活や生活習慣を改善しやすい。</a:t>
            </a:r>
            <a:endParaRPr lang="en-US" altLang="ja-JP" sz="4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4800" dirty="0" smtClean="0">
                <a:latin typeface="UD デジタル 教科書体 NP-B" panose="02020700000000000000" pitchFamily="18" charset="-128"/>
                <a:ea typeface="UD デジタル 教科書体 NP-B" panose="02020700000000000000" pitchFamily="18" charset="-128"/>
              </a:rPr>
              <a:t>     大人になってからでは改善しにくい。</a:t>
            </a:r>
            <a:endParaRPr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5" name="タイトル 1"/>
          <p:cNvSpPr txBox="1">
            <a:spLocks/>
          </p:cNvSpPr>
          <p:nvPr/>
        </p:nvSpPr>
        <p:spPr>
          <a:xfrm>
            <a:off x="683739" y="291625"/>
            <a:ext cx="9607825" cy="327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し しつ いじょうしょう</a:t>
            </a:r>
            <a:endParaRPr lang="en-US" altLang="ja-JP" sz="4800" dirty="0" smtClean="0">
              <a:latin typeface="UD デジタル 教科書体 NP-B" panose="02020700000000000000" pitchFamily="18" charset="-128"/>
              <a:ea typeface="UD デジタル 教科書体 NP-B" panose="02020700000000000000" pitchFamily="18" charset="-128"/>
            </a:endParaRPr>
          </a:p>
          <a:p>
            <a:r>
              <a:rPr lang="ja-JP" altLang="en-US" sz="4800" dirty="0" smtClean="0">
                <a:latin typeface="UD デジタル 教科書体 NP-B" panose="02020700000000000000" pitchFamily="18" charset="-128"/>
                <a:ea typeface="UD デジタル 教科書体 NP-B" panose="02020700000000000000" pitchFamily="18" charset="-128"/>
              </a:rPr>
              <a:t>脂質異常症の最大の原因は、</a:t>
            </a:r>
            <a:endParaRPr lang="en-US" altLang="ja-JP" sz="4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4800" dirty="0" smtClean="0">
                <a:latin typeface="UD デジタル 教科書体 NP-B" panose="02020700000000000000" pitchFamily="18" charset="-128"/>
                <a:ea typeface="UD デジタル 教科書体 NP-B" panose="02020700000000000000" pitchFamily="18" charset="-128"/>
              </a:rPr>
              <a:t>   </a:t>
            </a:r>
            <a:r>
              <a:rPr lang="ja-JP" altLang="en-US" sz="6000" dirty="0" smtClean="0">
                <a:latin typeface="UD デジタル 教科書体 NP-B" panose="02020700000000000000" pitchFamily="18" charset="-128"/>
                <a:ea typeface="UD デジタル 教科書体 NP-B" panose="02020700000000000000" pitchFamily="18" charset="-128"/>
              </a:rPr>
              <a:t>「</a:t>
            </a:r>
            <a:r>
              <a:rPr lang="ja-JP" altLang="en-US" sz="6000" dirty="0" smtClean="0">
                <a:solidFill>
                  <a:srgbClr val="C00000"/>
                </a:solidFill>
                <a:latin typeface="UD デジタル 教科書体 NP-B" panose="02020700000000000000" pitchFamily="18" charset="-128"/>
                <a:ea typeface="UD デジタル 教科書体 NP-B" panose="02020700000000000000" pitchFamily="18" charset="-128"/>
              </a:rPr>
              <a:t>日常生活</a:t>
            </a:r>
            <a:r>
              <a:rPr lang="ja-JP" altLang="en-US" sz="6000" dirty="0" smtClean="0">
                <a:latin typeface="UD デジタル 教科書体 NP-B" panose="02020700000000000000" pitchFamily="18" charset="-128"/>
                <a:ea typeface="UD デジタル 教科書体 NP-B" panose="02020700000000000000" pitchFamily="18" charset="-128"/>
              </a:rPr>
              <a:t>」</a:t>
            </a:r>
            <a:endParaRPr lang="en-US" altLang="ja-JP" sz="5400"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　   　  </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6" name="タイトル 1"/>
          <p:cNvSpPr txBox="1">
            <a:spLocks/>
          </p:cNvSpPr>
          <p:nvPr/>
        </p:nvSpPr>
        <p:spPr>
          <a:xfrm>
            <a:off x="3409453" y="4233683"/>
            <a:ext cx="2743201" cy="601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UD デジタル 教科書体 NP-B" panose="02020700000000000000" pitchFamily="18" charset="-128"/>
                <a:ea typeface="UD デジタル 教科書体 NP-B" panose="02020700000000000000" pitchFamily="18" charset="-128"/>
              </a:rPr>
              <a:t> </a:t>
            </a:r>
            <a:r>
              <a:rPr lang="ja-JP" altLang="en-US" sz="2000" dirty="0" smtClean="0">
                <a:latin typeface="UD デジタル 教科書体 NP-B" panose="02020700000000000000" pitchFamily="18" charset="-128"/>
                <a:ea typeface="UD デジタル 教科書体 NP-B" panose="02020700000000000000" pitchFamily="18" charset="-128"/>
              </a:rPr>
              <a:t>せい かつ しゅうかん</a:t>
            </a:r>
            <a:endParaRPr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8" name="タイトル 1"/>
          <p:cNvSpPr txBox="1">
            <a:spLocks/>
          </p:cNvSpPr>
          <p:nvPr/>
        </p:nvSpPr>
        <p:spPr>
          <a:xfrm>
            <a:off x="6437116" y="4233683"/>
            <a:ext cx="2773617" cy="601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UD デジタル 教科書体 NP-B" panose="02020700000000000000" pitchFamily="18" charset="-128"/>
                <a:ea typeface="UD デジタル 教科書体 NP-B" panose="02020700000000000000" pitchFamily="18" charset="-128"/>
              </a:rPr>
              <a:t> </a:t>
            </a:r>
            <a:r>
              <a:rPr lang="ja-JP" altLang="en-US" sz="2000" dirty="0" smtClean="0">
                <a:latin typeface="UD デジタル 教科書体 NP-B" panose="02020700000000000000" pitchFamily="18" charset="-128"/>
                <a:ea typeface="UD デジタル 教科書体 NP-B" panose="02020700000000000000" pitchFamily="18" charset="-128"/>
              </a:rPr>
              <a:t>かい ぜん</a:t>
            </a:r>
            <a:endParaRPr lang="ja-JP" altLang="en-US" sz="2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892" y="2662177"/>
            <a:ext cx="1238250" cy="858263"/>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756" y="1810672"/>
            <a:ext cx="1337896" cy="152033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435" y="1810673"/>
            <a:ext cx="1657043" cy="1520337"/>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4450" y="2058680"/>
            <a:ext cx="1750790" cy="1133239"/>
          </a:xfrm>
          <a:prstGeom prst="rect">
            <a:avLst/>
          </a:prstGeom>
        </p:spPr>
      </p:pic>
      <p:sp>
        <p:nvSpPr>
          <p:cNvPr id="11" name="タイトル 1"/>
          <p:cNvSpPr txBox="1">
            <a:spLocks/>
          </p:cNvSpPr>
          <p:nvPr/>
        </p:nvSpPr>
        <p:spPr>
          <a:xfrm>
            <a:off x="7126727" y="5337810"/>
            <a:ext cx="1697234" cy="5486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UD デジタル 教科書体 NP-B" panose="02020700000000000000" pitchFamily="18" charset="-128"/>
                <a:ea typeface="UD デジタル 教科書体 NP-B" panose="02020700000000000000" pitchFamily="18" charset="-128"/>
              </a:rPr>
              <a:t> </a:t>
            </a:r>
            <a:r>
              <a:rPr lang="ja-JP" altLang="en-US" sz="2000" dirty="0" smtClean="0">
                <a:latin typeface="UD デジタル 教科書体 NP-B" panose="02020700000000000000" pitchFamily="18" charset="-128"/>
                <a:ea typeface="UD デジタル 教科書体 NP-B" panose="02020700000000000000" pitchFamily="18" charset="-128"/>
              </a:rPr>
              <a:t>かい ぜん</a:t>
            </a:r>
            <a:endParaRPr lang="ja-JP" altLang="en-US" sz="2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5643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8" grpId="0"/>
      <p:bldP spid="8"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53263" y="538972"/>
            <a:ext cx="10353856" cy="183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ドロッと</a:t>
            </a:r>
            <a:r>
              <a:rPr lang="ja-JP" altLang="en-US" dirty="0" err="1" smtClean="0">
                <a:latin typeface="UD デジタル 教科書体 NP-B" panose="02020700000000000000" pitchFamily="18" charset="-128"/>
                <a:ea typeface="UD デジタル 教科書体 NP-B" panose="02020700000000000000" pitchFamily="18" charset="-128"/>
              </a:rPr>
              <a:t>さんの</a:t>
            </a:r>
            <a:r>
              <a:rPr lang="ja-JP" altLang="en-US" dirty="0" smtClean="0">
                <a:latin typeface="UD デジタル 教科書体 NP-B" panose="02020700000000000000" pitchFamily="18" charset="-128"/>
                <a:ea typeface="UD デジタル 教科書体 NP-B" panose="02020700000000000000" pitchFamily="18" charset="-128"/>
              </a:rPr>
              <a:t>生活習慣を見ましょう。</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　   　  </a:t>
            </a:r>
            <a:endParaRPr lang="ja-JP" altLang="en-US" dirty="0">
              <a:latin typeface="UD デジタル 教科書体 NP-B" panose="02020700000000000000" pitchFamily="18" charset="-128"/>
              <a:ea typeface="UD デジタル 教科書体 NP-B" panose="02020700000000000000" pitchFamily="18" charset="-128"/>
            </a:endParaRPr>
          </a:p>
        </p:txBody>
      </p:sp>
      <p:grpSp>
        <p:nvGrpSpPr>
          <p:cNvPr id="3" name="グループ化 2"/>
          <p:cNvGrpSpPr/>
          <p:nvPr/>
        </p:nvGrpSpPr>
        <p:grpSpPr>
          <a:xfrm>
            <a:off x="4031211" y="2159728"/>
            <a:ext cx="4033067" cy="3707807"/>
            <a:chOff x="4016723" y="2193780"/>
            <a:chExt cx="4033067" cy="3707807"/>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603" y="2193780"/>
              <a:ext cx="3301569" cy="283312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7591" y="2404635"/>
              <a:ext cx="1670305" cy="2148302"/>
            </a:xfrm>
            <a:prstGeom prst="rect">
              <a:avLst/>
            </a:prstGeom>
          </p:spPr>
        </p:pic>
        <p:sp>
          <p:nvSpPr>
            <p:cNvPr id="8" name="タイトル 1"/>
            <p:cNvSpPr txBox="1">
              <a:spLocks/>
            </p:cNvSpPr>
            <p:nvPr/>
          </p:nvSpPr>
          <p:spPr>
            <a:xfrm>
              <a:off x="4016723" y="4838462"/>
              <a:ext cx="4033067" cy="106312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smtClean="0">
                  <a:latin typeface="UD デジタル 教科書体 NP-B" panose="02020700000000000000" pitchFamily="18" charset="-128"/>
                  <a:ea typeface="UD デジタル 教科書体 NP-B" panose="02020700000000000000" pitchFamily="18" charset="-128"/>
                </a:rPr>
                <a:t>②野菜がきらい 　  </a:t>
              </a:r>
              <a:endParaRPr lang="ja-JP" altLang="en-US" sz="4000" dirty="0">
                <a:latin typeface="UD デジタル 教科書体 NP-B" panose="02020700000000000000" pitchFamily="18" charset="-128"/>
                <a:ea typeface="UD デジタル 教科書体 NP-B" panose="02020700000000000000" pitchFamily="18" charset="-128"/>
              </a:endParaRPr>
            </a:p>
          </p:txBody>
        </p:sp>
      </p:grpSp>
      <p:grpSp>
        <p:nvGrpSpPr>
          <p:cNvPr id="2" name="グループ化 1"/>
          <p:cNvGrpSpPr/>
          <p:nvPr/>
        </p:nvGrpSpPr>
        <p:grpSpPr>
          <a:xfrm>
            <a:off x="7838559" y="1890338"/>
            <a:ext cx="4102167" cy="5104957"/>
            <a:chOff x="7838559" y="1925352"/>
            <a:chExt cx="4102167" cy="5104957"/>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83" y="1925352"/>
              <a:ext cx="3586721" cy="307782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4880" y="2159728"/>
              <a:ext cx="2364377" cy="2364377"/>
            </a:xfrm>
            <a:prstGeom prst="rect">
              <a:avLst/>
            </a:prstGeom>
          </p:spPr>
        </p:pic>
        <p:sp>
          <p:nvSpPr>
            <p:cNvPr id="10" name="タイトル 1"/>
            <p:cNvSpPr txBox="1">
              <a:spLocks/>
            </p:cNvSpPr>
            <p:nvPr/>
          </p:nvSpPr>
          <p:spPr>
            <a:xfrm>
              <a:off x="7838559" y="4165189"/>
              <a:ext cx="4102167" cy="286512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4000" dirty="0" smtClean="0">
                  <a:latin typeface="UD デジタル 教科書体 NP-B" panose="02020700000000000000" pitchFamily="18" charset="-128"/>
                  <a:ea typeface="UD デジタル 教科書体 NP-B" panose="02020700000000000000" pitchFamily="18" charset="-128"/>
                </a:rPr>
                <a:t>③運動しない</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algn="ctr">
                <a:lnSpc>
                  <a:spcPct val="100000"/>
                </a:lnSpc>
              </a:pPr>
              <a:r>
                <a:rPr lang="ja-JP" altLang="en-US" sz="4000" dirty="0" smtClean="0">
                  <a:latin typeface="UD デジタル 教科書体 NP-B" panose="02020700000000000000" pitchFamily="18" charset="-128"/>
                  <a:ea typeface="UD デジタル 教科書体 NP-B" panose="02020700000000000000" pitchFamily="18" charset="-128"/>
                </a:rPr>
                <a:t>おやつが好き　  </a:t>
              </a:r>
              <a:endParaRPr lang="ja-JP" altLang="en-US" sz="4000" dirty="0">
                <a:latin typeface="UD デジタル 教科書体 NP-B" panose="02020700000000000000" pitchFamily="18" charset="-128"/>
                <a:ea typeface="UD デジタル 教科書体 NP-B" panose="02020700000000000000" pitchFamily="18" charset="-128"/>
              </a:endParaRPr>
            </a:p>
          </p:txBody>
        </p:sp>
      </p:grpSp>
      <p:sp>
        <p:nvSpPr>
          <p:cNvPr id="16" name="タイトル 1"/>
          <p:cNvSpPr txBox="1">
            <a:spLocks/>
          </p:cNvSpPr>
          <p:nvPr/>
        </p:nvSpPr>
        <p:spPr>
          <a:xfrm>
            <a:off x="6802384" y="382366"/>
            <a:ext cx="1536261" cy="601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smtClean="0">
                <a:latin typeface="UD デジタル 教科書体 NP-B" panose="02020700000000000000" pitchFamily="18" charset="-128"/>
                <a:ea typeface="UD デジタル 教科書体 NP-B" panose="02020700000000000000" pitchFamily="18" charset="-128"/>
              </a:rPr>
              <a:t>しゅう  かん</a:t>
            </a:r>
            <a:endParaRPr lang="ja-JP" altLang="en-US" sz="1400" dirty="0">
              <a:latin typeface="UD デジタル 教科書体 NP-B" panose="02020700000000000000" pitchFamily="18" charset="-128"/>
              <a:ea typeface="UD デジタル 教科書体 NP-B" panose="02020700000000000000" pitchFamily="18" charset="-128"/>
            </a:endParaRPr>
          </a:p>
        </p:txBody>
      </p:sp>
      <p:pic>
        <p:nvPicPr>
          <p:cNvPr id="19" name="図 18"/>
          <p:cNvPicPr>
            <a:picLocks noChangeAspect="1"/>
          </p:cNvPicPr>
          <p:nvPr/>
        </p:nvPicPr>
        <p:blipFill rotWithShape="1">
          <a:blip r:embed="rId6" cstate="print">
            <a:extLst>
              <a:ext uri="{28A0092B-C50C-407E-A947-70E740481C1C}">
                <a14:useLocalDpi xmlns:a14="http://schemas.microsoft.com/office/drawing/2010/main" val="0"/>
              </a:ext>
            </a:extLst>
          </a:blip>
          <a:srcRect l="25083" t="4817" r="24565" b="41297"/>
          <a:stretch/>
        </p:blipFill>
        <p:spPr>
          <a:xfrm>
            <a:off x="326467" y="320527"/>
            <a:ext cx="1426796" cy="1521164"/>
          </a:xfrm>
          <a:prstGeom prst="rect">
            <a:avLst/>
          </a:prstGeom>
        </p:spPr>
      </p:pic>
      <p:grpSp>
        <p:nvGrpSpPr>
          <p:cNvPr id="18" name="グループ化 17"/>
          <p:cNvGrpSpPr/>
          <p:nvPr/>
        </p:nvGrpSpPr>
        <p:grpSpPr>
          <a:xfrm>
            <a:off x="-73337" y="1998297"/>
            <a:ext cx="4448842" cy="4148192"/>
            <a:chOff x="-73337" y="1998297"/>
            <a:chExt cx="4448842" cy="4148192"/>
          </a:xfrm>
        </p:grpSpPr>
        <p:grpSp>
          <p:nvGrpSpPr>
            <p:cNvPr id="21" name="グループ化 20"/>
            <p:cNvGrpSpPr/>
            <p:nvPr/>
          </p:nvGrpSpPr>
          <p:grpSpPr>
            <a:xfrm>
              <a:off x="-73337" y="1998297"/>
              <a:ext cx="4448842" cy="4148192"/>
              <a:chOff x="-21181" y="2170045"/>
              <a:chExt cx="4315968" cy="3728474"/>
            </a:xfrm>
          </p:grpSpPr>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35" y="2170045"/>
                <a:ext cx="3301569" cy="2833127"/>
              </a:xfrm>
              <a:prstGeom prst="rect">
                <a:avLst/>
              </a:prstGeom>
            </p:spPr>
          </p:pic>
          <p:sp>
            <p:nvSpPr>
              <p:cNvPr id="23" name="タイトル 1"/>
              <p:cNvSpPr txBox="1">
                <a:spLocks/>
              </p:cNvSpPr>
              <p:nvPr/>
            </p:nvSpPr>
            <p:spPr>
              <a:xfrm>
                <a:off x="-21181" y="4835394"/>
                <a:ext cx="4315968" cy="106312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smtClean="0">
                    <a:latin typeface="UD デジタル 教科書体 NP-B" panose="02020700000000000000" pitchFamily="18" charset="-128"/>
                    <a:ea typeface="UD デジタル 教科書体 NP-B" panose="02020700000000000000" pitchFamily="18" charset="-128"/>
                  </a:rPr>
                  <a:t>①和食がきらい　  </a:t>
                </a:r>
                <a:endParaRPr lang="ja-JP" altLang="en-US" sz="4000" dirty="0">
                  <a:latin typeface="UD デジタル 教科書体 NP-B" panose="02020700000000000000" pitchFamily="18" charset="-128"/>
                  <a:ea typeface="UD デジタル 教科書体 NP-B" panose="02020700000000000000" pitchFamily="18" charset="-128"/>
                </a:endParaRPr>
              </a:p>
            </p:txBody>
          </p:sp>
        </p:grpSp>
        <p:grpSp>
          <p:nvGrpSpPr>
            <p:cNvPr id="24" name="グループ化 23"/>
            <p:cNvGrpSpPr/>
            <p:nvPr/>
          </p:nvGrpSpPr>
          <p:grpSpPr>
            <a:xfrm>
              <a:off x="866786" y="2498939"/>
              <a:ext cx="2633197" cy="2256954"/>
              <a:chOff x="3043694" y="2966640"/>
              <a:chExt cx="3291143" cy="3463705"/>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3694" y="4077540"/>
                <a:ext cx="1230712" cy="1230712"/>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8894" y="2966640"/>
                <a:ext cx="1685943" cy="1011566"/>
              </a:xfrm>
              <a:prstGeom prst="rect">
                <a:avLst/>
              </a:prstGeom>
            </p:spPr>
          </p:pic>
          <p:pic>
            <p:nvPicPr>
              <p:cNvPr id="27" name="図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932" y="4077540"/>
                <a:ext cx="1246289" cy="1230711"/>
              </a:xfrm>
              <a:prstGeom prst="rect">
                <a:avLst/>
              </a:prstGeom>
            </p:spPr>
          </p:pic>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7456" y="3783868"/>
                <a:ext cx="742875" cy="709446"/>
              </a:xfrm>
              <a:prstGeom prst="rect">
                <a:avLst/>
              </a:prstGeom>
            </p:spPr>
          </p:pic>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7983" y="3224519"/>
                <a:ext cx="958450" cy="853021"/>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83711">
                <a:off x="3895219" y="4807432"/>
                <a:ext cx="1622913" cy="1622913"/>
              </a:xfrm>
              <a:prstGeom prst="rect">
                <a:avLst/>
              </a:prstGeom>
            </p:spPr>
          </p:pic>
        </p:grpSp>
      </p:grpSp>
    </p:spTree>
    <p:extLst>
      <p:ext uri="{BB962C8B-B14F-4D97-AF65-F5344CB8AC3E}">
        <p14:creationId xmlns:p14="http://schemas.microsoft.com/office/powerpoint/2010/main" val="37553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475212" y="21112"/>
            <a:ext cx="7029656" cy="183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どうして悪いのかな？　   　  </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Rectangle 22"/>
          <p:cNvSpPr>
            <a:spLocks noChangeArrowheads="1"/>
          </p:cNvSpPr>
          <p:nvPr/>
        </p:nvSpPr>
        <p:spPr bwMode="auto">
          <a:xfrm>
            <a:off x="1158622" y="4897119"/>
            <a:ext cx="4906512" cy="1441450"/>
          </a:xfrm>
          <a:prstGeom prst="rect">
            <a:avLst/>
          </a:prstGeom>
          <a:noFill/>
          <a:ln w="9525">
            <a:noFill/>
            <a:miter lim="800000"/>
            <a:headEnd/>
            <a:tailEnd/>
          </a:ln>
          <a:effectLst/>
        </p:spPr>
        <p:txBody>
          <a:bodyPr anchor="b"/>
          <a:lstStyle/>
          <a:p>
            <a:pPr>
              <a:lnSpc>
                <a:spcPct val="90000"/>
              </a:lnSpc>
              <a:defRPr/>
            </a:pPr>
            <a: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ｴﾈﾙｷﾞｰ　</a:t>
            </a:r>
            <a:r>
              <a:rPr lang="ja-JP" altLang="en-US"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４３２</a:t>
            </a:r>
            <a:r>
              <a:rPr lang="en-US" altLang="ja-JP"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kcal</a:t>
            </a:r>
            <a: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
            </a:r>
            <a:b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br>
            <a:r>
              <a:rPr lang="ja-JP" altLang="en-US"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脂　質</a:t>
            </a:r>
            <a: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　</a:t>
            </a:r>
            <a:r>
              <a:rPr lang="ja-JP" altLang="en-US"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  １２ｇ</a:t>
            </a:r>
            <a:endParaRPr lang="ja-JP" altLang="en-US" sz="52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endParaRPr>
          </a:p>
        </p:txBody>
      </p:sp>
      <p:sp>
        <p:nvSpPr>
          <p:cNvPr id="18" name="Rectangle 21"/>
          <p:cNvSpPr>
            <a:spLocks noChangeArrowheads="1"/>
          </p:cNvSpPr>
          <p:nvPr/>
        </p:nvSpPr>
        <p:spPr bwMode="auto">
          <a:xfrm>
            <a:off x="6698370" y="4505007"/>
            <a:ext cx="5355716" cy="1833562"/>
          </a:xfrm>
          <a:prstGeom prst="rect">
            <a:avLst/>
          </a:prstGeom>
          <a:noFill/>
          <a:ln w="9525">
            <a:noFill/>
            <a:miter lim="800000"/>
            <a:headEnd/>
            <a:tailEnd/>
          </a:ln>
          <a:effectLst/>
        </p:spPr>
        <p:txBody>
          <a:bodyPr anchor="b"/>
          <a:lstStyle/>
          <a:p>
            <a:pPr>
              <a:lnSpc>
                <a:spcPct val="90000"/>
              </a:lnSpc>
              <a:defRPr/>
            </a:pPr>
            <a: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ｴﾈﾙｷﾞｰ　</a:t>
            </a:r>
            <a:r>
              <a:rPr lang="ja-JP" altLang="en-US"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４３７</a:t>
            </a:r>
            <a:r>
              <a:rPr lang="en-US" altLang="ja-JP"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kcal</a:t>
            </a:r>
            <a: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
            </a:r>
            <a:b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br>
            <a:r>
              <a:rPr lang="ja-JP" altLang="en-US"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脂　質</a:t>
            </a:r>
            <a:r>
              <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　 </a:t>
            </a:r>
            <a:r>
              <a:rPr lang="ja-JP" altLang="en-US" sz="3600" b="1" dirty="0" smtClean="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rPr>
              <a:t>  ２６ｇ</a:t>
            </a:r>
            <a:endParaRPr lang="ja-JP" altLang="en-US" sz="3600" b="1" dirty="0">
              <a:effectLst>
                <a:outerShdw blurRad="38100" dist="38100" dir="2700000" algn="tl">
                  <a:srgbClr val="C0C0C0"/>
                </a:outerShdw>
              </a:effectLst>
              <a:latin typeface="UD デジタル 教科書体 NP-B" panose="02020700000000000000" pitchFamily="18" charset="-128"/>
              <a:ea typeface="UD デジタル 教科書体 NP-B" panose="02020700000000000000" pitchFamily="18" charset="-128"/>
            </a:endParaRPr>
          </a:p>
        </p:txBody>
      </p:sp>
      <p:grpSp>
        <p:nvGrpSpPr>
          <p:cNvPr id="20" name="グループ化 19"/>
          <p:cNvGrpSpPr/>
          <p:nvPr/>
        </p:nvGrpSpPr>
        <p:grpSpPr>
          <a:xfrm>
            <a:off x="1710273" y="119502"/>
            <a:ext cx="3178847" cy="2399546"/>
            <a:chOff x="-11813" y="1998297"/>
            <a:chExt cx="4448842" cy="4018820"/>
          </a:xfrm>
        </p:grpSpPr>
        <p:grpSp>
          <p:nvGrpSpPr>
            <p:cNvPr id="22" name="グループ化 21"/>
            <p:cNvGrpSpPr/>
            <p:nvPr/>
          </p:nvGrpSpPr>
          <p:grpSpPr>
            <a:xfrm>
              <a:off x="-11813" y="1998297"/>
              <a:ext cx="4448842" cy="4018820"/>
              <a:chOff x="38506" y="2170045"/>
              <a:chExt cx="4315968" cy="3612192"/>
            </a:xfrm>
          </p:grpSpPr>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35" y="2170045"/>
                <a:ext cx="3301569" cy="2752692"/>
              </a:xfrm>
              <a:prstGeom prst="rect">
                <a:avLst/>
              </a:prstGeom>
            </p:spPr>
          </p:pic>
          <p:sp>
            <p:nvSpPr>
              <p:cNvPr id="31" name="タイトル 1"/>
              <p:cNvSpPr txBox="1">
                <a:spLocks/>
              </p:cNvSpPr>
              <p:nvPr/>
            </p:nvSpPr>
            <p:spPr>
              <a:xfrm>
                <a:off x="38506" y="4719112"/>
                <a:ext cx="4315968" cy="1063125"/>
              </a:xfrm>
              <a:prstGeom prst="rect">
                <a:avLst/>
              </a:prstGeom>
              <a:no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smtClean="0">
                    <a:latin typeface="UD デジタル 教科書体 NP-B" panose="02020700000000000000" pitchFamily="18" charset="-128"/>
                    <a:ea typeface="UD デジタル 教科書体 NP-B" panose="02020700000000000000" pitchFamily="18" charset="-128"/>
                  </a:rPr>
                  <a:t>①和食がきらい　  </a:t>
                </a:r>
                <a:endParaRPr lang="ja-JP" altLang="en-US" sz="4000" dirty="0">
                  <a:latin typeface="UD デジタル 教科書体 NP-B" panose="02020700000000000000" pitchFamily="18" charset="-128"/>
                  <a:ea typeface="UD デジタル 教科書体 NP-B" panose="02020700000000000000" pitchFamily="18" charset="-128"/>
                </a:endParaRPr>
              </a:p>
            </p:txBody>
          </p:sp>
        </p:grpSp>
        <p:grpSp>
          <p:nvGrpSpPr>
            <p:cNvPr id="23" name="グループ化 22"/>
            <p:cNvGrpSpPr/>
            <p:nvPr/>
          </p:nvGrpSpPr>
          <p:grpSpPr>
            <a:xfrm>
              <a:off x="866786" y="2498939"/>
              <a:ext cx="2633197" cy="2260177"/>
              <a:chOff x="3043694" y="2966640"/>
              <a:chExt cx="3291143" cy="3468652"/>
            </a:xfrm>
          </p:grpSpPr>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694" y="4077540"/>
                <a:ext cx="1230712" cy="1230712"/>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894" y="2966640"/>
                <a:ext cx="1685943" cy="1011566"/>
              </a:xfrm>
              <a:prstGeom prst="rect">
                <a:avLst/>
              </a:prstGeom>
            </p:spPr>
          </p:pic>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1932" y="4077540"/>
                <a:ext cx="1246289" cy="1230711"/>
              </a:xfrm>
              <a:prstGeom prst="rect">
                <a:avLst/>
              </a:prstGeom>
            </p:spPr>
          </p:pic>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7456" y="3783868"/>
                <a:ext cx="742875" cy="709446"/>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7983" y="3224519"/>
                <a:ext cx="958450" cy="853021"/>
              </a:xfrm>
              <a:prstGeom prst="rect">
                <a:avLst/>
              </a:prstGeom>
            </p:spPr>
          </p:pic>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71222">
                <a:off x="3904758" y="4812378"/>
                <a:ext cx="1622912" cy="1622914"/>
              </a:xfrm>
              <a:prstGeom prst="rect">
                <a:avLst/>
              </a:prstGeom>
            </p:spPr>
          </p:pic>
        </p:grpSp>
      </p:grpSp>
      <p:grpSp>
        <p:nvGrpSpPr>
          <p:cNvPr id="2" name="グループ化 1"/>
          <p:cNvGrpSpPr/>
          <p:nvPr/>
        </p:nvGrpSpPr>
        <p:grpSpPr>
          <a:xfrm>
            <a:off x="1399255" y="2304422"/>
            <a:ext cx="3887940" cy="2981734"/>
            <a:chOff x="1399255" y="2304422"/>
            <a:chExt cx="3887940" cy="2981734"/>
          </a:xfrm>
        </p:grpSpPr>
        <p:pic>
          <p:nvPicPr>
            <p:cNvPr id="33" name="図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9255" y="2304422"/>
              <a:ext cx="3887940" cy="2981734"/>
            </a:xfrm>
            <a:prstGeom prst="rect">
              <a:avLst/>
            </a:prstGeom>
          </p:spPr>
        </p:pic>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46776" y="3798159"/>
              <a:ext cx="1531767" cy="1211558"/>
            </a:xfrm>
            <a:prstGeom prst="rect">
              <a:avLst/>
            </a:prstGeom>
          </p:spPr>
        </p:pic>
        <p:pic>
          <p:nvPicPr>
            <p:cNvPr id="35" name="図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4402" y="3617577"/>
              <a:ext cx="1548824" cy="1262206"/>
            </a:xfrm>
            <a:prstGeom prst="rect">
              <a:avLst/>
            </a:prstGeom>
          </p:spPr>
        </p:pic>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69269" y="2815097"/>
              <a:ext cx="1277955" cy="922909"/>
            </a:xfrm>
            <a:prstGeom prst="rect">
              <a:avLst/>
            </a:prstGeom>
          </p:spPr>
        </p:pic>
        <p:pic>
          <p:nvPicPr>
            <p:cNvPr id="37" name="図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50774" y="2449194"/>
              <a:ext cx="1627769" cy="1524019"/>
            </a:xfrm>
            <a:prstGeom prst="rect">
              <a:avLst/>
            </a:prstGeom>
          </p:spPr>
        </p:pic>
      </p:grpSp>
      <p:grpSp>
        <p:nvGrpSpPr>
          <p:cNvPr id="38" name="グループ化 37"/>
          <p:cNvGrpSpPr/>
          <p:nvPr/>
        </p:nvGrpSpPr>
        <p:grpSpPr>
          <a:xfrm>
            <a:off x="6673095" y="2224353"/>
            <a:ext cx="3988345" cy="3027306"/>
            <a:chOff x="6667018" y="3897270"/>
            <a:chExt cx="3181700" cy="2241506"/>
          </a:xfrm>
        </p:grpSpPr>
        <p:pic>
          <p:nvPicPr>
            <p:cNvPr id="39" name="図 3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67018" y="3966364"/>
              <a:ext cx="3181700" cy="2172412"/>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38028" y="4466257"/>
              <a:ext cx="1233758" cy="1187385"/>
            </a:xfrm>
            <a:prstGeom prst="rect">
              <a:avLst/>
            </a:prstGeom>
          </p:spPr>
        </p:pic>
        <p:grpSp>
          <p:nvGrpSpPr>
            <p:cNvPr id="41" name="グループ化 40"/>
            <p:cNvGrpSpPr/>
            <p:nvPr/>
          </p:nvGrpSpPr>
          <p:grpSpPr>
            <a:xfrm>
              <a:off x="6935163" y="4708020"/>
              <a:ext cx="1671960" cy="1386550"/>
              <a:chOff x="4191000" y="1790700"/>
              <a:chExt cx="3810000" cy="3276600"/>
            </a:xfrm>
          </p:grpSpPr>
          <p:pic>
            <p:nvPicPr>
              <p:cNvPr id="43" name="図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91000" y="1790700"/>
                <a:ext cx="3810000" cy="3276600"/>
              </a:xfrm>
              <a:prstGeom prst="rect">
                <a:avLst/>
              </a:prstGeom>
            </p:spPr>
          </p:pic>
          <p:pic>
            <p:nvPicPr>
              <p:cNvPr id="44" name="図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61856" y="2211006"/>
                <a:ext cx="2354131" cy="2259966"/>
              </a:xfrm>
              <a:prstGeom prst="rect">
                <a:avLst/>
              </a:prstGeom>
            </p:spPr>
          </p:pic>
          <p:pic>
            <p:nvPicPr>
              <p:cNvPr id="45" name="図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98140">
                <a:off x="5715007" y="2997813"/>
                <a:ext cx="640695" cy="500329"/>
              </a:xfrm>
              <a:prstGeom prst="rect">
                <a:avLst/>
              </a:prstGeom>
            </p:spPr>
          </p:pic>
        </p:grpSp>
        <p:pic>
          <p:nvPicPr>
            <p:cNvPr id="42" name="図 4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18862" y="3897270"/>
              <a:ext cx="1147235" cy="1147235"/>
            </a:xfrm>
            <a:prstGeom prst="rect">
              <a:avLst/>
            </a:prstGeom>
          </p:spPr>
        </p:pic>
      </p:grpSp>
      <p:pic>
        <p:nvPicPr>
          <p:cNvPr id="5" name="図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8064888">
            <a:off x="9008905" y="1705411"/>
            <a:ext cx="896255" cy="1274296"/>
          </a:xfrm>
          <a:prstGeom prst="rect">
            <a:avLst/>
          </a:prstGeom>
        </p:spPr>
      </p:pic>
    </p:spTree>
    <p:extLst>
      <p:ext uri="{BB962C8B-B14F-4D97-AF65-F5344CB8AC3E}">
        <p14:creationId xmlns:p14="http://schemas.microsoft.com/office/powerpoint/2010/main" val="37489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88557" y="382026"/>
            <a:ext cx="7476269" cy="183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smtClean="0">
                <a:latin typeface="UD デジタル 教科書体 NP-B" panose="02020700000000000000" pitchFamily="18" charset="-128"/>
                <a:ea typeface="UD デジタル 教科書体 NP-B" panose="02020700000000000000" pitchFamily="18" charset="-128"/>
              </a:rPr>
              <a:t>洋食の方が脂質が多い  　  </a:t>
            </a:r>
            <a:endParaRPr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4" name="タイトル 1"/>
          <p:cNvSpPr txBox="1">
            <a:spLocks/>
          </p:cNvSpPr>
          <p:nvPr/>
        </p:nvSpPr>
        <p:spPr>
          <a:xfrm>
            <a:off x="1708436" y="2696532"/>
            <a:ext cx="8897567" cy="183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smtClean="0">
                <a:latin typeface="UD デジタル 教科書体 NP-B" panose="02020700000000000000" pitchFamily="18" charset="-128"/>
                <a:ea typeface="UD デジタル 教科書体 NP-B" panose="02020700000000000000" pitchFamily="18" charset="-128"/>
              </a:rPr>
              <a:t>コレステロールが多くなる  　  </a:t>
            </a:r>
            <a:endParaRPr lang="ja-JP" altLang="en-US" sz="54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643" y="1643606"/>
            <a:ext cx="1238250" cy="1482486"/>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567" y="3908795"/>
            <a:ext cx="5667732" cy="2781372"/>
          </a:xfrm>
          <a:prstGeom prst="rect">
            <a:avLst/>
          </a:prstGeom>
        </p:spPr>
      </p:pic>
    </p:spTree>
    <p:extLst>
      <p:ext uri="{BB962C8B-B14F-4D97-AF65-F5344CB8AC3E}">
        <p14:creationId xmlns:p14="http://schemas.microsoft.com/office/powerpoint/2010/main" val="8890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666790" y="42135"/>
            <a:ext cx="5578998" cy="183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smtClean="0">
                <a:latin typeface="UD デジタル 教科書体 NP-B" panose="02020700000000000000" pitchFamily="18" charset="-128"/>
                <a:ea typeface="UD デジタル 教科書体 NP-B" panose="02020700000000000000" pitchFamily="18" charset="-128"/>
              </a:rPr>
              <a:t>洋 食 よ り 　  </a:t>
            </a:r>
            <a:endParaRPr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4" name="タイトル 1"/>
          <p:cNvSpPr txBox="1">
            <a:spLocks/>
          </p:cNvSpPr>
          <p:nvPr/>
        </p:nvSpPr>
        <p:spPr>
          <a:xfrm>
            <a:off x="7657058" y="4102484"/>
            <a:ext cx="4298399" cy="183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smtClean="0">
                <a:latin typeface="UD デジタル 教科書体 NP-B" panose="02020700000000000000" pitchFamily="18" charset="-128"/>
                <a:ea typeface="UD デジタル 教科書体 NP-B" panose="02020700000000000000" pitchFamily="18" charset="-128"/>
              </a:rPr>
              <a:t>和 食 </a:t>
            </a:r>
            <a:r>
              <a:rPr lang="ja-JP" altLang="en-US" sz="5400" dirty="0" smtClean="0">
                <a:latin typeface="UD デジタル 教科書体 NP-B" panose="02020700000000000000" pitchFamily="18" charset="-128"/>
                <a:ea typeface="UD デジタル 教科書体 NP-B" panose="02020700000000000000" pitchFamily="18" charset="-128"/>
              </a:rPr>
              <a:t>を</a:t>
            </a:r>
            <a:endParaRPr lang="ja-JP" altLang="en-US" sz="54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034" y="1212629"/>
            <a:ext cx="1918203" cy="178247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724" y="1233904"/>
            <a:ext cx="2671642" cy="1847412"/>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4103" y="1072471"/>
            <a:ext cx="2859924" cy="2030546"/>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6499" y="2995395"/>
            <a:ext cx="1919790" cy="793485"/>
          </a:xfrm>
          <a:prstGeom prst="rect">
            <a:avLst/>
          </a:prstGeom>
        </p:spPr>
      </p:pic>
      <p:grpSp>
        <p:nvGrpSpPr>
          <p:cNvPr id="7" name="グループ化 6"/>
          <p:cNvGrpSpPr/>
          <p:nvPr/>
        </p:nvGrpSpPr>
        <p:grpSpPr>
          <a:xfrm>
            <a:off x="3453885" y="3656789"/>
            <a:ext cx="4085017" cy="2716698"/>
            <a:chOff x="4986394" y="4085053"/>
            <a:chExt cx="3887940" cy="2716698"/>
          </a:xfrm>
        </p:grpSpPr>
        <p:pic>
          <p:nvPicPr>
            <p:cNvPr id="22" name="図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6394" y="4085053"/>
              <a:ext cx="3887940" cy="2716698"/>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575" y="5362042"/>
              <a:ext cx="1219348" cy="1049893"/>
            </a:xfrm>
            <a:prstGeom prst="rect">
              <a:avLst/>
            </a:prstGeom>
          </p:spPr>
        </p:pic>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7761" y="4216347"/>
              <a:ext cx="1722649" cy="889949"/>
            </a:xfrm>
            <a:prstGeom prst="rect">
              <a:avLst/>
            </a:prstGeom>
          </p:spPr>
        </p:pic>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1683" y="5373955"/>
              <a:ext cx="1263612" cy="1074407"/>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21227" y="4963953"/>
              <a:ext cx="879927" cy="723548"/>
            </a:xfrm>
            <a:prstGeom prst="rect">
              <a:avLst/>
            </a:prstGeom>
          </p:spPr>
        </p:pic>
        <p:pic>
          <p:nvPicPr>
            <p:cNvPr id="31" name="図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85595" y="4415729"/>
              <a:ext cx="1138242" cy="872252"/>
            </a:xfrm>
            <a:prstGeom prst="rect">
              <a:avLst/>
            </a:prstGeom>
          </p:spPr>
        </p:pic>
      </p:grpSp>
    </p:spTree>
    <p:extLst>
      <p:ext uri="{BB962C8B-B14F-4D97-AF65-F5344CB8AC3E}">
        <p14:creationId xmlns:p14="http://schemas.microsoft.com/office/powerpoint/2010/main" val="15117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3381</TotalTime>
  <Words>2550</Words>
  <Application>Microsoft Office PowerPoint</Application>
  <PresentationFormat>ワイド画面</PresentationFormat>
  <Paragraphs>320</Paragraphs>
  <Slides>29</Slides>
  <Notes>28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29</vt:i4>
      </vt:variant>
    </vt:vector>
  </HeadingPairs>
  <TitlesOfParts>
    <vt:vector size="42" baseType="lpstr">
      <vt:lpstr>ＤＨＰ特太ゴシック体</vt:lpstr>
      <vt:lpstr>HGPｺﾞｼｯｸE</vt:lpstr>
      <vt:lpstr>HGP創英角ﾎﾟｯﾌﾟ体</vt:lpstr>
      <vt:lpstr>HGS創英角ﾎﾟｯﾌﾟ体</vt:lpstr>
      <vt:lpstr>ＭＳ Ｐゴシック</vt:lpstr>
      <vt:lpstr>ＭＳ ゴシック</vt:lpstr>
      <vt:lpstr>UD デジタル 教科書体 N-B</vt:lpstr>
      <vt:lpstr>UD デジタル 教科書体 NP-B</vt:lpstr>
      <vt:lpstr>游ゴシック</vt:lpstr>
      <vt:lpstr>游ゴシック Light</vt:lpstr>
      <vt:lpstr>Arial</vt:lpstr>
      <vt:lpstr>Verdana</vt:lpstr>
      <vt:lpstr>Office テーマ</vt:lpstr>
      <vt:lpstr> 生活習慣病を   予防しよう！</vt:lpstr>
      <vt:lpstr>Q：生活習慣病ってなに？</vt:lpstr>
      <vt:lpstr>ししつ いじょうしょう脂 質 異 常 症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Q：なぜ、子どもの時に血液検査をするの？</vt:lpstr>
      <vt:lpstr>PowerPoint プレゼンテーション</vt:lpstr>
      <vt:lpstr>PowerPoint プレゼンテーション</vt:lpstr>
    </vt:vector>
  </TitlesOfParts>
  <Company>上越市小学校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５年生 血液検査事後指導</dc:title>
  <dc:creator>宇田 栄子</dc:creator>
  <cp:lastModifiedBy>宇田 栄子</cp:lastModifiedBy>
  <cp:revision>507</cp:revision>
  <cp:lastPrinted>2021-11-30T01:52:20Z</cp:lastPrinted>
  <dcterms:created xsi:type="dcterms:W3CDTF">2021-06-17T09:02:59Z</dcterms:created>
  <dcterms:modified xsi:type="dcterms:W3CDTF">2022-02-21T02:59:08Z</dcterms:modified>
</cp:coreProperties>
</file>