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26"/>
  </p:notesMasterIdLst>
  <p:sldIdLst>
    <p:sldId id="293" r:id="rId2"/>
    <p:sldId id="282" r:id="rId3"/>
    <p:sldId id="258" r:id="rId4"/>
    <p:sldId id="280" r:id="rId5"/>
    <p:sldId id="261" r:id="rId6"/>
    <p:sldId id="259" r:id="rId7"/>
    <p:sldId id="260" r:id="rId8"/>
    <p:sldId id="262" r:id="rId9"/>
    <p:sldId id="264" r:id="rId10"/>
    <p:sldId id="284" r:id="rId11"/>
    <p:sldId id="265" r:id="rId12"/>
    <p:sldId id="267" r:id="rId13"/>
    <p:sldId id="266" r:id="rId14"/>
    <p:sldId id="268" r:id="rId15"/>
    <p:sldId id="285" r:id="rId16"/>
    <p:sldId id="269" r:id="rId17"/>
    <p:sldId id="270" r:id="rId18"/>
    <p:sldId id="273" r:id="rId19"/>
    <p:sldId id="290" r:id="rId20"/>
    <p:sldId id="291" r:id="rId21"/>
    <p:sldId id="274" r:id="rId22"/>
    <p:sldId id="275" r:id="rId23"/>
    <p:sldId id="279" r:id="rId24"/>
    <p:sldId id="281"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FFCC"/>
    <a:srgbClr val="CCCCFF"/>
    <a:srgbClr val="FF99CC"/>
    <a:srgbClr val="99FF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6"/>
      </p:cViewPr>
      <p:guideLst/>
    </p:cSldViewPr>
  </p:slideViewPr>
  <p:notesTextViewPr>
    <p:cViewPr>
      <p:scale>
        <a:sx n="1" d="1"/>
        <a:sy n="1" d="1"/>
      </p:scale>
      <p:origin x="0" y="-21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C5C54-1913-40B3-A96F-C587006F1BE6}" type="datetimeFigureOut">
              <a:rPr kumimoji="1" lang="ja-JP" altLang="en-US" smtClean="0"/>
              <a:t>2023/1/16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9CB7E-BD53-4BED-9CBB-A47BDA274863}" type="slidenum">
              <a:rPr kumimoji="1" lang="ja-JP" altLang="en-US" smtClean="0"/>
              <a:t>‹#›</a:t>
            </a:fld>
            <a:endParaRPr kumimoji="1" lang="ja-JP" altLang="en-US"/>
          </a:p>
        </p:txBody>
      </p:sp>
    </p:spTree>
    <p:extLst>
      <p:ext uri="{BB962C8B-B14F-4D97-AF65-F5344CB8AC3E}">
        <p14:creationId xmlns:p14="http://schemas.microsoft.com/office/powerpoint/2010/main" val="224261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D9CB7E-BD53-4BED-9CBB-A47BDA274863}" type="slidenum">
              <a:rPr kumimoji="1" lang="ja-JP" altLang="en-US" smtClean="0"/>
              <a:t>1</a:t>
            </a:fld>
            <a:endParaRPr kumimoji="1" lang="ja-JP" altLang="en-US"/>
          </a:p>
        </p:txBody>
      </p:sp>
    </p:spTree>
    <p:extLst>
      <p:ext uri="{BB962C8B-B14F-4D97-AF65-F5344CB8AC3E}">
        <p14:creationId xmlns:p14="http://schemas.microsoft.com/office/powerpoint/2010/main" val="295149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注目すべきは、</a:t>
            </a:r>
            <a:r>
              <a:rPr kumimoji="1" lang="en-US" altLang="ja-JP" dirty="0"/>
              <a:t>EPA</a:t>
            </a:r>
            <a:r>
              <a:rPr kumimoji="1" lang="ja-JP" altLang="en-US" dirty="0"/>
              <a:t>という栄養です。</a:t>
            </a:r>
            <a:endParaRPr kumimoji="1" lang="en-US" altLang="ja-JP" dirty="0"/>
          </a:p>
          <a:p>
            <a:r>
              <a:rPr kumimoji="1" lang="ja-JP" altLang="en-US" dirty="0"/>
              <a:t>エイコサペンタエン酸といいます。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10</a:t>
            </a:fld>
            <a:endParaRPr kumimoji="1" lang="ja-JP" altLang="en-US"/>
          </a:p>
        </p:txBody>
      </p:sp>
    </p:spTree>
    <p:extLst>
      <p:ext uri="{BB962C8B-B14F-4D97-AF65-F5344CB8AC3E}">
        <p14:creationId xmlns:p14="http://schemas.microsoft.com/office/powerpoint/2010/main" val="158822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EPA</a:t>
            </a:r>
            <a:r>
              <a:rPr kumimoji="1" lang="ja-JP" altLang="en-US" dirty="0"/>
              <a:t>には、持久力をアップさせる働きがあります。</a:t>
            </a:r>
            <a:endParaRPr kumimoji="1" lang="en-US" altLang="ja-JP" dirty="0"/>
          </a:p>
          <a:p>
            <a:r>
              <a:rPr kumimoji="1" lang="ja-JP" altLang="en-US" dirty="0"/>
              <a:t>体を動かすと、すぐに「疲れたぁ」とばててしまう人はいませんか？</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11</a:t>
            </a:fld>
            <a:endParaRPr kumimoji="1" lang="ja-JP" altLang="en-US"/>
          </a:p>
        </p:txBody>
      </p:sp>
    </p:spTree>
    <p:extLst>
      <p:ext uri="{BB962C8B-B14F-4D97-AF65-F5344CB8AC3E}">
        <p14:creationId xmlns:p14="http://schemas.microsoft.com/office/powerpoint/2010/main" val="39668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EPA</a:t>
            </a:r>
            <a:r>
              <a:rPr kumimoji="1" lang="ja-JP" altLang="en-US" dirty="0"/>
              <a:t>には、血管をやわらかくし、血液をサラサラにする効果があります。</a:t>
            </a:r>
            <a:endParaRPr kumimoji="1" lang="en-US" altLang="ja-JP" dirty="0"/>
          </a:p>
          <a:p>
            <a:r>
              <a:rPr kumimoji="1" lang="ja-JP" altLang="en-US" dirty="0"/>
              <a:t>そのため、体の先端にある細い血管にも酸素がスムーズに運ばれるようになり、長い時間の運動でも疲れにくくなります。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12</a:t>
            </a:fld>
            <a:endParaRPr kumimoji="1" lang="ja-JP" altLang="en-US"/>
          </a:p>
        </p:txBody>
      </p:sp>
    </p:spTree>
    <p:extLst>
      <p:ext uri="{BB962C8B-B14F-4D97-AF65-F5344CB8AC3E}">
        <p14:creationId xmlns:p14="http://schemas.microsoft.com/office/powerpoint/2010/main" val="239166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a:t>EPA</a:t>
            </a:r>
            <a:r>
              <a:rPr kumimoji="1" lang="ja-JP" altLang="en-US" dirty="0"/>
              <a:t>には、炎症を抑える効果もあります。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13</a:t>
            </a:fld>
            <a:endParaRPr kumimoji="1" lang="ja-JP" altLang="en-US"/>
          </a:p>
        </p:txBody>
      </p:sp>
    </p:spTree>
    <p:extLst>
      <p:ext uri="{BB962C8B-B14F-4D97-AF65-F5344CB8AC3E}">
        <p14:creationId xmlns:p14="http://schemas.microsoft.com/office/powerpoint/2010/main" val="849846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激しい運動をしたり、ケガをしたりすると、筋肉や関節などに腫れや痛みを感じたり、熱を持ったりすることがあります。これを炎症といいます。</a:t>
            </a:r>
            <a:endParaRPr kumimoji="1" lang="en-US" altLang="ja-JP" dirty="0"/>
          </a:p>
          <a:p>
            <a:r>
              <a:rPr kumimoji="1" lang="en-US" altLang="ja-JP" dirty="0"/>
              <a:t>EPA</a:t>
            </a:r>
            <a:r>
              <a:rPr kumimoji="1" lang="ja-JP" altLang="en-US" dirty="0"/>
              <a:t>には、その炎症作用を抑える効果があります。</a:t>
            </a:r>
            <a:endParaRPr kumimoji="1" lang="en-US" altLang="ja-JP" dirty="0"/>
          </a:p>
          <a:p>
            <a:r>
              <a:rPr kumimoji="1" lang="ja-JP" altLang="en-US" dirty="0"/>
              <a:t>なので、体がスムーズに動き、よいパフォーマンスができます。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14</a:t>
            </a:fld>
            <a:endParaRPr kumimoji="1" lang="ja-JP" altLang="en-US"/>
          </a:p>
        </p:txBody>
      </p:sp>
    </p:spTree>
    <p:extLst>
      <p:ext uri="{BB962C8B-B14F-4D97-AF65-F5344CB8AC3E}">
        <p14:creationId xmlns:p14="http://schemas.microsoft.com/office/powerpoint/2010/main" val="246671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トップアスリートも、魚の効果に注目し、普段の食事から積極的に魚を食べるようにしているそうです。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15</a:t>
            </a:fld>
            <a:endParaRPr kumimoji="1" lang="ja-JP" altLang="en-US"/>
          </a:p>
        </p:txBody>
      </p:sp>
    </p:spTree>
    <p:extLst>
      <p:ext uri="{BB962C8B-B14F-4D97-AF65-F5344CB8AC3E}">
        <p14:creationId xmlns:p14="http://schemas.microsoft.com/office/powerpoint/2010/main" val="37825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でも、魚には、脳にも体にもこんなによいことがあるのに、最近、魚を食べる量が減っています。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16</a:t>
            </a:fld>
            <a:endParaRPr kumimoji="1" lang="ja-JP" altLang="en-US"/>
          </a:p>
        </p:txBody>
      </p:sp>
    </p:spTree>
    <p:extLst>
      <p:ext uri="{BB962C8B-B14F-4D97-AF65-F5344CB8AC3E}">
        <p14:creationId xmlns:p14="http://schemas.microsoft.com/office/powerpoint/2010/main" val="123051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しかも、</a:t>
            </a:r>
            <a:r>
              <a:rPr kumimoji="1" lang="en-US" altLang="ja-JP" dirty="0"/>
              <a:t>DHA</a:t>
            </a:r>
            <a:r>
              <a:rPr kumimoji="1" lang="ja-JP" altLang="en-US" dirty="0"/>
              <a:t>と</a:t>
            </a:r>
            <a:r>
              <a:rPr kumimoji="1" lang="en-US" altLang="ja-JP" dirty="0"/>
              <a:t>EPA</a:t>
            </a:r>
            <a:r>
              <a:rPr kumimoji="1" lang="ja-JP" altLang="en-US" dirty="0"/>
              <a:t>は、体内で作ることができません！</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17</a:t>
            </a:fld>
            <a:endParaRPr kumimoji="1" lang="ja-JP" altLang="en-US"/>
          </a:p>
        </p:txBody>
      </p:sp>
    </p:spTree>
    <p:extLst>
      <p:ext uri="{BB962C8B-B14F-4D97-AF65-F5344CB8AC3E}">
        <p14:creationId xmlns:p14="http://schemas.microsoft.com/office/powerpoint/2010/main" val="552764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ということは、食事で魚を食べるしかないのです！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18</a:t>
            </a:fld>
            <a:endParaRPr kumimoji="1" lang="ja-JP" altLang="en-US"/>
          </a:p>
        </p:txBody>
      </p:sp>
    </p:spTree>
    <p:extLst>
      <p:ext uri="{BB962C8B-B14F-4D97-AF65-F5344CB8AC3E}">
        <p14:creationId xmlns:p14="http://schemas.microsoft.com/office/powerpoint/2010/main" val="610271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DHA</a:t>
            </a:r>
            <a:r>
              <a:rPr kumimoji="1" lang="ja-JP" altLang="en-US" dirty="0"/>
              <a:t>と</a:t>
            </a:r>
            <a:r>
              <a:rPr kumimoji="1" lang="en-US" altLang="ja-JP" dirty="0"/>
              <a:t>EPA</a:t>
            </a:r>
            <a:r>
              <a:rPr kumimoji="1" lang="ja-JP" altLang="en-US" dirty="0"/>
              <a:t>は、鯖や鰯など、背中が青い「青魚」に多く含まれています。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19</a:t>
            </a:fld>
            <a:endParaRPr kumimoji="1" lang="ja-JP" altLang="en-US"/>
          </a:p>
        </p:txBody>
      </p:sp>
    </p:spTree>
    <p:extLst>
      <p:ext uri="{BB962C8B-B14F-4D97-AF65-F5344CB8AC3E}">
        <p14:creationId xmlns:p14="http://schemas.microsoft.com/office/powerpoint/2010/main" val="50747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日本海に面している新潟県では、おいしい魚がいっぱい捕れます。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a:t>
            </a:fld>
            <a:endParaRPr kumimoji="1" lang="ja-JP" altLang="en-US"/>
          </a:p>
        </p:txBody>
      </p:sp>
    </p:spTree>
    <p:extLst>
      <p:ext uri="{BB962C8B-B14F-4D97-AF65-F5344CB8AC3E}">
        <p14:creationId xmlns:p14="http://schemas.microsoft.com/office/powerpoint/2010/main" val="367488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だから給食でも「青魚」がよく出るのです！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20</a:t>
            </a:fld>
            <a:endParaRPr kumimoji="1" lang="ja-JP" altLang="en-US"/>
          </a:p>
        </p:txBody>
      </p:sp>
    </p:spTree>
    <p:extLst>
      <p:ext uri="{BB962C8B-B14F-4D97-AF65-F5344CB8AC3E}">
        <p14:creationId xmlns:p14="http://schemas.microsoft.com/office/powerpoint/2010/main" val="3225899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でも、「魚には骨があるから面倒だなぁ」、「骨がのどに刺さるのが怖いな」と、言う人がいます。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21</a:t>
            </a:fld>
            <a:endParaRPr kumimoji="1" lang="ja-JP" altLang="en-US"/>
          </a:p>
        </p:txBody>
      </p:sp>
    </p:spTree>
    <p:extLst>
      <p:ext uri="{BB962C8B-B14F-4D97-AF65-F5344CB8AC3E}">
        <p14:creationId xmlns:p14="http://schemas.microsoft.com/office/powerpoint/2010/main" val="166810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骨なんて</a:t>
            </a:r>
            <a:r>
              <a:rPr kumimoji="1" lang="ja-JP" altLang="en-US" dirty="0" err="1"/>
              <a:t>へっちゃら</a:t>
            </a:r>
            <a:r>
              <a:rPr kumimoji="1" lang="ja-JP" altLang="en-US" dirty="0"/>
              <a:t>大作戦を実行しましょう！</a:t>
            </a:r>
            <a:endParaRPr kumimoji="1" lang="en-US" altLang="ja-JP" dirty="0"/>
          </a:p>
          <a:p>
            <a:r>
              <a:rPr kumimoji="1" lang="ja-JP" altLang="en-US" dirty="0"/>
              <a:t>１つ目は、よく見ること。よく見て、口に入れる前にお箸を使って、上手に骨を取りましょう。</a:t>
            </a:r>
            <a:endParaRPr kumimoji="1" lang="en-US" altLang="ja-JP" dirty="0"/>
          </a:p>
          <a:p>
            <a:r>
              <a:rPr kumimoji="1" lang="ja-JP" altLang="en-US" dirty="0"/>
              <a:t>２つ目は、よく噛むことです。大きい骨は、噛むことで飲み込む前に発見でき、口から出すことができます。また、小さい骨なら、よく噛むことで、粉々にすることができます。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22</a:t>
            </a:fld>
            <a:endParaRPr kumimoji="1" lang="ja-JP" altLang="en-US"/>
          </a:p>
        </p:txBody>
      </p:sp>
    </p:spTree>
    <p:extLst>
      <p:ext uri="{BB962C8B-B14F-4D97-AF65-F5344CB8AC3E}">
        <p14:creationId xmlns:p14="http://schemas.microsoft.com/office/powerpoint/2010/main" val="3758290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骨は、怖くありません！みんななら、やればできます！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23</a:t>
            </a:fld>
            <a:endParaRPr kumimoji="1" lang="ja-JP" altLang="en-US"/>
          </a:p>
        </p:txBody>
      </p:sp>
    </p:spTree>
    <p:extLst>
      <p:ext uri="{BB962C8B-B14F-4D97-AF65-F5344CB8AC3E}">
        <p14:creationId xmlns:p14="http://schemas.microsoft.com/office/powerpoint/2010/main" val="6297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魚には、成長期のみなさんにとって、いいことがたくさんあります。お魚、オススメですよ！</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24</a:t>
            </a:fld>
            <a:endParaRPr kumimoji="1" lang="ja-JP" altLang="en-US"/>
          </a:p>
        </p:txBody>
      </p:sp>
    </p:spTree>
    <p:extLst>
      <p:ext uri="{BB962C8B-B14F-4D97-AF65-F5344CB8AC3E}">
        <p14:creationId xmlns:p14="http://schemas.microsoft.com/office/powerpoint/2010/main" val="84532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みなさん、魚料理は好きですか？</a:t>
            </a:r>
            <a:endParaRPr kumimoji="1" lang="en-US" altLang="ja-JP" dirty="0"/>
          </a:p>
          <a:p>
            <a:r>
              <a:rPr kumimoji="1" lang="ja-JP" altLang="en-US" dirty="0"/>
              <a:t>大好き！</a:t>
            </a:r>
            <a:endParaRPr kumimoji="1" lang="en-US" altLang="ja-JP" dirty="0"/>
          </a:p>
          <a:p>
            <a:r>
              <a:rPr kumimoji="1" lang="ja-JP" altLang="en-US" dirty="0"/>
              <a:t>残さず食べるけど、ちょっと・・・</a:t>
            </a:r>
            <a:endParaRPr kumimoji="1" lang="en-US" altLang="ja-JP" dirty="0"/>
          </a:p>
          <a:p>
            <a:r>
              <a:rPr kumimoji="1" lang="ja-JP" altLang="en-US" dirty="0"/>
              <a:t>魚は苦手だな・・・</a:t>
            </a:r>
            <a:endParaRPr kumimoji="1" lang="en-US" altLang="ja-JP" dirty="0"/>
          </a:p>
          <a:p>
            <a:r>
              <a:rPr kumimoji="1" lang="ja-JP" altLang="en-US" dirty="0"/>
              <a:t>と、色々な人がいますね。</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3</a:t>
            </a:fld>
            <a:endParaRPr kumimoji="1" lang="ja-JP" altLang="en-US"/>
          </a:p>
        </p:txBody>
      </p:sp>
    </p:spTree>
    <p:extLst>
      <p:ext uri="{BB962C8B-B14F-4D97-AF65-F5344CB8AC3E}">
        <p14:creationId xmlns:p14="http://schemas.microsoft.com/office/powerpoint/2010/main" val="64661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魚には、成長期のみんなにぴったりの栄養がたっぷり入っています。</a:t>
            </a:r>
            <a:endParaRPr kumimoji="1" lang="en-US" altLang="ja-JP" dirty="0"/>
          </a:p>
          <a:p>
            <a:endParaRPr kumimoji="1" lang="en-US" altLang="ja-JP" dirty="0"/>
          </a:p>
          <a:p>
            <a:r>
              <a:rPr kumimoji="1" lang="ja-JP" altLang="en-US" dirty="0"/>
              <a:t>さて、魚を食べるとどのようなよいことが体の中で起こるのか見てみましょう！</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4</a:t>
            </a:fld>
            <a:endParaRPr kumimoji="1" lang="ja-JP" altLang="en-US"/>
          </a:p>
        </p:txBody>
      </p:sp>
    </p:spTree>
    <p:extLst>
      <p:ext uri="{BB962C8B-B14F-4D97-AF65-F5344CB8AC3E}">
        <p14:creationId xmlns:p14="http://schemas.microsoft.com/office/powerpoint/2010/main" val="363658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１つ目は、魚を食べると脳の働きがよくなります。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5</a:t>
            </a:fld>
            <a:endParaRPr kumimoji="1" lang="ja-JP" altLang="en-US"/>
          </a:p>
        </p:txBody>
      </p:sp>
    </p:spTree>
    <p:extLst>
      <p:ext uri="{BB962C8B-B14F-4D97-AF65-F5344CB8AC3E}">
        <p14:creationId xmlns:p14="http://schemas.microsoft.com/office/powerpoint/2010/main" val="64542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注目すべきは、</a:t>
            </a:r>
            <a:r>
              <a:rPr kumimoji="1" lang="en-US" altLang="ja-JP" dirty="0"/>
              <a:t>DHA</a:t>
            </a:r>
            <a:r>
              <a:rPr kumimoji="1" lang="ja-JP" altLang="en-US" dirty="0"/>
              <a:t>という栄養です。</a:t>
            </a:r>
            <a:endParaRPr kumimoji="1" lang="en-US" altLang="ja-JP" dirty="0"/>
          </a:p>
          <a:p>
            <a:r>
              <a:rPr kumimoji="1" lang="ja-JP" altLang="en-US" dirty="0"/>
              <a:t>ドコサヘキサエン酸といいます。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6</a:t>
            </a:fld>
            <a:endParaRPr kumimoji="1" lang="ja-JP" altLang="en-US"/>
          </a:p>
        </p:txBody>
      </p:sp>
    </p:spTree>
    <p:extLst>
      <p:ext uri="{BB962C8B-B14F-4D97-AF65-F5344CB8AC3E}">
        <p14:creationId xmlns:p14="http://schemas.microsoft.com/office/powerpoint/2010/main" val="235660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DHA</a:t>
            </a:r>
            <a:r>
              <a:rPr kumimoji="1" lang="ja-JP" altLang="en-US" dirty="0"/>
              <a:t>には、脳の働きを活発にする働きがあります。</a:t>
            </a:r>
            <a:endParaRPr kumimoji="1" lang="en-US" altLang="ja-JP" dirty="0"/>
          </a:p>
          <a:p>
            <a:r>
              <a:rPr kumimoji="1" lang="ja-JP" altLang="en-US" dirty="0"/>
              <a:t>そのため、脳の中で情報がスムーズに伝わり、</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7</a:t>
            </a:fld>
            <a:endParaRPr kumimoji="1" lang="ja-JP" altLang="en-US"/>
          </a:p>
        </p:txBody>
      </p:sp>
    </p:spTree>
    <p:extLst>
      <p:ext uri="{BB962C8B-B14F-4D97-AF65-F5344CB8AC3E}">
        <p14:creationId xmlns:p14="http://schemas.microsoft.com/office/powerpoint/2010/main" val="253746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記憶力や判断力がアップします。</a:t>
            </a:r>
            <a:endParaRPr kumimoji="1" lang="en-US" altLang="ja-JP" dirty="0"/>
          </a:p>
          <a:p>
            <a:r>
              <a:rPr kumimoji="1" lang="ja-JP" altLang="en-US" dirty="0"/>
              <a:t>魚を食べると、脳によい効果があるのですね！</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8</a:t>
            </a:fld>
            <a:endParaRPr kumimoji="1" lang="ja-JP" altLang="en-US"/>
          </a:p>
        </p:txBody>
      </p:sp>
    </p:spTree>
    <p:extLst>
      <p:ext uri="{BB962C8B-B14F-4D97-AF65-F5344CB8AC3E}">
        <p14:creationId xmlns:p14="http://schemas.microsoft.com/office/powerpoint/2010/main" val="347125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２つめは、魚を食べると運動能力がアップします！</a:t>
            </a:r>
          </a:p>
        </p:txBody>
      </p:sp>
      <p:sp>
        <p:nvSpPr>
          <p:cNvPr id="4" name="スライド番号プレースホルダー 3"/>
          <p:cNvSpPr>
            <a:spLocks noGrp="1"/>
          </p:cNvSpPr>
          <p:nvPr>
            <p:ph type="sldNum" sz="quarter" idx="10"/>
          </p:nvPr>
        </p:nvSpPr>
        <p:spPr/>
        <p:txBody>
          <a:bodyPr/>
          <a:lstStyle/>
          <a:p>
            <a:fld id="{65D9CB7E-BD53-4BED-9CBB-A47BDA274863}" type="slidenum">
              <a:rPr kumimoji="1" lang="ja-JP" altLang="en-US" smtClean="0"/>
              <a:t>9</a:t>
            </a:fld>
            <a:endParaRPr kumimoji="1" lang="ja-JP" altLang="en-US"/>
          </a:p>
        </p:txBody>
      </p:sp>
    </p:spTree>
    <p:extLst>
      <p:ext uri="{BB962C8B-B14F-4D97-AF65-F5344CB8AC3E}">
        <p14:creationId xmlns:p14="http://schemas.microsoft.com/office/powerpoint/2010/main" val="3391635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a:xfrm>
            <a:off x="2692397" y="5037663"/>
            <a:ext cx="5214635" cy="279400"/>
          </a:xfrm>
        </p:spPr>
        <p:txBody>
          <a:bodyPr/>
          <a:lstStyle/>
          <a:p>
            <a:endParaRPr kumimoji="1" lang="ja-JP" altLang="en-US"/>
          </a:p>
        </p:txBody>
      </p:sp>
      <p:sp>
        <p:nvSpPr>
          <p:cNvPr id="6" name="Slide Number Placeholder 5"/>
          <p:cNvSpPr>
            <a:spLocks noGrp="1"/>
          </p:cNvSpPr>
          <p:nvPr>
            <p:ph type="sldNum" sz="quarter" idx="12"/>
          </p:nvPr>
        </p:nvSpPr>
        <p:spPr>
          <a:xfrm>
            <a:off x="8956900" y="5037663"/>
            <a:ext cx="551167" cy="279400"/>
          </a:xfrm>
        </p:spPr>
        <p:txBody>
          <a:bodyPr/>
          <a:lstStyle/>
          <a:p>
            <a:fld id="{918CB60E-EA0A-435B-9D52-5B4B74362019}" type="slidenum">
              <a:rPr kumimoji="1" lang="ja-JP" altLang="en-US" smtClean="0"/>
              <a:t>‹#›</a:t>
            </a:fld>
            <a:endParaRPr kumimoji="1" lang="ja-JP"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5959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350601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24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938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505480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780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582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68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198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25978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657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442513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1814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8507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23071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4299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0CCC5A1-0A8B-4DA5-80C2-38C5994AB120}" type="datetimeFigureOut">
              <a:rPr kumimoji="1" lang="ja-JP" altLang="en-US" smtClean="0"/>
              <a:t>2023/1/16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117690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0CCC5A1-0A8B-4DA5-80C2-38C5994AB120}" type="datetimeFigureOut">
              <a:rPr kumimoji="1" lang="ja-JP" altLang="en-US" smtClean="0"/>
              <a:t>2023/1/16</a:t>
            </a:fld>
            <a:endParaRPr kumimoji="1" lang="ja-JP"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8CB60E-EA0A-435B-9D52-5B4B74362019}" type="slidenum">
              <a:rPr kumimoji="1" lang="ja-JP" altLang="en-US" smtClean="0"/>
              <a:t>‹#›</a:t>
            </a:fld>
            <a:endParaRPr kumimoji="1" lang="ja-JP" altLang="en-US"/>
          </a:p>
        </p:txBody>
      </p:sp>
    </p:spTree>
    <p:extLst>
      <p:ext uri="{BB962C8B-B14F-4D97-AF65-F5344CB8AC3E}">
        <p14:creationId xmlns:p14="http://schemas.microsoft.com/office/powerpoint/2010/main" val="337387528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CA62D00-5D20-40B8-9CB5-9A4E0267337C}"/>
              </a:ext>
            </a:extLst>
          </p:cNvPr>
          <p:cNvSpPr txBox="1"/>
          <p:nvPr/>
        </p:nvSpPr>
        <p:spPr>
          <a:xfrm>
            <a:off x="983750" y="657546"/>
            <a:ext cx="7655959" cy="1077218"/>
          </a:xfrm>
          <a:prstGeom prst="rect">
            <a:avLst/>
          </a:prstGeom>
          <a:solidFill>
            <a:srgbClr val="FFFF66"/>
          </a:solidFill>
        </p:spPr>
        <p:txBody>
          <a:bodyPr wrap="square" rtlCol="0">
            <a:spAutoFit/>
          </a:bodyPr>
          <a:lstStyle/>
          <a:p>
            <a:r>
              <a:rPr kumimoji="1" lang="en-US" altLang="ja-JP" sz="3200" dirty="0"/>
              <a:t> </a:t>
            </a:r>
            <a:r>
              <a:rPr lang="ja-JP" altLang="en-US" sz="3200" dirty="0">
                <a:latin typeface="+mj-ea"/>
                <a:ea typeface="+mj-ea"/>
              </a:rPr>
              <a:t>◆　食育指導資料</a:t>
            </a:r>
            <a:endParaRPr lang="en-US" altLang="ja-JP" sz="3200" dirty="0">
              <a:latin typeface="+mj-ea"/>
              <a:ea typeface="+mj-ea"/>
            </a:endParaRPr>
          </a:p>
          <a:p>
            <a:r>
              <a:rPr kumimoji="1" lang="ja-JP" altLang="en-US" sz="3200" dirty="0">
                <a:latin typeface="+mj-ea"/>
                <a:ea typeface="+mj-ea"/>
              </a:rPr>
              <a:t>　　　　「魚を食べよう！」の使い方について</a:t>
            </a:r>
            <a:endParaRPr kumimoji="1" lang="ja-JP" altLang="en-US" sz="3200" dirty="0"/>
          </a:p>
        </p:txBody>
      </p:sp>
      <p:sp>
        <p:nvSpPr>
          <p:cNvPr id="3" name="テキスト ボックス 2">
            <a:extLst>
              <a:ext uri="{FF2B5EF4-FFF2-40B4-BE49-F238E27FC236}">
                <a16:creationId xmlns:a16="http://schemas.microsoft.com/office/drawing/2014/main" id="{FA1475BB-9D71-E472-1194-89F9ED9A4484}"/>
              </a:ext>
            </a:extLst>
          </p:cNvPr>
          <p:cNvSpPr txBox="1"/>
          <p:nvPr/>
        </p:nvSpPr>
        <p:spPr>
          <a:xfrm>
            <a:off x="1404991" y="2404215"/>
            <a:ext cx="9382017" cy="3416320"/>
          </a:xfrm>
          <a:prstGeom prst="rect">
            <a:avLst/>
          </a:prstGeom>
          <a:noFill/>
          <a:ln w="15875">
            <a:solidFill>
              <a:schemeClr val="bg1">
                <a:lumMod val="75000"/>
              </a:schemeClr>
            </a:solidFill>
          </a:ln>
        </p:spPr>
        <p:txBody>
          <a:bodyPr wrap="square" rtlCol="0" anchor="ctr">
            <a:spAutoFit/>
          </a:bodyPr>
          <a:lstStyle/>
          <a:p>
            <a:r>
              <a:rPr kumimoji="1" lang="ja-JP" altLang="en-US" sz="2400" dirty="0">
                <a:latin typeface="+mj-ea"/>
                <a:ea typeface="+mj-ea"/>
              </a:rPr>
              <a:t>・児童生徒</a:t>
            </a:r>
            <a:r>
              <a:rPr lang="ja-JP" altLang="en-US" sz="2400" dirty="0">
                <a:latin typeface="+mj-ea"/>
                <a:ea typeface="+mj-ea"/>
              </a:rPr>
              <a:t>の中で、</a:t>
            </a:r>
            <a:r>
              <a:rPr kumimoji="1" lang="ja-JP" altLang="en-US" sz="2400" dirty="0">
                <a:latin typeface="+mj-ea"/>
                <a:ea typeface="+mj-ea"/>
              </a:rPr>
              <a:t>苦手意識の高い食材のひとつである魚。</a:t>
            </a:r>
            <a:endParaRPr kumimoji="1" lang="en-US" altLang="ja-JP" sz="2400" dirty="0">
              <a:latin typeface="+mj-ea"/>
              <a:ea typeface="+mj-ea"/>
            </a:endParaRPr>
          </a:p>
          <a:p>
            <a:r>
              <a:rPr lang="ja-JP" altLang="en-US" sz="2400" dirty="0">
                <a:latin typeface="+mj-ea"/>
                <a:ea typeface="+mj-ea"/>
              </a:rPr>
              <a:t>　本教材は、魚を食べることで、身体に起きる効果を「学習」と「運動」の面から取り上げました。</a:t>
            </a:r>
            <a:endParaRPr lang="en-US" altLang="ja-JP" sz="2400" dirty="0">
              <a:latin typeface="+mj-ea"/>
              <a:ea typeface="+mj-ea"/>
            </a:endParaRPr>
          </a:p>
          <a:p>
            <a:r>
              <a:rPr lang="ja-JP" altLang="en-US" sz="2400" dirty="0">
                <a:latin typeface="+mj-ea"/>
                <a:ea typeface="+mj-ea"/>
              </a:rPr>
              <a:t>　児童生徒の</a:t>
            </a:r>
            <a:r>
              <a:rPr kumimoji="1" lang="ja-JP" altLang="en-US" sz="2400" dirty="0">
                <a:latin typeface="+mj-ea"/>
                <a:ea typeface="+mj-ea"/>
              </a:rPr>
              <a:t>「魚を食べて</a:t>
            </a:r>
            <a:r>
              <a:rPr kumimoji="1" lang="ja-JP" altLang="en-US" sz="2400">
                <a:latin typeface="+mj-ea"/>
                <a:ea typeface="+mj-ea"/>
              </a:rPr>
              <a:t>みようかな」</a:t>
            </a:r>
            <a:r>
              <a:rPr kumimoji="1" lang="ja-JP" altLang="en-US" sz="2400" dirty="0">
                <a:latin typeface="+mj-ea"/>
                <a:ea typeface="+mj-ea"/>
              </a:rPr>
              <a:t>という</a:t>
            </a:r>
            <a:r>
              <a:rPr lang="ja-JP" altLang="en-US" sz="2400" dirty="0">
                <a:latin typeface="+mj-ea"/>
                <a:ea typeface="+mj-ea"/>
              </a:rPr>
              <a:t>意欲を促すために、給食の時間や学級活動における食育の場面でご活用ください。</a:t>
            </a:r>
            <a:endParaRPr kumimoji="1" lang="en-US" altLang="ja-JP" sz="2400" dirty="0">
              <a:latin typeface="+mj-ea"/>
              <a:ea typeface="+mj-ea"/>
            </a:endParaRPr>
          </a:p>
          <a:p>
            <a:endParaRPr lang="en-US" altLang="ja-JP" sz="2400" dirty="0">
              <a:latin typeface="+mj-ea"/>
              <a:ea typeface="+mj-ea"/>
            </a:endParaRPr>
          </a:p>
          <a:p>
            <a:r>
              <a:rPr lang="ja-JP" altLang="en-US" sz="2400" dirty="0">
                <a:latin typeface="+mj-ea"/>
                <a:ea typeface="+mj-ea"/>
              </a:rPr>
              <a:t>・それぞれのスライドのノートに、説明例を記載してあります。また、アニ</a:t>
            </a:r>
            <a:endParaRPr lang="en-US" altLang="ja-JP" sz="2400" dirty="0">
              <a:latin typeface="+mj-ea"/>
              <a:ea typeface="+mj-ea"/>
            </a:endParaRPr>
          </a:p>
          <a:p>
            <a:r>
              <a:rPr lang="ja-JP" altLang="en-US" sz="2400" dirty="0">
                <a:latin typeface="+mj-ea"/>
                <a:ea typeface="+mj-ea"/>
              </a:rPr>
              <a:t>　メーション等は付けておりません。児童、生徒の実態に合わせて、加工、</a:t>
            </a:r>
            <a:endParaRPr lang="en-US" altLang="ja-JP" sz="2400" dirty="0">
              <a:latin typeface="+mj-ea"/>
              <a:ea typeface="+mj-ea"/>
            </a:endParaRPr>
          </a:p>
          <a:p>
            <a:r>
              <a:rPr lang="ja-JP" altLang="en-US" sz="2400" dirty="0">
                <a:latin typeface="+mj-ea"/>
                <a:ea typeface="+mj-ea"/>
              </a:rPr>
              <a:t>　編集してご使用ください。</a:t>
            </a:r>
            <a:endParaRPr kumimoji="1" lang="en-US" altLang="ja-JP" sz="2400" dirty="0">
              <a:latin typeface="+mj-ea"/>
              <a:ea typeface="+mj-ea"/>
            </a:endParaRPr>
          </a:p>
        </p:txBody>
      </p:sp>
    </p:spTree>
    <p:extLst>
      <p:ext uri="{BB962C8B-B14F-4D97-AF65-F5344CB8AC3E}">
        <p14:creationId xmlns:p14="http://schemas.microsoft.com/office/powerpoint/2010/main" val="23470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5783" y="3508795"/>
            <a:ext cx="2167283" cy="2787502"/>
          </a:xfrm>
          <a:prstGeom prst="rect">
            <a:avLst/>
          </a:prstGeom>
        </p:spPr>
      </p:pic>
      <p:sp>
        <p:nvSpPr>
          <p:cNvPr id="3" name="テキスト ボックス 2"/>
          <p:cNvSpPr txBox="1"/>
          <p:nvPr/>
        </p:nvSpPr>
        <p:spPr>
          <a:xfrm>
            <a:off x="2909453" y="1632772"/>
            <a:ext cx="6151418" cy="3154710"/>
          </a:xfrm>
          <a:prstGeom prst="rect">
            <a:avLst/>
          </a:prstGeom>
          <a:noFill/>
          <a:ln w="57150">
            <a:solidFill>
              <a:schemeClr val="tx1"/>
            </a:solidFill>
          </a:ln>
        </p:spPr>
        <p:txBody>
          <a:bodyPr wrap="square" rtlCol="0">
            <a:spAutoFit/>
          </a:bodyPr>
          <a:lstStyle/>
          <a:p>
            <a:pPr algn="ctr"/>
            <a:r>
              <a:rPr kumimoji="1" lang="en-US" altLang="ja-JP" sz="19900" dirty="0">
                <a:latin typeface="+mj-ea"/>
                <a:ea typeface="+mj-ea"/>
              </a:rPr>
              <a:t>EPA</a:t>
            </a:r>
            <a:endParaRPr kumimoji="1" lang="ja-JP" altLang="en-US" dirty="0">
              <a:latin typeface="+mj-ea"/>
              <a:ea typeface="+mj-ea"/>
            </a:endParaRPr>
          </a:p>
        </p:txBody>
      </p:sp>
      <p:sp>
        <p:nvSpPr>
          <p:cNvPr id="4" name="四角形吹き出し 3"/>
          <p:cNvSpPr/>
          <p:nvPr/>
        </p:nvSpPr>
        <p:spPr>
          <a:xfrm>
            <a:off x="1304817" y="5178174"/>
            <a:ext cx="8240965" cy="1134041"/>
          </a:xfrm>
          <a:prstGeom prst="wedgeRectCallout">
            <a:avLst>
              <a:gd name="adj1" fmla="val 54418"/>
              <a:gd name="adj2" fmla="val -34500"/>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j-ea"/>
                <a:ea typeface="+mj-ea"/>
              </a:rPr>
              <a:t>　　　　　　　　　　　　　　　　　　　　　　　　 　　　                   </a:t>
            </a:r>
            <a:r>
              <a:rPr kumimoji="1" lang="ja-JP" altLang="en-US" dirty="0">
                <a:solidFill>
                  <a:schemeClr val="tx1"/>
                </a:solidFill>
                <a:latin typeface="+mj-ea"/>
                <a:ea typeface="+mj-ea"/>
              </a:rPr>
              <a:t>さん</a:t>
            </a:r>
            <a:endParaRPr kumimoji="1" lang="en-US" altLang="ja-JP" dirty="0">
              <a:solidFill>
                <a:schemeClr val="tx1"/>
              </a:solidFill>
              <a:latin typeface="+mj-ea"/>
              <a:ea typeface="+mj-ea"/>
            </a:endParaRPr>
          </a:p>
          <a:p>
            <a:r>
              <a:rPr kumimoji="1" lang="ja-JP" altLang="en-US" sz="4800" dirty="0">
                <a:solidFill>
                  <a:schemeClr val="tx1"/>
                </a:solidFill>
                <a:latin typeface="+mj-ea"/>
                <a:ea typeface="+mj-ea"/>
              </a:rPr>
              <a:t>エイコサペンタエン酸というよ！</a:t>
            </a:r>
          </a:p>
        </p:txBody>
      </p:sp>
      <p:sp>
        <p:nvSpPr>
          <p:cNvPr id="5" name="テキスト ボックス 4"/>
          <p:cNvSpPr txBox="1"/>
          <p:nvPr/>
        </p:nvSpPr>
        <p:spPr>
          <a:xfrm>
            <a:off x="765585" y="370489"/>
            <a:ext cx="5389419" cy="1015663"/>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ちゅうもく</a:t>
            </a:r>
            <a:endParaRPr kumimoji="1" lang="en-US" altLang="ja-JP" sz="4400" dirty="0">
              <a:latin typeface="HG丸ｺﾞｼｯｸM-PRO" panose="020F0600000000000000" pitchFamily="50" charset="-128"/>
              <a:ea typeface="HG丸ｺﾞｼｯｸM-PRO" panose="020F0600000000000000" pitchFamily="50" charset="-128"/>
            </a:endParaRPr>
          </a:p>
          <a:p>
            <a:r>
              <a:rPr kumimoji="1" lang="ja-JP" altLang="en-US" sz="4400" dirty="0">
                <a:latin typeface="HG丸ｺﾞｼｯｸM-PRO" panose="020F0600000000000000" pitchFamily="50" charset="-128"/>
                <a:ea typeface="HG丸ｺﾞｼｯｸM-PRO" panose="020F0600000000000000" pitchFamily="50" charset="-128"/>
              </a:rPr>
              <a:t>注目すべきは･･･</a:t>
            </a:r>
          </a:p>
        </p:txBody>
      </p:sp>
      <p:sp>
        <p:nvSpPr>
          <p:cNvPr id="6" name="テキスト ボックス 5"/>
          <p:cNvSpPr txBox="1"/>
          <p:nvPr/>
        </p:nvSpPr>
        <p:spPr>
          <a:xfrm>
            <a:off x="3331769" y="1760158"/>
            <a:ext cx="5306786" cy="400110"/>
          </a:xfrm>
          <a:prstGeom prst="rect">
            <a:avLst/>
          </a:prstGeom>
          <a:noFill/>
        </p:spPr>
        <p:txBody>
          <a:bodyPr wrap="square" rtlCol="0">
            <a:spAutoFit/>
          </a:bodyPr>
          <a:lstStyle/>
          <a:p>
            <a:r>
              <a:rPr kumimoji="1" lang="ja-JP" altLang="en-US" sz="2000" dirty="0">
                <a:latin typeface="+mj-ea"/>
                <a:ea typeface="+mj-ea"/>
              </a:rPr>
              <a:t>　　    イー</a:t>
            </a:r>
            <a:r>
              <a:rPr kumimoji="1" lang="ja-JP" altLang="en-US" sz="2000" b="1" dirty="0">
                <a:latin typeface="+mj-ea"/>
                <a:ea typeface="+mj-ea"/>
              </a:rPr>
              <a:t>　　　　　  ピー　　　　      エー</a:t>
            </a:r>
          </a:p>
        </p:txBody>
      </p:sp>
    </p:spTree>
    <p:extLst>
      <p:ext uri="{BB962C8B-B14F-4D97-AF65-F5344CB8AC3E}">
        <p14:creationId xmlns:p14="http://schemas.microsoft.com/office/powerpoint/2010/main" val="369960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吹き出し 3"/>
          <p:cNvSpPr/>
          <p:nvPr/>
        </p:nvSpPr>
        <p:spPr>
          <a:xfrm>
            <a:off x="2743201" y="517669"/>
            <a:ext cx="8934994" cy="2174651"/>
          </a:xfrm>
          <a:prstGeom prst="wedgeRectCallout">
            <a:avLst>
              <a:gd name="adj1" fmla="val -56648"/>
              <a:gd name="adj2" fmla="val -13205"/>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j-ea"/>
                <a:ea typeface="+mj-ea"/>
              </a:rPr>
              <a:t>　</a:t>
            </a:r>
            <a:r>
              <a:rPr kumimoji="1" lang="ja-JP" altLang="en-US" dirty="0">
                <a:solidFill>
                  <a:schemeClr val="tx1"/>
                </a:solidFill>
                <a:latin typeface="+mj-ea"/>
                <a:ea typeface="+mj-ea"/>
              </a:rPr>
              <a:t>イーピーエー　　　　　　　　　　　　じきゅうりょく</a:t>
            </a:r>
            <a:endParaRPr kumimoji="1" lang="en-US" altLang="ja-JP" dirty="0">
              <a:solidFill>
                <a:schemeClr val="tx1"/>
              </a:solidFill>
              <a:latin typeface="+mj-ea"/>
              <a:ea typeface="+mj-ea"/>
            </a:endParaRPr>
          </a:p>
          <a:p>
            <a:r>
              <a:rPr kumimoji="1" lang="en-US" altLang="ja-JP" sz="6000" dirty="0">
                <a:solidFill>
                  <a:schemeClr val="tx1"/>
                </a:solidFill>
                <a:latin typeface="+mj-ea"/>
                <a:ea typeface="+mj-ea"/>
              </a:rPr>
              <a:t>EPA</a:t>
            </a:r>
            <a:r>
              <a:rPr kumimoji="1" lang="ja-JP" altLang="en-US" sz="6000" dirty="0">
                <a:solidFill>
                  <a:schemeClr val="tx1"/>
                </a:solidFill>
                <a:latin typeface="+mj-ea"/>
                <a:ea typeface="+mj-ea"/>
              </a:rPr>
              <a:t>は、持久力をアップ</a:t>
            </a:r>
            <a:endParaRPr kumimoji="1" lang="en-US" altLang="ja-JP" sz="6000" dirty="0">
              <a:solidFill>
                <a:schemeClr val="tx1"/>
              </a:solidFill>
              <a:latin typeface="+mj-ea"/>
              <a:ea typeface="+mj-ea"/>
            </a:endParaRPr>
          </a:p>
          <a:p>
            <a:pPr algn="r"/>
            <a:r>
              <a:rPr kumimoji="1" lang="ja-JP" altLang="en-US" sz="6000" dirty="0">
                <a:solidFill>
                  <a:schemeClr val="tx1"/>
                </a:solidFill>
                <a:latin typeface="+mj-ea"/>
                <a:ea typeface="+mj-ea"/>
              </a:rPr>
              <a:t>させる！</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58" y="683735"/>
            <a:ext cx="1723109" cy="2216217"/>
          </a:xfrm>
          <a:prstGeom prst="rect">
            <a:avLst/>
          </a:prstGeom>
        </p:spPr>
      </p:pic>
      <p:sp>
        <p:nvSpPr>
          <p:cNvPr id="8" name="円形吹き出し 7"/>
          <p:cNvSpPr/>
          <p:nvPr/>
        </p:nvSpPr>
        <p:spPr>
          <a:xfrm>
            <a:off x="5428671" y="3017518"/>
            <a:ext cx="3912294" cy="2611673"/>
          </a:xfrm>
          <a:prstGeom prst="wedgeEllipseCallout">
            <a:avLst>
              <a:gd name="adj1" fmla="val -58911"/>
              <a:gd name="adj2" fmla="val 163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299" y="3017519"/>
            <a:ext cx="2524372" cy="3357154"/>
          </a:xfrm>
          <a:prstGeom prst="rect">
            <a:avLst/>
          </a:prstGeom>
        </p:spPr>
      </p:pic>
      <p:pic>
        <p:nvPicPr>
          <p:cNvPr id="7" name="図 6"/>
          <p:cNvPicPr>
            <a:picLocks noChangeAspect="1"/>
          </p:cNvPicPr>
          <p:nvPr/>
        </p:nvPicPr>
        <p:blipFill>
          <a:blip r:embed="rId5" cstate="print">
            <a:extLst>
              <a:ext uri="{BEBA8EAE-BF5A-486C-A8C5-ECC9F3942E4B}">
                <a14:imgProps xmlns:a14="http://schemas.microsoft.com/office/drawing/2010/main">
                  <a14:imgLayer r:embed="rId6">
                    <a14:imgEffect>
                      <a14:backgroundRemoval t="9627" b="89784" l="1500" r="99125"/>
                    </a14:imgEffect>
                  </a14:imgLayer>
                </a14:imgProps>
              </a:ext>
              <a:ext uri="{28A0092B-C50C-407E-A947-70E740481C1C}">
                <a14:useLocalDpi xmlns:a14="http://schemas.microsoft.com/office/drawing/2010/main" val="0"/>
              </a:ext>
            </a:extLst>
          </a:blip>
          <a:stretch>
            <a:fillRect/>
          </a:stretch>
        </p:blipFill>
        <p:spPr>
          <a:xfrm>
            <a:off x="5752840" y="3285008"/>
            <a:ext cx="3263955" cy="2076691"/>
          </a:xfrm>
          <a:prstGeom prst="rect">
            <a:avLst/>
          </a:prstGeom>
        </p:spPr>
      </p:pic>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5134" y="4369511"/>
            <a:ext cx="1860351" cy="1984375"/>
          </a:xfrm>
          <a:prstGeom prst="rect">
            <a:avLst/>
          </a:prstGeom>
        </p:spPr>
      </p:pic>
      <p:sp>
        <p:nvSpPr>
          <p:cNvPr id="3" name="テキスト ボックス 2"/>
          <p:cNvSpPr txBox="1"/>
          <p:nvPr/>
        </p:nvSpPr>
        <p:spPr>
          <a:xfrm>
            <a:off x="7017638" y="3193607"/>
            <a:ext cx="829825" cy="561692"/>
          </a:xfrm>
          <a:prstGeom prst="rect">
            <a:avLst/>
          </a:prstGeom>
          <a:noFill/>
        </p:spPr>
        <p:txBody>
          <a:bodyPr wrap="square" rtlCol="0">
            <a:spAutoFit/>
          </a:bodyPr>
          <a:lstStyle/>
          <a:p>
            <a:r>
              <a:rPr kumimoji="1" lang="ja-JP" altLang="en-US" sz="1050" b="1" dirty="0" err="1">
                <a:latin typeface="HG丸ｺﾞｼｯｸM-PRO" panose="020F0600000000000000" pitchFamily="50" charset="-128"/>
                <a:ea typeface="HG丸ｺﾞｼｯｸM-PRO" panose="020F0600000000000000" pitchFamily="50" charset="-128"/>
              </a:rPr>
              <a:t>けっ</a:t>
            </a:r>
            <a:r>
              <a:rPr kumimoji="1" lang="ja-JP" altLang="en-US" sz="1050" b="1" dirty="0">
                <a:latin typeface="HG丸ｺﾞｼｯｸM-PRO" panose="020F0600000000000000" pitchFamily="50" charset="-128"/>
                <a:ea typeface="HG丸ｺﾞｼｯｸM-PRO" panose="020F0600000000000000" pitchFamily="50" charset="-128"/>
              </a:rPr>
              <a:t>かん</a:t>
            </a:r>
            <a:endParaRPr kumimoji="1" lang="en-US" altLang="ja-JP" sz="1050" b="1" dirty="0">
              <a:latin typeface="HG丸ｺﾞｼｯｸM-PRO" panose="020F0600000000000000" pitchFamily="50" charset="-128"/>
              <a:ea typeface="HG丸ｺﾞｼｯｸM-PRO" panose="020F0600000000000000" pitchFamily="50" charset="-128"/>
            </a:endParaRPr>
          </a:p>
          <a:p>
            <a:r>
              <a:rPr kumimoji="1" lang="ja-JP" altLang="en-US" sz="2000" b="1" dirty="0">
                <a:latin typeface="HG丸ｺﾞｼｯｸM-PRO" panose="020F0600000000000000" pitchFamily="50" charset="-128"/>
                <a:ea typeface="HG丸ｺﾞｼｯｸM-PRO" panose="020F0600000000000000" pitchFamily="50" charset="-128"/>
              </a:rPr>
              <a:t>血管</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324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614" y="850450"/>
            <a:ext cx="1024158" cy="1264066"/>
          </a:xfrm>
          <a:prstGeom prst="rect">
            <a:avLst/>
          </a:prstGeom>
        </p:spPr>
      </p:pic>
      <p:sp>
        <p:nvSpPr>
          <p:cNvPr id="3" name="角丸四角形吹き出し 2"/>
          <p:cNvSpPr/>
          <p:nvPr/>
        </p:nvSpPr>
        <p:spPr>
          <a:xfrm>
            <a:off x="940526" y="629377"/>
            <a:ext cx="9768196" cy="1883126"/>
          </a:xfrm>
          <a:prstGeom prst="wedgeRoundRectCallout">
            <a:avLst>
              <a:gd name="adj1" fmla="val 52097"/>
              <a:gd name="adj2" fmla="val 5475"/>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イーピーエー　　　　こうか　　　　　 　　　　</a:t>
            </a:r>
            <a:r>
              <a:rPr kumimoji="1" lang="ja-JP" altLang="en-US" sz="1600" dirty="0" err="1">
                <a:solidFill>
                  <a:schemeClr val="tx1"/>
                </a:solidFill>
                <a:latin typeface="+mn-ea"/>
              </a:rPr>
              <a:t>けっ</a:t>
            </a:r>
            <a:r>
              <a:rPr kumimoji="1" lang="ja-JP" altLang="en-US" sz="1600" dirty="0">
                <a:solidFill>
                  <a:schemeClr val="tx1"/>
                </a:solidFill>
                <a:latin typeface="+mn-ea"/>
              </a:rPr>
              <a:t>かん　　　　　　　　　　　　　　　　　　　  　　　　　　　　　 ほそ</a:t>
            </a:r>
            <a:endParaRPr kumimoji="1" lang="en-US" altLang="ja-JP" sz="1600" dirty="0">
              <a:solidFill>
                <a:schemeClr val="tx1"/>
              </a:solidFill>
              <a:latin typeface="+mn-ea"/>
            </a:endParaRPr>
          </a:p>
          <a:p>
            <a:r>
              <a:rPr kumimoji="1" lang="en-US" altLang="ja-JP" sz="4000" dirty="0">
                <a:solidFill>
                  <a:schemeClr val="tx1"/>
                </a:solidFill>
              </a:rPr>
              <a:t>EPA</a:t>
            </a:r>
            <a:r>
              <a:rPr kumimoji="1" lang="ja-JP" altLang="en-US" sz="4000" dirty="0">
                <a:solidFill>
                  <a:schemeClr val="tx1"/>
                </a:solidFill>
              </a:rPr>
              <a:t>の効果で、血管がやわらかくなり、細い</a:t>
            </a:r>
            <a:endParaRPr kumimoji="1" lang="en-US" altLang="ja-JP" sz="4000" dirty="0">
              <a:solidFill>
                <a:schemeClr val="tx1"/>
              </a:solidFill>
            </a:endParaRP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err="1">
                <a:solidFill>
                  <a:schemeClr val="tx1"/>
                </a:solidFill>
                <a:latin typeface="+mn-ea"/>
              </a:rPr>
              <a:t>けっ</a:t>
            </a:r>
            <a:r>
              <a:rPr lang="ja-JP" altLang="en-US" sz="1600" dirty="0">
                <a:solidFill>
                  <a:schemeClr val="tx1"/>
                </a:solidFill>
                <a:latin typeface="+mn-ea"/>
              </a:rPr>
              <a:t>かん　　　　　　　　　さんそ　　　　  　　　　　　　　　　　　　　　　　　 はこ</a:t>
            </a:r>
            <a:endParaRPr lang="en-US" altLang="ja-JP" sz="1600" dirty="0">
              <a:solidFill>
                <a:schemeClr val="tx1"/>
              </a:solidFill>
              <a:latin typeface="+mn-ea"/>
            </a:endParaRPr>
          </a:p>
          <a:p>
            <a:r>
              <a:rPr kumimoji="1" lang="ja-JP" altLang="en-US" sz="4000" dirty="0">
                <a:solidFill>
                  <a:schemeClr val="tx1"/>
                </a:solidFill>
              </a:rPr>
              <a:t>血管にも酸素がスムーズに運ばれます！</a:t>
            </a:r>
          </a:p>
        </p:txBody>
      </p:sp>
      <p:sp>
        <p:nvSpPr>
          <p:cNvPr id="7" name="円形吹き出し 6"/>
          <p:cNvSpPr/>
          <p:nvPr/>
        </p:nvSpPr>
        <p:spPr>
          <a:xfrm>
            <a:off x="8666328" y="2623279"/>
            <a:ext cx="2979516" cy="1643568"/>
          </a:xfrm>
          <a:prstGeom prst="wedgeEllipseCallout">
            <a:avLst>
              <a:gd name="adj1" fmla="val -58911"/>
              <a:gd name="adj2" fmla="val 163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911" y="4266847"/>
            <a:ext cx="1593933" cy="2050074"/>
          </a:xfrm>
          <a:prstGeom prst="rect">
            <a:avLst/>
          </a:prstGeom>
        </p:spPr>
      </p:pic>
      <p:sp>
        <p:nvSpPr>
          <p:cNvPr id="8" name="四角形吹き出し 7"/>
          <p:cNvSpPr/>
          <p:nvPr/>
        </p:nvSpPr>
        <p:spPr>
          <a:xfrm>
            <a:off x="2817795" y="5343994"/>
            <a:ext cx="7549842" cy="972927"/>
          </a:xfrm>
          <a:prstGeom prst="wedgeRectCallout">
            <a:avLst>
              <a:gd name="adj1" fmla="val 53406"/>
              <a:gd name="adj2" fmla="val -30977"/>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mj-ea"/>
                <a:ea typeface="+mj-ea"/>
              </a:rPr>
              <a:t> なが　　　じかん　　　　　うんどう　　　　　　　 つか</a:t>
            </a:r>
            <a:endParaRPr kumimoji="1" lang="en-US" altLang="ja-JP" dirty="0">
              <a:solidFill>
                <a:schemeClr val="tx1"/>
              </a:solidFill>
              <a:latin typeface="+mj-ea"/>
              <a:ea typeface="+mj-ea"/>
            </a:endParaRPr>
          </a:p>
          <a:p>
            <a:r>
              <a:rPr kumimoji="1" lang="ja-JP" altLang="en-US" sz="3600" dirty="0">
                <a:solidFill>
                  <a:schemeClr val="tx1"/>
                </a:solidFill>
                <a:latin typeface="+mj-ea"/>
                <a:ea typeface="+mj-ea"/>
              </a:rPr>
              <a:t>長い時間の運動でも、疲れにくい！</a:t>
            </a: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285" y="2782103"/>
            <a:ext cx="2865487" cy="2435664"/>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2699" y="2889524"/>
            <a:ext cx="2029996" cy="2220822"/>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 y="2766653"/>
            <a:ext cx="1994835" cy="2466565"/>
          </a:xfrm>
          <a:prstGeom prst="rect">
            <a:avLst/>
          </a:prstGeom>
        </p:spPr>
      </p:pic>
      <p:grpSp>
        <p:nvGrpSpPr>
          <p:cNvPr id="4" name="グループ化 3"/>
          <p:cNvGrpSpPr/>
          <p:nvPr/>
        </p:nvGrpSpPr>
        <p:grpSpPr>
          <a:xfrm>
            <a:off x="8975338" y="2795505"/>
            <a:ext cx="2361496" cy="1502501"/>
            <a:chOff x="9102766" y="2662517"/>
            <a:chExt cx="2361496" cy="1502501"/>
          </a:xfrm>
        </p:grpSpPr>
        <p:pic>
          <p:nvPicPr>
            <p:cNvPr id="14" name="図 13"/>
            <p:cNvPicPr>
              <a:picLocks noChangeAspect="1"/>
            </p:cNvPicPr>
            <p:nvPr/>
          </p:nvPicPr>
          <p:blipFill>
            <a:blip r:embed="rId8" cstate="print">
              <a:extLst>
                <a:ext uri="{BEBA8EAE-BF5A-486C-A8C5-ECC9F3942E4B}">
                  <a14:imgProps xmlns:a14="http://schemas.microsoft.com/office/drawing/2010/main">
                    <a14:imgLayer r:embed="rId9">
                      <a14:imgEffect>
                        <a14:backgroundRemoval t="9627" b="89784" l="1750" r="100000"/>
                      </a14:imgEffect>
                    </a14:imgLayer>
                  </a14:imgProps>
                </a:ext>
                <a:ext uri="{28A0092B-C50C-407E-A947-70E740481C1C}">
                  <a14:useLocalDpi xmlns:a14="http://schemas.microsoft.com/office/drawing/2010/main" val="0"/>
                </a:ext>
              </a:extLst>
            </a:blip>
            <a:stretch>
              <a:fillRect/>
            </a:stretch>
          </p:blipFill>
          <p:spPr>
            <a:xfrm>
              <a:off x="9102766" y="2662517"/>
              <a:ext cx="2361496" cy="1502501"/>
            </a:xfrm>
            <a:prstGeom prst="rect">
              <a:avLst/>
            </a:prstGeom>
          </p:spPr>
        </p:pic>
        <p:pic>
          <p:nvPicPr>
            <p:cNvPr id="10" name="図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45" b="53759" l="59125" r="97375"/>
                      </a14:imgEffect>
                    </a14:imgLayer>
                  </a14:imgProps>
                </a:ext>
                <a:ext uri="{28A0092B-C50C-407E-A947-70E740481C1C}">
                  <a14:useLocalDpi xmlns:a14="http://schemas.microsoft.com/office/drawing/2010/main" val="0"/>
                </a:ext>
              </a:extLst>
            </a:blip>
            <a:srcRect l="54342" b="38496"/>
            <a:stretch/>
          </p:blipFill>
          <p:spPr>
            <a:xfrm>
              <a:off x="9547752" y="3019167"/>
              <a:ext cx="452927" cy="537662"/>
            </a:xfrm>
            <a:prstGeom prst="rect">
              <a:avLst/>
            </a:prstGeom>
          </p:spPr>
        </p:pic>
        <p:pic>
          <p:nvPicPr>
            <p:cNvPr id="15" name="図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45" b="53759" l="59125" r="97375"/>
                      </a14:imgEffect>
                    </a14:imgLayer>
                  </a14:imgProps>
                </a:ext>
                <a:ext uri="{28A0092B-C50C-407E-A947-70E740481C1C}">
                  <a14:useLocalDpi xmlns:a14="http://schemas.microsoft.com/office/drawing/2010/main" val="0"/>
                </a:ext>
              </a:extLst>
            </a:blip>
            <a:srcRect l="54342" b="38496"/>
            <a:stretch/>
          </p:blipFill>
          <p:spPr>
            <a:xfrm>
              <a:off x="10000679" y="3247794"/>
              <a:ext cx="452927" cy="537662"/>
            </a:xfrm>
            <a:prstGeom prst="rect">
              <a:avLst/>
            </a:prstGeom>
          </p:spPr>
        </p:pic>
        <p:pic>
          <p:nvPicPr>
            <p:cNvPr id="16" name="図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45" b="53759" l="59125" r="97375"/>
                      </a14:imgEffect>
                    </a14:imgLayer>
                  </a14:imgProps>
                </a:ext>
                <a:ext uri="{28A0092B-C50C-407E-A947-70E740481C1C}">
                  <a14:useLocalDpi xmlns:a14="http://schemas.microsoft.com/office/drawing/2010/main" val="0"/>
                </a:ext>
              </a:extLst>
            </a:blip>
            <a:srcRect l="54342" b="38496"/>
            <a:stretch/>
          </p:blipFill>
          <p:spPr>
            <a:xfrm>
              <a:off x="10708722" y="3206827"/>
              <a:ext cx="452927" cy="537662"/>
            </a:xfrm>
            <a:prstGeom prst="rect">
              <a:avLst/>
            </a:prstGeom>
          </p:spPr>
        </p:pic>
      </p:grpSp>
      <p:sp>
        <p:nvSpPr>
          <p:cNvPr id="17" name="テキスト ボックス 16"/>
          <p:cNvSpPr txBox="1"/>
          <p:nvPr/>
        </p:nvSpPr>
        <p:spPr>
          <a:xfrm>
            <a:off x="10283514" y="2677457"/>
            <a:ext cx="829825" cy="561692"/>
          </a:xfrm>
          <a:prstGeom prst="rect">
            <a:avLst/>
          </a:prstGeom>
          <a:noFill/>
        </p:spPr>
        <p:txBody>
          <a:bodyPr wrap="square" rtlCol="0">
            <a:spAutoFit/>
          </a:bodyPr>
          <a:lstStyle/>
          <a:p>
            <a:r>
              <a:rPr kumimoji="1" lang="ja-JP" altLang="en-US" sz="1050" b="1" dirty="0" err="1">
                <a:latin typeface="HG丸ｺﾞｼｯｸM-PRO" panose="020F0600000000000000" pitchFamily="50" charset="-128"/>
                <a:ea typeface="HG丸ｺﾞｼｯｸM-PRO" panose="020F0600000000000000" pitchFamily="50" charset="-128"/>
              </a:rPr>
              <a:t>けっ</a:t>
            </a:r>
            <a:r>
              <a:rPr kumimoji="1" lang="ja-JP" altLang="en-US" sz="1050" b="1" dirty="0">
                <a:latin typeface="HG丸ｺﾞｼｯｸM-PRO" panose="020F0600000000000000" pitchFamily="50" charset="-128"/>
                <a:ea typeface="HG丸ｺﾞｼｯｸM-PRO" panose="020F0600000000000000" pitchFamily="50" charset="-128"/>
              </a:rPr>
              <a:t>かん</a:t>
            </a:r>
            <a:endParaRPr kumimoji="1" lang="en-US" altLang="ja-JP" sz="1050" b="1" dirty="0">
              <a:latin typeface="HG丸ｺﾞｼｯｸM-PRO" panose="020F0600000000000000" pitchFamily="50" charset="-128"/>
              <a:ea typeface="HG丸ｺﾞｼｯｸM-PRO" panose="020F0600000000000000" pitchFamily="50" charset="-128"/>
            </a:endParaRPr>
          </a:p>
          <a:p>
            <a:r>
              <a:rPr kumimoji="1" lang="ja-JP" altLang="en-US" sz="2000" b="1" dirty="0">
                <a:latin typeface="HG丸ｺﾞｼｯｸM-PRO" panose="020F0600000000000000" pitchFamily="50" charset="-128"/>
                <a:ea typeface="HG丸ｺﾞｼｯｸM-PRO" panose="020F0600000000000000" pitchFamily="50" charset="-128"/>
              </a:rPr>
              <a:t>血管</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2956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吹き出し 3"/>
          <p:cNvSpPr/>
          <p:nvPr/>
        </p:nvSpPr>
        <p:spPr>
          <a:xfrm>
            <a:off x="2563221" y="567691"/>
            <a:ext cx="8465850" cy="1342162"/>
          </a:xfrm>
          <a:prstGeom prst="wedgeRectCallout">
            <a:avLst>
              <a:gd name="adj1" fmla="val -53773"/>
              <a:gd name="adj2" fmla="val 2173"/>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mj-ea"/>
                <a:ea typeface="+mj-ea"/>
              </a:rPr>
              <a:t> イーピーエー　　　　　　         えんしょう　　　　　      </a:t>
            </a:r>
            <a:r>
              <a:rPr lang="ja-JP" altLang="en-US" dirty="0">
                <a:solidFill>
                  <a:schemeClr val="tx1"/>
                </a:solidFill>
                <a:latin typeface="+mj-ea"/>
                <a:ea typeface="+mj-ea"/>
              </a:rPr>
              <a:t> </a:t>
            </a:r>
            <a:r>
              <a:rPr kumimoji="1" lang="ja-JP" altLang="en-US" dirty="0">
                <a:solidFill>
                  <a:schemeClr val="tx1"/>
                </a:solidFill>
                <a:latin typeface="+mj-ea"/>
                <a:ea typeface="+mj-ea"/>
              </a:rPr>
              <a:t>おさ</a:t>
            </a:r>
            <a:endParaRPr kumimoji="1" lang="en-US" altLang="ja-JP" dirty="0">
              <a:solidFill>
                <a:schemeClr val="tx1"/>
              </a:solidFill>
              <a:latin typeface="+mj-ea"/>
              <a:ea typeface="+mj-ea"/>
            </a:endParaRPr>
          </a:p>
          <a:p>
            <a:r>
              <a:rPr kumimoji="1" lang="en-US" altLang="ja-JP" sz="6000" dirty="0">
                <a:solidFill>
                  <a:schemeClr val="tx1"/>
                </a:solidFill>
                <a:latin typeface="+mj-ea"/>
                <a:ea typeface="+mj-ea"/>
              </a:rPr>
              <a:t>EPA</a:t>
            </a:r>
            <a:r>
              <a:rPr kumimoji="1" lang="ja-JP" altLang="en-US" sz="6000" dirty="0">
                <a:solidFill>
                  <a:schemeClr val="tx1"/>
                </a:solidFill>
                <a:latin typeface="+mj-ea"/>
                <a:ea typeface="+mj-ea"/>
              </a:rPr>
              <a:t>は、炎症を抑える！</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20" y="621293"/>
            <a:ext cx="1723109" cy="2216217"/>
          </a:xfrm>
          <a:prstGeom prst="rect">
            <a:avLst/>
          </a:prstGeom>
        </p:spPr>
      </p:pic>
      <p:sp>
        <p:nvSpPr>
          <p:cNvPr id="8" name="円形吹き出し 7"/>
          <p:cNvSpPr/>
          <p:nvPr/>
        </p:nvSpPr>
        <p:spPr>
          <a:xfrm rot="20951271">
            <a:off x="3760917" y="2908229"/>
            <a:ext cx="2612319" cy="1653489"/>
          </a:xfrm>
          <a:prstGeom prst="wedgeEllipseCallout">
            <a:avLst>
              <a:gd name="adj1" fmla="val -62108"/>
              <a:gd name="adj2" fmla="val 1771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720" y="3299822"/>
            <a:ext cx="2574118" cy="298448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150" y="2959067"/>
            <a:ext cx="2178098" cy="1558693"/>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25175">
            <a:off x="9201036" y="2823755"/>
            <a:ext cx="1858152" cy="1558525"/>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7927" y="3410235"/>
            <a:ext cx="2173546" cy="2957205"/>
          </a:xfrm>
          <a:prstGeom prst="rect">
            <a:avLst/>
          </a:prstGeom>
        </p:spPr>
      </p:pic>
      <p:sp>
        <p:nvSpPr>
          <p:cNvPr id="11" name="円形吹き出し 10"/>
          <p:cNvSpPr/>
          <p:nvPr/>
        </p:nvSpPr>
        <p:spPr>
          <a:xfrm rot="20777655">
            <a:off x="8919482" y="2946237"/>
            <a:ext cx="2429374" cy="1366224"/>
          </a:xfrm>
          <a:prstGeom prst="wedgeEllipseCallout">
            <a:avLst>
              <a:gd name="adj1" fmla="val -60109"/>
              <a:gd name="adj2" fmla="val 551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338" y="2952186"/>
            <a:ext cx="1505361" cy="1565574"/>
          </a:xfrm>
          <a:prstGeom prst="rect">
            <a:avLst/>
          </a:prstGeom>
        </p:spPr>
      </p:pic>
    </p:spTree>
    <p:extLst>
      <p:ext uri="{BB962C8B-B14F-4D97-AF65-F5344CB8AC3E}">
        <p14:creationId xmlns:p14="http://schemas.microsoft.com/office/powerpoint/2010/main" val="2154235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0613" y="1635177"/>
            <a:ext cx="1292656" cy="1595460"/>
          </a:xfrm>
          <a:prstGeom prst="rect">
            <a:avLst/>
          </a:prstGeom>
        </p:spPr>
      </p:pic>
      <p:sp>
        <p:nvSpPr>
          <p:cNvPr id="3" name="角丸四角形吹き出し 2"/>
          <p:cNvSpPr/>
          <p:nvPr/>
        </p:nvSpPr>
        <p:spPr>
          <a:xfrm>
            <a:off x="843445" y="575300"/>
            <a:ext cx="9459142" cy="2558574"/>
          </a:xfrm>
          <a:prstGeom prst="wedgeRoundRectCallout">
            <a:avLst>
              <a:gd name="adj1" fmla="val 52753"/>
              <a:gd name="adj2" fmla="val 5049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イーピーエー　　　　     　　　きんにく　　　</a:t>
            </a:r>
            <a:r>
              <a:rPr lang="ja-JP" altLang="en-US" sz="1600" dirty="0">
                <a:solidFill>
                  <a:schemeClr val="tx1"/>
                </a:solidFill>
                <a:latin typeface="+mn-ea"/>
              </a:rPr>
              <a:t> 　　</a:t>
            </a:r>
            <a:r>
              <a:rPr kumimoji="1" lang="ja-JP" altLang="en-US" sz="1600" dirty="0">
                <a:solidFill>
                  <a:schemeClr val="tx1"/>
                </a:solidFill>
                <a:latin typeface="+mn-ea"/>
              </a:rPr>
              <a:t>かんせつ　　　　　　　　　　　 　は       　　　　　　いた　   </a:t>
            </a:r>
            <a:endParaRPr kumimoji="1" lang="en-US" altLang="ja-JP" sz="1600" dirty="0">
              <a:solidFill>
                <a:schemeClr val="tx1"/>
              </a:solidFill>
              <a:latin typeface="+mn-ea"/>
            </a:endParaRPr>
          </a:p>
          <a:p>
            <a:r>
              <a:rPr kumimoji="1" lang="en-US" altLang="ja-JP" sz="4000" dirty="0">
                <a:solidFill>
                  <a:schemeClr val="tx1"/>
                </a:solidFill>
              </a:rPr>
              <a:t>EPA</a:t>
            </a:r>
            <a:r>
              <a:rPr kumimoji="1" lang="ja-JP" altLang="en-US" sz="4000" dirty="0">
                <a:solidFill>
                  <a:schemeClr val="tx1"/>
                </a:solidFill>
              </a:rPr>
              <a:t>には、筋肉や関節などの腫れや痛み、　　　　　</a:t>
            </a:r>
            <a:endParaRPr kumimoji="1" lang="en-US" altLang="ja-JP" sz="4000" dirty="0">
              <a:solidFill>
                <a:schemeClr val="tx1"/>
              </a:solidFill>
            </a:endParaRPr>
          </a:p>
          <a:p>
            <a:r>
              <a:rPr lang="ja-JP" altLang="en-US" sz="1600" dirty="0">
                <a:solidFill>
                  <a:schemeClr val="tx1"/>
                </a:solidFill>
                <a:latin typeface="+mn-ea"/>
              </a:rPr>
              <a:t> はつねつ　　　　　　　　　　えんしょう　　　　　　　かる　　　　　　　　　　　　 へ　　　　　　　　　　　　　　　　　　　　　 　</a:t>
            </a:r>
            <a:endParaRPr lang="en-US" altLang="ja-JP" sz="1600" dirty="0">
              <a:solidFill>
                <a:schemeClr val="tx1"/>
              </a:solidFill>
              <a:latin typeface="+mn-ea"/>
            </a:endParaRPr>
          </a:p>
          <a:p>
            <a:r>
              <a:rPr lang="ja-JP" altLang="en-US" sz="4000" dirty="0">
                <a:solidFill>
                  <a:schemeClr val="tx1"/>
                </a:solidFill>
              </a:rPr>
              <a:t>発熱</a:t>
            </a:r>
            <a:r>
              <a:rPr kumimoji="1" lang="ja-JP" altLang="en-US" sz="4000" dirty="0">
                <a:solidFill>
                  <a:schemeClr val="tx1"/>
                </a:solidFill>
              </a:rPr>
              <a:t>など</a:t>
            </a:r>
            <a:r>
              <a:rPr lang="ja-JP" altLang="en-US" sz="4000" dirty="0">
                <a:solidFill>
                  <a:schemeClr val="tx1"/>
                </a:solidFill>
              </a:rPr>
              <a:t>（炎症）</a:t>
            </a:r>
            <a:r>
              <a:rPr kumimoji="1" lang="ja-JP" altLang="en-US" sz="4000" dirty="0">
                <a:solidFill>
                  <a:schemeClr val="tx1"/>
                </a:solidFill>
              </a:rPr>
              <a:t>を軽くしたり減らしたりする</a:t>
            </a:r>
            <a:endParaRPr kumimoji="1" lang="en-US" altLang="ja-JP" sz="4000" dirty="0">
              <a:solidFill>
                <a:schemeClr val="tx1"/>
              </a:solidFill>
            </a:endParaRPr>
          </a:p>
          <a:p>
            <a:r>
              <a:rPr lang="ja-JP" altLang="en-US" sz="1600" dirty="0">
                <a:solidFill>
                  <a:schemeClr val="tx1"/>
                </a:solidFill>
                <a:latin typeface="+mn-ea"/>
              </a:rPr>
              <a:t>　こうか</a:t>
            </a:r>
            <a:endParaRPr lang="en-US" altLang="ja-JP" sz="1600" dirty="0">
              <a:solidFill>
                <a:schemeClr val="tx1"/>
              </a:solidFill>
              <a:latin typeface="+mn-ea"/>
            </a:endParaRPr>
          </a:p>
          <a:p>
            <a:r>
              <a:rPr lang="ja-JP" altLang="en-US" sz="4000">
                <a:solidFill>
                  <a:schemeClr val="tx1"/>
                </a:solidFill>
              </a:rPr>
              <a:t>効果</a:t>
            </a:r>
            <a:r>
              <a:rPr kumimoji="1" lang="ja-JP" altLang="en-US" sz="4000">
                <a:solidFill>
                  <a:schemeClr val="tx1"/>
                </a:solidFill>
              </a:rPr>
              <a:t>が</a:t>
            </a:r>
            <a:r>
              <a:rPr kumimoji="1" lang="ja-JP" altLang="en-US" sz="4000" dirty="0">
                <a:solidFill>
                  <a:schemeClr val="tx1"/>
                </a:solidFill>
              </a:rPr>
              <a:t>あります！</a:t>
            </a:r>
          </a:p>
        </p:txBody>
      </p:sp>
      <p:sp>
        <p:nvSpPr>
          <p:cNvPr id="7" name="円形吹き出し 6"/>
          <p:cNvSpPr/>
          <p:nvPr/>
        </p:nvSpPr>
        <p:spPr>
          <a:xfrm>
            <a:off x="2222393" y="3310537"/>
            <a:ext cx="1863921" cy="1299344"/>
          </a:xfrm>
          <a:prstGeom prst="wedgeEllipseCallout">
            <a:avLst>
              <a:gd name="adj1" fmla="val 65081"/>
              <a:gd name="adj2" fmla="val 1814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吹き出し 7"/>
          <p:cNvSpPr/>
          <p:nvPr/>
        </p:nvSpPr>
        <p:spPr>
          <a:xfrm>
            <a:off x="2067071" y="4828589"/>
            <a:ext cx="9526215" cy="1454111"/>
          </a:xfrm>
          <a:prstGeom prst="wedgeRectCallout">
            <a:avLst>
              <a:gd name="adj1" fmla="val -52867"/>
              <a:gd name="adj2" fmla="val -46753"/>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mj-ea"/>
                <a:ea typeface="+mj-ea"/>
              </a:rPr>
              <a:t>からだ</a:t>
            </a:r>
            <a:r>
              <a:rPr kumimoji="1" lang="en-US" altLang="ja-JP" dirty="0">
                <a:solidFill>
                  <a:schemeClr val="tx1"/>
                </a:solidFill>
                <a:latin typeface="+mj-ea"/>
                <a:ea typeface="+mj-ea"/>
              </a:rPr>
              <a:t> </a:t>
            </a:r>
            <a:r>
              <a:rPr kumimoji="1" lang="ja-JP" altLang="en-US" dirty="0">
                <a:solidFill>
                  <a:schemeClr val="tx1"/>
                </a:solidFill>
                <a:latin typeface="+mj-ea"/>
                <a:ea typeface="+mj-ea"/>
              </a:rPr>
              <a:t>　　　　　　　　　　　　　         うご</a:t>
            </a:r>
            <a:r>
              <a:rPr kumimoji="1" lang="en-US" altLang="ja-JP" dirty="0">
                <a:solidFill>
                  <a:schemeClr val="tx1"/>
                </a:solidFill>
                <a:latin typeface="+mj-ea"/>
                <a:ea typeface="+mj-ea"/>
              </a:rPr>
              <a:t>                </a:t>
            </a:r>
          </a:p>
          <a:p>
            <a:r>
              <a:rPr kumimoji="1" lang="ja-JP" altLang="en-US" sz="3800" dirty="0">
                <a:solidFill>
                  <a:schemeClr val="tx1"/>
                </a:solidFill>
                <a:latin typeface="+mj-ea"/>
                <a:ea typeface="+mj-ea"/>
              </a:rPr>
              <a:t>体がスムーズに動き、よいパフォーマンスが</a:t>
            </a:r>
            <a:endParaRPr kumimoji="1" lang="en-US" altLang="ja-JP" sz="3800" dirty="0">
              <a:solidFill>
                <a:schemeClr val="tx1"/>
              </a:solidFill>
              <a:latin typeface="+mj-ea"/>
              <a:ea typeface="+mj-ea"/>
            </a:endParaRPr>
          </a:p>
          <a:p>
            <a:r>
              <a:rPr kumimoji="1" lang="ja-JP" altLang="en-US" sz="3800" dirty="0">
                <a:solidFill>
                  <a:schemeClr val="tx1"/>
                </a:solidFill>
                <a:latin typeface="+mj-ea"/>
                <a:ea typeface="+mj-ea"/>
              </a:rPr>
              <a:t>できる！</a:t>
            </a: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88" y="4273649"/>
            <a:ext cx="1593933" cy="2050074"/>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25175">
            <a:off x="2509728" y="3443228"/>
            <a:ext cx="1282870" cy="1076007"/>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3712" y="3183951"/>
            <a:ext cx="1511445" cy="1635334"/>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890" y="3192251"/>
            <a:ext cx="1320275" cy="1627458"/>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4062" y="3133873"/>
            <a:ext cx="1499153" cy="1682079"/>
          </a:xfrm>
          <a:prstGeom prst="rect">
            <a:avLst/>
          </a:prstGeom>
        </p:spPr>
      </p:pic>
    </p:spTree>
    <p:extLst>
      <p:ext uri="{BB962C8B-B14F-4D97-AF65-F5344CB8AC3E}">
        <p14:creationId xmlns:p14="http://schemas.microsoft.com/office/powerpoint/2010/main" val="72296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83549" y="1936283"/>
            <a:ext cx="7642671" cy="2985433"/>
          </a:xfrm>
          <a:prstGeom prst="rect">
            <a:avLst/>
          </a:prstGeom>
          <a:noFill/>
        </p:spPr>
        <p:txBody>
          <a:bodyPr wrap="square" rtlCol="0">
            <a:spAutoFit/>
          </a:bodyPr>
          <a:lstStyle/>
          <a:p>
            <a:r>
              <a:rPr kumimoji="1" lang="ja-JP" altLang="en-US" sz="8000" dirty="0">
                <a:latin typeface="+mj-ea"/>
                <a:ea typeface="+mj-ea"/>
              </a:rPr>
              <a:t>トップアスリート</a:t>
            </a:r>
            <a:r>
              <a:rPr kumimoji="1" lang="ja-JP" altLang="en-US" sz="6000" dirty="0">
                <a:latin typeface="+mj-ea"/>
                <a:ea typeface="+mj-ea"/>
              </a:rPr>
              <a:t>も</a:t>
            </a:r>
            <a:endParaRPr kumimoji="1" lang="en-US" altLang="ja-JP" sz="6000" dirty="0">
              <a:latin typeface="+mj-ea"/>
              <a:ea typeface="+mj-ea"/>
            </a:endParaRPr>
          </a:p>
          <a:p>
            <a:r>
              <a:rPr kumimoji="1" lang="ja-JP" altLang="en-US" dirty="0">
                <a:latin typeface="+mj-ea"/>
                <a:ea typeface="+mj-ea"/>
              </a:rPr>
              <a:t>　 </a:t>
            </a:r>
            <a:r>
              <a:rPr kumimoji="1" lang="ja-JP" altLang="en-US" sz="2000" dirty="0">
                <a:solidFill>
                  <a:srgbClr val="FF0000"/>
                </a:solidFill>
                <a:latin typeface="+mj-ea"/>
                <a:ea typeface="+mj-ea"/>
              </a:rPr>
              <a:t>さかな　　　　 　　      ちゅうもく</a:t>
            </a:r>
            <a:endParaRPr kumimoji="1" lang="en-US" altLang="ja-JP" sz="2000" dirty="0">
              <a:solidFill>
                <a:srgbClr val="FF0000"/>
              </a:solidFill>
              <a:latin typeface="+mj-ea"/>
              <a:ea typeface="+mj-ea"/>
            </a:endParaRPr>
          </a:p>
          <a:p>
            <a:r>
              <a:rPr kumimoji="1" lang="ja-JP" altLang="en-US" sz="8800" dirty="0">
                <a:solidFill>
                  <a:srgbClr val="FF0000"/>
                </a:solidFill>
                <a:latin typeface="+mj-ea"/>
                <a:ea typeface="+mj-ea"/>
              </a:rPr>
              <a:t>魚</a:t>
            </a:r>
            <a:r>
              <a:rPr kumimoji="1" lang="ja-JP" altLang="en-US" sz="6000" dirty="0">
                <a:latin typeface="+mj-ea"/>
                <a:ea typeface="+mj-ea"/>
              </a:rPr>
              <a:t>に</a:t>
            </a:r>
            <a:r>
              <a:rPr kumimoji="1" lang="ja-JP" altLang="en-US" sz="8800" dirty="0">
                <a:solidFill>
                  <a:srgbClr val="FF0000"/>
                </a:solidFill>
                <a:latin typeface="+mj-ea"/>
                <a:ea typeface="+mj-ea"/>
              </a:rPr>
              <a:t>注目</a:t>
            </a:r>
            <a:r>
              <a:rPr kumimoji="1" lang="ja-JP" altLang="en-US" sz="7200" dirty="0">
                <a:latin typeface="+mj-ea"/>
                <a:ea typeface="+mj-ea"/>
              </a:rPr>
              <a:t>！</a:t>
            </a:r>
            <a:endParaRPr kumimoji="1" lang="en-US" altLang="ja-JP" sz="7200" dirty="0">
              <a:latin typeface="+mj-ea"/>
              <a:ea typeface="+mj-ea"/>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21" y="4296216"/>
            <a:ext cx="1697152" cy="197630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900" y="4021620"/>
            <a:ext cx="1873875" cy="2250901"/>
          </a:xfrm>
          <a:prstGeom prst="rect">
            <a:avLst/>
          </a:prstGeom>
        </p:spPr>
      </p:pic>
    </p:spTree>
    <p:extLst>
      <p:ext uri="{BB962C8B-B14F-4D97-AF65-F5344CB8AC3E}">
        <p14:creationId xmlns:p14="http://schemas.microsoft.com/office/powerpoint/2010/main" val="36814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12815" y="1051778"/>
            <a:ext cx="9955876" cy="4616648"/>
          </a:xfrm>
          <a:prstGeom prst="rect">
            <a:avLst/>
          </a:prstGeom>
          <a:noFill/>
        </p:spPr>
        <p:txBody>
          <a:bodyPr wrap="square" rtlCol="0">
            <a:spAutoFit/>
          </a:bodyPr>
          <a:lstStyle/>
          <a:p>
            <a:r>
              <a:rPr kumimoji="1" lang="ja-JP" altLang="en-US" dirty="0">
                <a:latin typeface="+mj-ea"/>
                <a:ea typeface="+mj-ea"/>
              </a:rPr>
              <a:t>　　　　　　　　　　     さかな</a:t>
            </a:r>
            <a:endParaRPr kumimoji="1" lang="en-US" altLang="ja-JP" dirty="0">
              <a:latin typeface="+mj-ea"/>
              <a:ea typeface="+mj-ea"/>
            </a:endParaRPr>
          </a:p>
          <a:p>
            <a:r>
              <a:rPr kumimoji="1" lang="ja-JP" altLang="en-US" sz="6000" dirty="0">
                <a:latin typeface="+mj-ea"/>
                <a:ea typeface="+mj-ea"/>
              </a:rPr>
              <a:t>でも、魚にはこんなに</a:t>
            </a:r>
            <a:endParaRPr kumimoji="1" lang="en-US" altLang="ja-JP" sz="6000" dirty="0">
              <a:latin typeface="+mj-ea"/>
              <a:ea typeface="+mj-ea"/>
            </a:endParaRPr>
          </a:p>
          <a:p>
            <a:r>
              <a:rPr kumimoji="1" lang="ja-JP" altLang="en-US" sz="6000" dirty="0">
                <a:latin typeface="+mj-ea"/>
                <a:ea typeface="+mj-ea"/>
              </a:rPr>
              <a:t>よいことがあるのに、</a:t>
            </a:r>
            <a:endParaRPr kumimoji="1" lang="en-US" altLang="ja-JP" sz="6000" dirty="0">
              <a:latin typeface="+mj-ea"/>
              <a:ea typeface="+mj-ea"/>
            </a:endParaRPr>
          </a:p>
          <a:p>
            <a:r>
              <a:rPr lang="ja-JP" altLang="en-US" dirty="0">
                <a:latin typeface="+mj-ea"/>
                <a:ea typeface="+mj-ea"/>
              </a:rPr>
              <a:t>　　さいきん　　　　　   さかな　　　　      た　　　　　　　　         りょう</a:t>
            </a:r>
            <a:endParaRPr lang="en-US" altLang="ja-JP" dirty="0">
              <a:latin typeface="+mj-ea"/>
              <a:ea typeface="+mj-ea"/>
            </a:endParaRPr>
          </a:p>
          <a:p>
            <a:r>
              <a:rPr kumimoji="1" lang="ja-JP" altLang="en-US" sz="6000" dirty="0">
                <a:latin typeface="+mj-ea"/>
                <a:ea typeface="+mj-ea"/>
              </a:rPr>
              <a:t>最近、魚を食べる量が</a:t>
            </a:r>
            <a:endParaRPr kumimoji="1" lang="en-US" altLang="ja-JP" sz="6000" dirty="0">
              <a:latin typeface="+mj-ea"/>
              <a:ea typeface="+mj-ea"/>
            </a:endParaRPr>
          </a:p>
          <a:p>
            <a:r>
              <a:rPr kumimoji="1" lang="ja-JP" altLang="en-US" dirty="0">
                <a:latin typeface="+mj-ea"/>
                <a:ea typeface="+mj-ea"/>
              </a:rPr>
              <a:t>　 へ</a:t>
            </a:r>
            <a:endParaRPr kumimoji="1" lang="en-US" altLang="ja-JP" dirty="0">
              <a:latin typeface="+mj-ea"/>
              <a:ea typeface="+mj-ea"/>
            </a:endParaRPr>
          </a:p>
          <a:p>
            <a:r>
              <a:rPr kumimoji="1" lang="ja-JP" altLang="en-US" sz="6000" dirty="0">
                <a:latin typeface="+mj-ea"/>
                <a:ea typeface="+mj-ea"/>
              </a:rPr>
              <a:t>減っています･･･。</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7914" y="4733579"/>
            <a:ext cx="2287088" cy="1869694"/>
          </a:xfrm>
          <a:prstGeom prst="rect">
            <a:avLst/>
          </a:prstGeom>
        </p:spPr>
      </p:pic>
    </p:spTree>
    <p:extLst>
      <p:ext uri="{BB962C8B-B14F-4D97-AF65-F5344CB8AC3E}">
        <p14:creationId xmlns:p14="http://schemas.microsoft.com/office/powerpoint/2010/main" val="3984649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43793" y="733625"/>
            <a:ext cx="10648207" cy="2215991"/>
          </a:xfrm>
          <a:prstGeom prst="rect">
            <a:avLst/>
          </a:prstGeom>
          <a:noFill/>
        </p:spPr>
        <p:txBody>
          <a:bodyPr wrap="square" rtlCol="0">
            <a:spAutoFit/>
          </a:bodyPr>
          <a:lstStyle/>
          <a:p>
            <a:r>
              <a:rPr kumimoji="1" lang="ja-JP" altLang="en-US" dirty="0">
                <a:latin typeface="+mj-ea"/>
                <a:ea typeface="+mj-ea"/>
              </a:rPr>
              <a:t>         ディーエイチエー　　　　　</a:t>
            </a:r>
            <a:r>
              <a:rPr lang="ja-JP" altLang="en-US" dirty="0">
                <a:latin typeface="+mj-ea"/>
                <a:ea typeface="+mj-ea"/>
              </a:rPr>
              <a:t> 　　             </a:t>
            </a:r>
            <a:r>
              <a:rPr kumimoji="1" lang="ja-JP" altLang="en-US" dirty="0">
                <a:latin typeface="+mj-ea"/>
                <a:ea typeface="+mj-ea"/>
              </a:rPr>
              <a:t>イーピーエー</a:t>
            </a:r>
            <a:endParaRPr kumimoji="1" lang="en-US" altLang="ja-JP" dirty="0">
              <a:latin typeface="+mj-ea"/>
              <a:ea typeface="+mj-ea"/>
            </a:endParaRPr>
          </a:p>
          <a:p>
            <a:r>
              <a:rPr kumimoji="1" lang="en-US" altLang="ja-JP" sz="12000" dirty="0">
                <a:latin typeface="+mj-ea"/>
                <a:ea typeface="+mj-ea"/>
              </a:rPr>
              <a:t>DHA</a:t>
            </a:r>
            <a:r>
              <a:rPr kumimoji="1" lang="ja-JP" altLang="en-US" sz="7200" dirty="0">
                <a:latin typeface="+mj-ea"/>
                <a:ea typeface="+mj-ea"/>
              </a:rPr>
              <a:t>と</a:t>
            </a:r>
            <a:r>
              <a:rPr kumimoji="1" lang="en-US" altLang="ja-JP" sz="12000" dirty="0">
                <a:latin typeface="+mj-ea"/>
                <a:ea typeface="+mj-ea"/>
              </a:rPr>
              <a:t>EPA</a:t>
            </a:r>
            <a:r>
              <a:rPr kumimoji="1" lang="ja-JP" altLang="en-US" sz="7200" dirty="0">
                <a:latin typeface="+mj-ea"/>
                <a:ea typeface="+mj-ea"/>
              </a:rPr>
              <a:t>は、</a:t>
            </a:r>
            <a:endParaRPr kumimoji="1" lang="en-US" altLang="ja-JP" sz="8000" dirty="0">
              <a:latin typeface="+mj-ea"/>
              <a:ea typeface="+mj-ea"/>
            </a:endParaRPr>
          </a:p>
        </p:txBody>
      </p:sp>
      <p:sp>
        <p:nvSpPr>
          <p:cNvPr id="3" name="テキスト ボックス 2"/>
          <p:cNvSpPr txBox="1"/>
          <p:nvPr/>
        </p:nvSpPr>
        <p:spPr>
          <a:xfrm>
            <a:off x="1543793" y="2849659"/>
            <a:ext cx="8763990" cy="2831544"/>
          </a:xfrm>
          <a:prstGeom prst="rect">
            <a:avLst/>
          </a:prstGeom>
          <a:noFill/>
        </p:spPr>
        <p:txBody>
          <a:bodyPr wrap="square" rtlCol="0">
            <a:spAutoFit/>
          </a:bodyPr>
          <a:lstStyle/>
          <a:p>
            <a:r>
              <a:rPr kumimoji="1" lang="ja-JP" altLang="en-US" dirty="0">
                <a:latin typeface="+mj-ea"/>
                <a:ea typeface="+mj-ea"/>
              </a:rPr>
              <a:t>　　   </a:t>
            </a:r>
            <a:r>
              <a:rPr kumimoji="1" lang="ja-JP" altLang="en-US" dirty="0">
                <a:solidFill>
                  <a:srgbClr val="FF0000"/>
                </a:solidFill>
                <a:latin typeface="+mj-ea"/>
                <a:ea typeface="+mj-ea"/>
              </a:rPr>
              <a:t>たいない　　　　　　　　</a:t>
            </a:r>
            <a:r>
              <a:rPr lang="ja-JP" altLang="en-US" dirty="0">
                <a:solidFill>
                  <a:srgbClr val="FF0000"/>
                </a:solidFill>
                <a:latin typeface="+mj-ea"/>
                <a:ea typeface="+mj-ea"/>
              </a:rPr>
              <a:t>         </a:t>
            </a:r>
            <a:r>
              <a:rPr kumimoji="1" lang="ja-JP" altLang="en-US" dirty="0">
                <a:solidFill>
                  <a:srgbClr val="FF0000"/>
                </a:solidFill>
                <a:latin typeface="+mj-ea"/>
                <a:ea typeface="+mj-ea"/>
              </a:rPr>
              <a:t>つく</a:t>
            </a:r>
            <a:endParaRPr kumimoji="1" lang="en-US" altLang="ja-JP" dirty="0">
              <a:solidFill>
                <a:srgbClr val="FF0000"/>
              </a:solidFill>
              <a:latin typeface="+mj-ea"/>
              <a:ea typeface="+mj-ea"/>
            </a:endParaRPr>
          </a:p>
          <a:p>
            <a:r>
              <a:rPr kumimoji="1" lang="ja-JP" altLang="en-US" sz="8000" dirty="0">
                <a:solidFill>
                  <a:srgbClr val="FF0000"/>
                </a:solidFill>
                <a:latin typeface="+mj-ea"/>
                <a:ea typeface="+mj-ea"/>
              </a:rPr>
              <a:t>体内で作ることが</a:t>
            </a:r>
            <a:endParaRPr kumimoji="1" lang="en-US" altLang="ja-JP" sz="8000" dirty="0">
              <a:solidFill>
                <a:srgbClr val="FF0000"/>
              </a:solidFill>
              <a:latin typeface="+mj-ea"/>
              <a:ea typeface="+mj-ea"/>
            </a:endParaRPr>
          </a:p>
          <a:p>
            <a:r>
              <a:rPr kumimoji="1" lang="ja-JP" altLang="en-US" sz="8000" dirty="0">
                <a:solidFill>
                  <a:srgbClr val="FF0000"/>
                </a:solidFill>
                <a:latin typeface="+mj-ea"/>
                <a:ea typeface="+mj-ea"/>
              </a:rPr>
              <a:t>できません！</a:t>
            </a:r>
          </a:p>
        </p:txBody>
      </p:sp>
    </p:spTree>
    <p:extLst>
      <p:ext uri="{BB962C8B-B14F-4D97-AF65-F5344CB8AC3E}">
        <p14:creationId xmlns:p14="http://schemas.microsoft.com/office/powerpoint/2010/main" val="2267859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発 2 2"/>
          <p:cNvSpPr/>
          <p:nvPr/>
        </p:nvSpPr>
        <p:spPr>
          <a:xfrm>
            <a:off x="180109" y="431950"/>
            <a:ext cx="12011891" cy="6096000"/>
          </a:xfrm>
          <a:prstGeom prst="irregularSeal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400" dirty="0">
              <a:solidFill>
                <a:schemeClr val="tx1"/>
              </a:solidFill>
              <a:latin typeface="ＤＨＰ平成ゴシックW5" panose="020B0500000000000000" pitchFamily="50" charset="-128"/>
              <a:ea typeface="ＤＨＰ平成ゴシックW5" panose="020B0500000000000000" pitchFamily="50" charset="-128"/>
            </a:endParaRPr>
          </a:p>
        </p:txBody>
      </p:sp>
      <p:sp>
        <p:nvSpPr>
          <p:cNvPr id="5" name="テキスト ボックス 4"/>
          <p:cNvSpPr txBox="1"/>
          <p:nvPr/>
        </p:nvSpPr>
        <p:spPr>
          <a:xfrm rot="20774759">
            <a:off x="2209842" y="1846145"/>
            <a:ext cx="9162990" cy="2677656"/>
          </a:xfrm>
          <a:prstGeom prst="rect">
            <a:avLst/>
          </a:prstGeom>
          <a:noFill/>
        </p:spPr>
        <p:txBody>
          <a:bodyPr wrap="square" rtlCol="0">
            <a:spAutoFit/>
          </a:bodyPr>
          <a:lstStyle/>
          <a:p>
            <a:r>
              <a:rPr kumimoji="1" lang="ja-JP" altLang="en-US" dirty="0">
                <a:latin typeface="HGS創英角ﾎﾟｯﾌﾟ体" panose="040B0A00000000000000" pitchFamily="50" charset="-128"/>
                <a:ea typeface="HGS創英角ﾎﾟｯﾌﾟ体" panose="040B0A00000000000000" pitchFamily="50" charset="-128"/>
              </a:rPr>
              <a:t>しょくじ</a:t>
            </a:r>
            <a:endParaRPr kumimoji="1" lang="en-US" altLang="ja-JP" dirty="0">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食事で、</a:t>
            </a:r>
            <a:endParaRPr kumimoji="1" lang="en-US" altLang="ja-JP" sz="6600" dirty="0">
              <a:latin typeface="HGS創英角ﾎﾟｯﾌﾟ体" panose="040B0A00000000000000" pitchFamily="50" charset="-128"/>
              <a:ea typeface="HGS創英角ﾎﾟｯﾌﾟ体" panose="040B0A00000000000000" pitchFamily="50" charset="-128"/>
            </a:endParaRPr>
          </a:p>
          <a:p>
            <a:r>
              <a:rPr kumimoji="1" lang="ja-JP" altLang="en-US" dirty="0">
                <a:latin typeface="HGS創英角ﾎﾟｯﾌﾟ体" panose="040B0A00000000000000" pitchFamily="50" charset="-128"/>
                <a:ea typeface="HGS創英角ﾎﾟｯﾌﾟ体" panose="040B0A00000000000000" pitchFamily="50" charset="-128"/>
              </a:rPr>
              <a:t>さかな　　　　　 </a:t>
            </a:r>
            <a:r>
              <a:rPr kumimoji="1" lang="ja-JP" altLang="en-US" dirty="0" err="1">
                <a:latin typeface="HGS創英角ﾎﾟｯﾌﾟ体" panose="040B0A00000000000000" pitchFamily="50" charset="-128"/>
                <a:ea typeface="HGS創英角ﾎﾟｯﾌﾟ体" panose="040B0A00000000000000" pitchFamily="50" charset="-128"/>
              </a:rPr>
              <a:t>た</a:t>
            </a:r>
            <a:endParaRPr kumimoji="1" lang="en-US" altLang="ja-JP" sz="6600" dirty="0">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魚を食べるしかない！</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03" y="440887"/>
            <a:ext cx="2158752" cy="241842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9467" y="4078514"/>
            <a:ext cx="2090304" cy="2341747"/>
          </a:xfrm>
          <a:prstGeom prst="rect">
            <a:avLst/>
          </a:prstGeom>
        </p:spPr>
      </p:pic>
    </p:spTree>
    <p:extLst>
      <p:ext uri="{BB962C8B-B14F-4D97-AF65-F5344CB8AC3E}">
        <p14:creationId xmlns:p14="http://schemas.microsoft.com/office/powerpoint/2010/main" val="182704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03564" y="588405"/>
            <a:ext cx="10626436" cy="2123658"/>
          </a:xfrm>
          <a:prstGeom prst="rect">
            <a:avLst/>
          </a:prstGeom>
          <a:noFill/>
          <a:ln w="28575">
            <a:solidFill>
              <a:srgbClr val="00B050"/>
            </a:solidFill>
          </a:ln>
        </p:spPr>
        <p:txBody>
          <a:bodyPr wrap="square" rtlCol="0">
            <a:spAutoFit/>
          </a:bodyPr>
          <a:lstStyle/>
          <a:p>
            <a:r>
              <a:rPr lang="ja-JP" altLang="en-US" dirty="0">
                <a:latin typeface="+mj-ea"/>
                <a:ea typeface="+mj-ea"/>
              </a:rPr>
              <a:t>ディーエイチエー　　イーピーエー　　　　　　　  せなか　　　　      あお　　　</a:t>
            </a:r>
            <a:r>
              <a:rPr kumimoji="1" lang="ja-JP" altLang="en-US" dirty="0">
                <a:latin typeface="+mj-ea"/>
                <a:ea typeface="+mj-ea"/>
              </a:rPr>
              <a:t>　　　</a:t>
            </a:r>
            <a:r>
              <a:rPr lang="ja-JP" altLang="en-US" dirty="0">
                <a:latin typeface="+mj-ea"/>
                <a:ea typeface="+mj-ea"/>
              </a:rPr>
              <a:t>  あおざかな</a:t>
            </a:r>
            <a:r>
              <a:rPr kumimoji="1" lang="ja-JP" altLang="en-US" dirty="0">
                <a:latin typeface="+mj-ea"/>
                <a:ea typeface="+mj-ea"/>
              </a:rPr>
              <a:t>　　　　　　　　　　　　　　　　　　　　　　　 </a:t>
            </a:r>
            <a:endParaRPr kumimoji="1" lang="en-US" altLang="ja-JP" dirty="0">
              <a:latin typeface="+mj-ea"/>
              <a:ea typeface="+mj-ea"/>
            </a:endParaRPr>
          </a:p>
          <a:p>
            <a:r>
              <a:rPr lang="ja-JP" altLang="en-US" sz="4800" dirty="0">
                <a:latin typeface="+mj-ea"/>
                <a:ea typeface="+mj-ea"/>
              </a:rPr>
              <a:t>ＤＨＡとＥＰＡは、背中が青い「青魚」に、</a:t>
            </a:r>
            <a:endParaRPr lang="en-US" altLang="ja-JP" sz="4800" dirty="0">
              <a:latin typeface="+mj-ea"/>
              <a:ea typeface="+mj-ea"/>
            </a:endParaRPr>
          </a:p>
          <a:p>
            <a:r>
              <a:rPr lang="ja-JP" altLang="en-US" dirty="0">
                <a:latin typeface="+mj-ea"/>
                <a:ea typeface="+mj-ea"/>
              </a:rPr>
              <a:t>　　                                        　　　　　　　　    おお</a:t>
            </a:r>
            <a:endParaRPr lang="en-US" altLang="ja-JP" dirty="0">
              <a:latin typeface="+mj-ea"/>
              <a:ea typeface="+mj-ea"/>
            </a:endParaRPr>
          </a:p>
          <a:p>
            <a:pPr algn="r"/>
            <a:r>
              <a:rPr lang="ja-JP" altLang="en-US" sz="4800" dirty="0">
                <a:latin typeface="+mj-ea"/>
                <a:ea typeface="+mj-ea"/>
              </a:rPr>
              <a:t>多くふくまれています！</a:t>
            </a:r>
            <a:endParaRPr lang="en-US" altLang="ja-JP" sz="4800" dirty="0">
              <a:latin typeface="+mj-ea"/>
              <a:ea typeface="+mj-ea"/>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994" y="4124787"/>
            <a:ext cx="2861608" cy="1770620"/>
          </a:xfrm>
          <a:prstGeom prst="rect">
            <a:avLst/>
          </a:prstGeom>
        </p:spPr>
      </p:pic>
      <p:sp>
        <p:nvSpPr>
          <p:cNvPr id="9" name="テキスト ボックス 8"/>
          <p:cNvSpPr txBox="1"/>
          <p:nvPr/>
        </p:nvSpPr>
        <p:spPr>
          <a:xfrm>
            <a:off x="1949415" y="3657459"/>
            <a:ext cx="1137555"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サバ</a:t>
            </a:r>
          </a:p>
        </p:txBody>
      </p:sp>
      <p:sp>
        <p:nvSpPr>
          <p:cNvPr id="10" name="テキスト ボックス 9"/>
          <p:cNvSpPr txBox="1"/>
          <p:nvPr/>
        </p:nvSpPr>
        <p:spPr>
          <a:xfrm>
            <a:off x="5409313" y="3660380"/>
            <a:ext cx="1556970"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イワシ</a:t>
            </a:r>
          </a:p>
        </p:txBody>
      </p:sp>
      <p:sp>
        <p:nvSpPr>
          <p:cNvPr id="11" name="テキスト ボックス 10"/>
          <p:cNvSpPr txBox="1"/>
          <p:nvPr/>
        </p:nvSpPr>
        <p:spPr>
          <a:xfrm>
            <a:off x="8952628" y="3654000"/>
            <a:ext cx="1976633" cy="584775"/>
          </a:xfrm>
          <a:prstGeom prst="rect">
            <a:avLst/>
          </a:prstGeom>
          <a:noFill/>
        </p:spPr>
        <p:txBody>
          <a:bodyPr wrap="square" rtlCol="0">
            <a:spAutoFit/>
          </a:bodyPr>
          <a:lstStyle/>
          <a:p>
            <a:r>
              <a:rPr lang="ja-JP" altLang="en-US" sz="3200" b="1" dirty="0">
                <a:latin typeface="HG丸ｺﾞｼｯｸM-PRO" panose="020F0600000000000000" pitchFamily="50" charset="-128"/>
                <a:ea typeface="HG丸ｺﾞｼｯｸM-PRO" panose="020F0600000000000000" pitchFamily="50" charset="-128"/>
              </a:rPr>
              <a:t>サンマ</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1949415" y="5691585"/>
            <a:ext cx="1976633" cy="584775"/>
          </a:xfrm>
          <a:prstGeom prst="rect">
            <a:avLst/>
          </a:prstGeom>
          <a:noFill/>
        </p:spPr>
        <p:txBody>
          <a:bodyPr wrap="square" rtlCol="0">
            <a:spAutoFit/>
          </a:bodyPr>
          <a:lstStyle/>
          <a:p>
            <a:r>
              <a:rPr lang="ja-JP" altLang="en-US" sz="3200" b="1" dirty="0">
                <a:latin typeface="HG丸ｺﾞｼｯｸM-PRO" panose="020F0600000000000000" pitchFamily="50" charset="-128"/>
                <a:ea typeface="HG丸ｺﾞｼｯｸM-PRO" panose="020F0600000000000000" pitchFamily="50" charset="-128"/>
              </a:rPr>
              <a:t>アジ</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5146389" y="5727477"/>
            <a:ext cx="1976633" cy="584775"/>
          </a:xfrm>
          <a:prstGeom prst="rect">
            <a:avLst/>
          </a:prstGeom>
          <a:noFill/>
        </p:spPr>
        <p:txBody>
          <a:bodyPr wrap="square" rtlCol="0">
            <a:spAutoFit/>
          </a:bodyPr>
          <a:lstStyle/>
          <a:p>
            <a:r>
              <a:rPr lang="ja-JP" altLang="en-US" sz="3200"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ブリ</a:t>
            </a:r>
          </a:p>
        </p:txBody>
      </p:sp>
      <p:sp>
        <p:nvSpPr>
          <p:cNvPr id="14" name="テキスト ボックス 13"/>
          <p:cNvSpPr txBox="1"/>
          <p:nvPr/>
        </p:nvSpPr>
        <p:spPr>
          <a:xfrm>
            <a:off x="8974542" y="5691584"/>
            <a:ext cx="1976633"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サワラ</a:t>
            </a:r>
          </a:p>
        </p:txBody>
      </p:sp>
      <p:pic>
        <p:nvPicPr>
          <p:cNvPr id="16" name="図 15">
            <a:extLst>
              <a:ext uri="{FF2B5EF4-FFF2-40B4-BE49-F238E27FC236}">
                <a16:creationId xmlns:a16="http://schemas.microsoft.com/office/drawing/2014/main" id="{293D91E3-D500-66B8-F9E3-1BEED3098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981" b="21701"/>
          <a:stretch/>
        </p:blipFill>
        <p:spPr>
          <a:xfrm>
            <a:off x="1266198" y="2654097"/>
            <a:ext cx="2884560" cy="1131729"/>
          </a:xfrm>
          <a:prstGeom prst="rect">
            <a:avLst/>
          </a:prstGeom>
        </p:spPr>
      </p:pic>
      <p:pic>
        <p:nvPicPr>
          <p:cNvPr id="18" name="図 17">
            <a:extLst>
              <a:ext uri="{FF2B5EF4-FFF2-40B4-BE49-F238E27FC236}">
                <a16:creationId xmlns:a16="http://schemas.microsoft.com/office/drawing/2014/main" id="{82E60A6E-35EA-6AE1-A121-74D5582108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10" b="15662"/>
          <a:stretch/>
        </p:blipFill>
        <p:spPr>
          <a:xfrm>
            <a:off x="5092716" y="2712063"/>
            <a:ext cx="2083978" cy="1029890"/>
          </a:xfrm>
          <a:prstGeom prst="rect">
            <a:avLst/>
          </a:prstGeom>
        </p:spPr>
      </p:pic>
      <p:pic>
        <p:nvPicPr>
          <p:cNvPr id="20" name="図 19">
            <a:extLst>
              <a:ext uri="{FF2B5EF4-FFF2-40B4-BE49-F238E27FC236}">
                <a16:creationId xmlns:a16="http://schemas.microsoft.com/office/drawing/2014/main" id="{CAFE7E46-1561-4A15-F795-B1AFD75C5CBB}"/>
              </a:ext>
            </a:extLst>
          </p:cNvPr>
          <p:cNvPicPr>
            <a:picLocks noChangeAspect="1"/>
          </p:cNvPicPr>
          <p:nvPr/>
        </p:nvPicPr>
        <p:blipFill rotWithShape="1">
          <a:blip r:embed="rId6">
            <a:extLst>
              <a:ext uri="{28A0092B-C50C-407E-A947-70E740481C1C}">
                <a14:useLocalDpi xmlns:a14="http://schemas.microsoft.com/office/drawing/2010/main" val="0"/>
              </a:ext>
            </a:extLst>
          </a:blip>
          <a:srcRect t="19740" b="20075"/>
          <a:stretch/>
        </p:blipFill>
        <p:spPr>
          <a:xfrm>
            <a:off x="7809955" y="2522948"/>
            <a:ext cx="3893861" cy="1239133"/>
          </a:xfrm>
          <a:prstGeom prst="rect">
            <a:avLst/>
          </a:prstGeom>
        </p:spPr>
      </p:pic>
      <p:pic>
        <p:nvPicPr>
          <p:cNvPr id="24" name="図 23">
            <a:extLst>
              <a:ext uri="{FF2B5EF4-FFF2-40B4-BE49-F238E27FC236}">
                <a16:creationId xmlns:a16="http://schemas.microsoft.com/office/drawing/2014/main" id="{D5C1B2CC-7FC5-9974-AD41-741CC56700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865" b="14671"/>
          <a:stretch/>
        </p:blipFill>
        <p:spPr>
          <a:xfrm>
            <a:off x="1297285" y="4253982"/>
            <a:ext cx="2615861" cy="1452145"/>
          </a:xfrm>
          <a:prstGeom prst="rect">
            <a:avLst/>
          </a:prstGeom>
        </p:spPr>
      </p:pic>
      <p:pic>
        <p:nvPicPr>
          <p:cNvPr id="26" name="図 25">
            <a:extLst>
              <a:ext uri="{FF2B5EF4-FFF2-40B4-BE49-F238E27FC236}">
                <a16:creationId xmlns:a16="http://schemas.microsoft.com/office/drawing/2014/main" id="{AC9B8D5B-5F86-CFD8-A407-F005047EF9A6}"/>
              </a:ext>
            </a:extLst>
          </p:cNvPr>
          <p:cNvPicPr>
            <a:picLocks noChangeAspect="1"/>
          </p:cNvPicPr>
          <p:nvPr/>
        </p:nvPicPr>
        <p:blipFill rotWithShape="1">
          <a:blip r:embed="rId8">
            <a:extLst>
              <a:ext uri="{28A0092B-C50C-407E-A947-70E740481C1C}">
                <a14:useLocalDpi xmlns:a14="http://schemas.microsoft.com/office/drawing/2010/main" val="0"/>
              </a:ext>
            </a:extLst>
          </a:blip>
          <a:srcRect t="14666" b="26264"/>
          <a:stretch/>
        </p:blipFill>
        <p:spPr>
          <a:xfrm>
            <a:off x="7810131" y="4130694"/>
            <a:ext cx="3893685" cy="1397270"/>
          </a:xfrm>
          <a:prstGeom prst="rect">
            <a:avLst/>
          </a:prstGeom>
        </p:spPr>
      </p:pic>
    </p:spTree>
    <p:extLst>
      <p:ext uri="{BB962C8B-B14F-4D97-AF65-F5344CB8AC3E}">
        <p14:creationId xmlns:p14="http://schemas.microsoft.com/office/powerpoint/2010/main" val="2166089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00544" y="494519"/>
            <a:ext cx="10681855" cy="1107996"/>
          </a:xfrm>
          <a:prstGeom prst="rect">
            <a:avLst/>
          </a:prstGeom>
          <a:noFill/>
        </p:spPr>
        <p:txBody>
          <a:bodyPr wrap="square" rtlCol="0">
            <a:spAutoFit/>
          </a:bodyPr>
          <a:lstStyle/>
          <a:p>
            <a:r>
              <a:rPr kumimoji="1" lang="ja-JP" altLang="en-US" dirty="0">
                <a:latin typeface="+mj-ea"/>
                <a:ea typeface="+mj-ea"/>
              </a:rPr>
              <a:t>　にいがたけん　　　　　　　　　　　　　　　　　　　  　　　　　　　 さかな</a:t>
            </a:r>
            <a:endParaRPr kumimoji="1" lang="en-US" altLang="ja-JP" dirty="0">
              <a:latin typeface="+mj-ea"/>
              <a:ea typeface="+mj-ea"/>
            </a:endParaRPr>
          </a:p>
          <a:p>
            <a:r>
              <a:rPr kumimoji="1" lang="ja-JP" altLang="en-US" sz="4800" dirty="0">
                <a:latin typeface="+mj-ea"/>
                <a:ea typeface="+mj-ea"/>
              </a:rPr>
              <a:t>新潟県には、おいしい魚がいっぱい♡</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696" y="1175843"/>
            <a:ext cx="2857549" cy="250392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932" y="1309494"/>
            <a:ext cx="2987849" cy="2487384"/>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2427" y="1602515"/>
            <a:ext cx="2968694" cy="1859144"/>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853" y="3800707"/>
            <a:ext cx="3213446" cy="1968235"/>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1972" y="3864125"/>
            <a:ext cx="3238993" cy="2004127"/>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8745" y="3828348"/>
            <a:ext cx="3162376" cy="1976485"/>
          </a:xfrm>
          <a:prstGeom prst="rect">
            <a:avLst/>
          </a:prstGeom>
        </p:spPr>
      </p:pic>
      <p:sp>
        <p:nvSpPr>
          <p:cNvPr id="9" name="テキスト ボックス 8"/>
          <p:cNvSpPr txBox="1"/>
          <p:nvPr/>
        </p:nvSpPr>
        <p:spPr>
          <a:xfrm>
            <a:off x="1857077" y="3393341"/>
            <a:ext cx="1551141"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マダイ</a:t>
            </a:r>
          </a:p>
        </p:txBody>
      </p:sp>
      <p:sp>
        <p:nvSpPr>
          <p:cNvPr id="10" name="テキスト ボックス 9"/>
          <p:cNvSpPr txBox="1"/>
          <p:nvPr/>
        </p:nvSpPr>
        <p:spPr>
          <a:xfrm>
            <a:off x="5203059" y="3387383"/>
            <a:ext cx="2788121"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ヤナギカレイ</a:t>
            </a:r>
          </a:p>
        </p:txBody>
      </p:sp>
      <p:sp>
        <p:nvSpPr>
          <p:cNvPr id="11" name="テキスト ボックス 10"/>
          <p:cNvSpPr txBox="1"/>
          <p:nvPr/>
        </p:nvSpPr>
        <p:spPr>
          <a:xfrm>
            <a:off x="8968458" y="3387383"/>
            <a:ext cx="1976633"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ノドグロ</a:t>
            </a:r>
          </a:p>
        </p:txBody>
      </p:sp>
      <p:sp>
        <p:nvSpPr>
          <p:cNvPr id="12" name="テキスト ボックス 11"/>
          <p:cNvSpPr txBox="1"/>
          <p:nvPr/>
        </p:nvSpPr>
        <p:spPr>
          <a:xfrm>
            <a:off x="2056179" y="5476554"/>
            <a:ext cx="1976633"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サケ</a:t>
            </a:r>
          </a:p>
        </p:txBody>
      </p:sp>
      <p:sp>
        <p:nvSpPr>
          <p:cNvPr id="13" name="テキスト ボックス 12"/>
          <p:cNvSpPr txBox="1"/>
          <p:nvPr/>
        </p:nvSpPr>
        <p:spPr>
          <a:xfrm>
            <a:off x="5253153" y="5512446"/>
            <a:ext cx="1976633"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カンブリ</a:t>
            </a:r>
          </a:p>
        </p:txBody>
      </p:sp>
      <p:sp>
        <p:nvSpPr>
          <p:cNvPr id="14" name="テキスト ボックス 13"/>
          <p:cNvSpPr txBox="1"/>
          <p:nvPr/>
        </p:nvSpPr>
        <p:spPr>
          <a:xfrm>
            <a:off x="9081306" y="5476553"/>
            <a:ext cx="1976633"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マダラ</a:t>
            </a:r>
          </a:p>
        </p:txBody>
      </p:sp>
    </p:spTree>
    <p:extLst>
      <p:ext uri="{BB962C8B-B14F-4D97-AF65-F5344CB8AC3E}">
        <p14:creationId xmlns:p14="http://schemas.microsoft.com/office/powerpoint/2010/main" val="202805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622" y="4100265"/>
            <a:ext cx="1824868" cy="2044382"/>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1682" y="4100266"/>
            <a:ext cx="1824868" cy="2044381"/>
          </a:xfrm>
          <a:prstGeom prst="rect">
            <a:avLst/>
          </a:prstGeom>
        </p:spPr>
      </p:pic>
      <p:sp>
        <p:nvSpPr>
          <p:cNvPr id="5" name="テキスト ボックス 4"/>
          <p:cNvSpPr txBox="1"/>
          <p:nvPr/>
        </p:nvSpPr>
        <p:spPr>
          <a:xfrm>
            <a:off x="1371006" y="488582"/>
            <a:ext cx="9642764" cy="2492990"/>
          </a:xfrm>
          <a:prstGeom prst="rect">
            <a:avLst/>
          </a:prstGeom>
          <a:noFill/>
        </p:spPr>
        <p:txBody>
          <a:bodyPr wrap="square" rtlCol="0">
            <a:spAutoFit/>
          </a:bodyPr>
          <a:lstStyle/>
          <a:p>
            <a:r>
              <a:rPr kumimoji="1" lang="ja-JP" altLang="en-US" dirty="0">
                <a:latin typeface="+mj-ea"/>
                <a:ea typeface="+mj-ea"/>
              </a:rPr>
              <a:t>　　　　　　　　　　          きゅうしょく　　　　　　　　         　　 あおざかな</a:t>
            </a:r>
            <a:endParaRPr kumimoji="1" lang="en-US" altLang="ja-JP" dirty="0">
              <a:latin typeface="+mj-ea"/>
              <a:ea typeface="+mj-ea"/>
            </a:endParaRPr>
          </a:p>
          <a:p>
            <a:r>
              <a:rPr lang="ja-JP" altLang="en-US" sz="6000" dirty="0">
                <a:latin typeface="+mj-ea"/>
                <a:ea typeface="+mj-ea"/>
              </a:rPr>
              <a:t>だから給食でも「青魚」が</a:t>
            </a:r>
            <a:endParaRPr lang="en-US" altLang="ja-JP" sz="6000" dirty="0">
              <a:latin typeface="+mj-ea"/>
              <a:ea typeface="+mj-ea"/>
            </a:endParaRPr>
          </a:p>
          <a:p>
            <a:r>
              <a:rPr lang="ja-JP" altLang="en-US" dirty="0">
                <a:latin typeface="+mj-ea"/>
                <a:ea typeface="+mj-ea"/>
              </a:rPr>
              <a:t>　　　　　　　　　　　　　　　　　　　　　   で</a:t>
            </a:r>
            <a:endParaRPr lang="en-US" altLang="ja-JP" dirty="0">
              <a:latin typeface="+mj-ea"/>
              <a:ea typeface="+mj-ea"/>
            </a:endParaRPr>
          </a:p>
          <a:p>
            <a:r>
              <a:rPr lang="ja-JP" altLang="en-US" sz="6000" dirty="0">
                <a:latin typeface="+mj-ea"/>
                <a:ea typeface="+mj-ea"/>
              </a:rPr>
              <a:t>　　　　よく出るのです</a:t>
            </a:r>
            <a:r>
              <a:rPr kumimoji="1" lang="ja-JP" altLang="en-US" sz="6000" dirty="0">
                <a:latin typeface="+mj-ea"/>
                <a:ea typeface="+mj-ea"/>
              </a:rPr>
              <a:t>！</a:t>
            </a:r>
          </a:p>
        </p:txBody>
      </p:sp>
      <p:pic>
        <p:nvPicPr>
          <p:cNvPr id="7" name="図 6">
            <a:extLst>
              <a:ext uri="{FF2B5EF4-FFF2-40B4-BE49-F238E27FC236}">
                <a16:creationId xmlns:a16="http://schemas.microsoft.com/office/drawing/2014/main" id="{E09CE3AB-154F-8EF4-3FF6-DB9C05522E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75" b="100000" l="31777" r="97892">
                        <a14:foregroundMark x1="57380" y1="85500" x2="88404" y2="86875"/>
                        <a14:foregroundMark x1="68976" y1="83000" x2="73645" y2="99625"/>
                        <a14:foregroundMark x1="52711" y1="23750" x2="93072" y2="33125"/>
                        <a14:foregroundMark x1="74849" y1="18250" x2="70482" y2="40125"/>
                        <a14:foregroundMark x1="61295" y1="19250" x2="68675" y2="45625"/>
                        <a14:foregroundMark x1="66717" y1="19625" x2="82229" y2="29250"/>
                        <a14:foregroundMark x1="55422" y1="23500" x2="53916" y2="45000"/>
                        <a14:foregroundMark x1="87199" y1="26625" x2="69428" y2="52750"/>
                        <a14:foregroundMark x1="50452" y1="32500" x2="88705" y2="37000"/>
                        <a14:foregroundMark x1="59337" y1="20250" x2="83283" y2="21500"/>
                        <a14:foregroundMark x1="66717" y1="14750" x2="63253" y2="37875"/>
                      </a14:backgroundRemoval>
                    </a14:imgEffect>
                  </a14:imgLayer>
                </a14:imgProps>
              </a:ext>
              <a:ext uri="{28A0092B-C50C-407E-A947-70E740481C1C}">
                <a14:useLocalDpi xmlns:a14="http://schemas.microsoft.com/office/drawing/2010/main" val="0"/>
              </a:ext>
            </a:extLst>
          </a:blip>
          <a:srcRect l="31395"/>
          <a:stretch/>
        </p:blipFill>
        <p:spPr>
          <a:xfrm>
            <a:off x="9339944" y="2723441"/>
            <a:ext cx="2013576" cy="3536196"/>
          </a:xfrm>
          <a:prstGeom prst="rect">
            <a:avLst/>
          </a:prstGeom>
        </p:spPr>
      </p:pic>
      <p:pic>
        <p:nvPicPr>
          <p:cNvPr id="9" name="図 8">
            <a:extLst>
              <a:ext uri="{FF2B5EF4-FFF2-40B4-BE49-F238E27FC236}">
                <a16:creationId xmlns:a16="http://schemas.microsoft.com/office/drawing/2014/main" id="{1C955190-08A9-DF8D-6A03-6E3BB7FB93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851" y="2587015"/>
            <a:ext cx="2699377" cy="3672622"/>
          </a:xfrm>
          <a:prstGeom prst="rect">
            <a:avLst/>
          </a:prstGeom>
        </p:spPr>
      </p:pic>
    </p:spTree>
    <p:extLst>
      <p:ext uri="{BB962C8B-B14F-4D97-AF65-F5344CB8AC3E}">
        <p14:creationId xmlns:p14="http://schemas.microsoft.com/office/powerpoint/2010/main" val="1563648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3" y="1837904"/>
            <a:ext cx="5979418" cy="3849250"/>
          </a:xfrm>
          <a:prstGeom prst="rect">
            <a:avLst/>
          </a:prstGeom>
        </p:spPr>
      </p:pic>
      <p:sp>
        <p:nvSpPr>
          <p:cNvPr id="2" name="テキスト ボックス 1"/>
          <p:cNvSpPr txBox="1"/>
          <p:nvPr/>
        </p:nvSpPr>
        <p:spPr>
          <a:xfrm>
            <a:off x="1149530" y="612268"/>
            <a:ext cx="10310949" cy="1292662"/>
          </a:xfrm>
          <a:prstGeom prst="rect">
            <a:avLst/>
          </a:prstGeom>
          <a:noFill/>
        </p:spPr>
        <p:txBody>
          <a:bodyPr wrap="square" rtlCol="0">
            <a:spAutoFit/>
          </a:bodyPr>
          <a:lstStyle/>
          <a:p>
            <a:r>
              <a:rPr kumimoji="1" lang="ja-JP" altLang="en-US" dirty="0">
                <a:latin typeface="+mj-ea"/>
                <a:ea typeface="+mj-ea"/>
              </a:rPr>
              <a:t>　　　　　　　　　　      ほね</a:t>
            </a:r>
            <a:endParaRPr kumimoji="1" lang="en-US" altLang="ja-JP" dirty="0">
              <a:latin typeface="+mj-ea"/>
              <a:ea typeface="+mj-ea"/>
            </a:endParaRPr>
          </a:p>
          <a:p>
            <a:r>
              <a:rPr kumimoji="1" lang="ja-JP" altLang="en-US" sz="6000" dirty="0">
                <a:latin typeface="+mj-ea"/>
                <a:ea typeface="+mj-ea"/>
              </a:rPr>
              <a:t>でも、骨があるんだもん･･･</a:t>
            </a:r>
          </a:p>
        </p:txBody>
      </p:sp>
      <p:sp>
        <p:nvSpPr>
          <p:cNvPr id="4" name="円形吹き出し 3"/>
          <p:cNvSpPr/>
          <p:nvPr/>
        </p:nvSpPr>
        <p:spPr>
          <a:xfrm>
            <a:off x="702817" y="4786967"/>
            <a:ext cx="3331624" cy="1510145"/>
          </a:xfrm>
          <a:prstGeom prst="wedgeEllipseCallout">
            <a:avLst>
              <a:gd name="adj1" fmla="val -52951"/>
              <a:gd name="adj2" fmla="val -45757"/>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sz="1200" dirty="0" err="1">
                <a:latin typeface="HG丸ｺﾞｼｯｸM-PRO" panose="020F0600000000000000" pitchFamily="50" charset="-128"/>
                <a:ea typeface="HG丸ｺﾞｼｯｸM-PRO" panose="020F0600000000000000" pitchFamily="50" charset="-128"/>
              </a:rPr>
              <a:t>ほね</a:t>
            </a:r>
            <a:endParaRPr kumimoji="1" lang="en-US" altLang="ja-JP" sz="12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骨があるから</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めんどうだなぁ</a:t>
            </a:r>
            <a:endParaRPr kumimoji="1" lang="en-US" altLang="ja-JP" sz="2400" dirty="0">
              <a:latin typeface="HG丸ｺﾞｼｯｸM-PRO" panose="020F0600000000000000" pitchFamily="50" charset="-128"/>
              <a:ea typeface="HG丸ｺﾞｼｯｸM-PRO" panose="020F0600000000000000" pitchFamily="50" charset="-128"/>
            </a:endParaRPr>
          </a:p>
        </p:txBody>
      </p:sp>
      <p:sp>
        <p:nvSpPr>
          <p:cNvPr id="5" name="円形吹き出し 4"/>
          <p:cNvSpPr/>
          <p:nvPr/>
        </p:nvSpPr>
        <p:spPr>
          <a:xfrm>
            <a:off x="8238901" y="4786967"/>
            <a:ext cx="3318560" cy="1510145"/>
          </a:xfrm>
          <a:prstGeom prst="wedgeEllipseCallout">
            <a:avLst>
              <a:gd name="adj1" fmla="val 47068"/>
              <a:gd name="adj2" fmla="val -59519"/>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sz="1200" dirty="0" err="1">
                <a:latin typeface="HG丸ｺﾞｼｯｸM-PRO" panose="020F0600000000000000" pitchFamily="50" charset="-128"/>
                <a:ea typeface="HG丸ｺﾞｼｯｸM-PRO" panose="020F0600000000000000" pitchFamily="50" charset="-128"/>
              </a:rPr>
              <a:t>ほね</a:t>
            </a:r>
            <a:endParaRPr kumimoji="1" lang="en-US" altLang="ja-JP" sz="12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骨がのどに</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ささるのが</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こわいな･･･</a:t>
            </a:r>
            <a:endParaRPr kumimoji="1" lang="en-US" altLang="ja-JP"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9584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7399" y="2295830"/>
            <a:ext cx="4995736" cy="1292662"/>
          </a:xfrm>
          <a:prstGeom prst="rect">
            <a:avLst/>
          </a:prstGeom>
          <a:noFill/>
        </p:spPr>
        <p:txBody>
          <a:bodyPr wrap="square" rtlCol="0">
            <a:spAutoFit/>
          </a:bodyPr>
          <a:lstStyle/>
          <a:p>
            <a:r>
              <a:rPr kumimoji="1" lang="en-US" altLang="ja-JP" dirty="0">
                <a:latin typeface="+mj-ea"/>
                <a:ea typeface="+mj-ea"/>
              </a:rPr>
              <a:t>                               </a:t>
            </a:r>
            <a:r>
              <a:rPr kumimoji="1" lang="ja-JP" altLang="en-US" dirty="0">
                <a:latin typeface="+mj-ea"/>
                <a:ea typeface="+mj-ea"/>
              </a:rPr>
              <a:t>み</a:t>
            </a:r>
            <a:endParaRPr kumimoji="1" lang="en-US" altLang="ja-JP" dirty="0">
              <a:latin typeface="+mj-ea"/>
              <a:ea typeface="+mj-ea"/>
            </a:endParaRPr>
          </a:p>
          <a:p>
            <a:r>
              <a:rPr kumimoji="1" lang="ja-JP" altLang="en-US" sz="6000" dirty="0">
                <a:latin typeface="+mj-ea"/>
                <a:ea typeface="+mj-ea"/>
              </a:rPr>
              <a:t>①よく見る！</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65" y="4031616"/>
            <a:ext cx="3533775" cy="184785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1" b="27826"/>
          <a:stretch/>
        </p:blipFill>
        <p:spPr>
          <a:xfrm>
            <a:off x="7473841" y="3588492"/>
            <a:ext cx="3120554" cy="2734097"/>
          </a:xfrm>
          <a:prstGeom prst="rect">
            <a:avLst/>
          </a:prstGeom>
        </p:spPr>
      </p:pic>
      <p:sp>
        <p:nvSpPr>
          <p:cNvPr id="6" name="テキスト ボックス 5"/>
          <p:cNvSpPr txBox="1"/>
          <p:nvPr/>
        </p:nvSpPr>
        <p:spPr>
          <a:xfrm>
            <a:off x="6583681" y="2555092"/>
            <a:ext cx="4900874" cy="1015663"/>
          </a:xfrm>
          <a:prstGeom prst="rect">
            <a:avLst/>
          </a:prstGeom>
          <a:noFill/>
        </p:spPr>
        <p:txBody>
          <a:bodyPr wrap="square" rtlCol="0">
            <a:spAutoFit/>
          </a:bodyPr>
          <a:lstStyle/>
          <a:p>
            <a:r>
              <a:rPr kumimoji="1" lang="ja-JP" altLang="en-US" sz="6000" dirty="0">
                <a:latin typeface="+mj-ea"/>
                <a:ea typeface="+mj-ea"/>
              </a:rPr>
              <a:t>②よくかむ！</a:t>
            </a:r>
          </a:p>
        </p:txBody>
      </p:sp>
      <p:sp>
        <p:nvSpPr>
          <p:cNvPr id="7" name="四角形吹き出し 6"/>
          <p:cNvSpPr/>
          <p:nvPr/>
        </p:nvSpPr>
        <p:spPr>
          <a:xfrm>
            <a:off x="877399" y="725237"/>
            <a:ext cx="9277983" cy="1272025"/>
          </a:xfrm>
          <a:prstGeom prst="wedgeRectCallout">
            <a:avLst>
              <a:gd name="adj1" fmla="val 58941"/>
              <a:gd name="adj2" fmla="val 10648"/>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S創英角ﾎﾟｯﾌﾟ体" panose="040B0A00000000000000" pitchFamily="50" charset="-128"/>
                <a:ea typeface="HGS創英角ﾎﾟｯﾌﾟ体" panose="040B0A00000000000000" pitchFamily="50" charset="-128"/>
              </a:rPr>
              <a:t> </a:t>
            </a:r>
            <a:r>
              <a:rPr kumimoji="1" lang="ja-JP" altLang="en-US" dirty="0">
                <a:solidFill>
                  <a:schemeClr val="tx1"/>
                </a:solidFill>
                <a:latin typeface="HGS創英角ﾎﾟｯﾌﾟ体" panose="040B0A00000000000000" pitchFamily="50" charset="-128"/>
                <a:ea typeface="HGS創英角ﾎﾟｯﾌﾟ体" panose="040B0A00000000000000" pitchFamily="50" charset="-128"/>
              </a:rPr>
              <a:t>ほね　　　　 　　　　　　　　　　　　　　　　　　　　　  だいさくせん</a:t>
            </a:r>
            <a:endParaRPr kumimoji="1" lang="en-US" altLang="ja-JP" dirty="0">
              <a:solidFill>
                <a:schemeClr val="tx1"/>
              </a:solidFill>
              <a:latin typeface="HGS創英角ﾎﾟｯﾌﾟ体" panose="040B0A00000000000000" pitchFamily="50" charset="-128"/>
              <a:ea typeface="HGS創英角ﾎﾟｯﾌﾟ体" panose="040B0A00000000000000" pitchFamily="50" charset="-128"/>
            </a:endParaRPr>
          </a:p>
          <a:p>
            <a:r>
              <a:rPr kumimoji="1" lang="ja-JP" altLang="en-US" sz="5400" dirty="0">
                <a:solidFill>
                  <a:schemeClr val="tx1"/>
                </a:solidFill>
                <a:latin typeface="HGS創英角ﾎﾟｯﾌﾟ体" panose="040B0A00000000000000" pitchFamily="50" charset="-128"/>
                <a:ea typeface="HGS創英角ﾎﾟｯﾌﾟ体" panose="040B0A00000000000000" pitchFamily="50" charset="-128"/>
              </a:rPr>
              <a:t>骨なんて</a:t>
            </a:r>
            <a:r>
              <a:rPr kumimoji="1" lang="ja-JP" altLang="en-US" sz="5400" dirty="0" err="1">
                <a:solidFill>
                  <a:schemeClr val="tx1"/>
                </a:solidFill>
                <a:latin typeface="HGS創英角ﾎﾟｯﾌﾟ体" panose="040B0A00000000000000" pitchFamily="50" charset="-128"/>
                <a:ea typeface="HGS創英角ﾎﾟｯﾌﾟ体" panose="040B0A00000000000000" pitchFamily="50" charset="-128"/>
              </a:rPr>
              <a:t>へっちゃら</a:t>
            </a:r>
            <a:r>
              <a:rPr kumimoji="1" lang="ja-JP" altLang="en-US" sz="5400" dirty="0">
                <a:solidFill>
                  <a:schemeClr val="tx1"/>
                </a:solidFill>
                <a:latin typeface="HGS創英角ﾎﾟｯﾌﾟ体" panose="040B0A00000000000000" pitchFamily="50" charset="-128"/>
                <a:ea typeface="HGS創英角ﾎﾟｯﾌﾟ体" panose="040B0A00000000000000" pitchFamily="50" charset="-128"/>
              </a:rPr>
              <a:t>大作戦！</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3917" y="805722"/>
            <a:ext cx="1852557" cy="1111057"/>
          </a:xfrm>
          <a:prstGeom prst="rect">
            <a:avLst/>
          </a:prstGeom>
        </p:spPr>
      </p:pic>
    </p:spTree>
    <p:extLst>
      <p:ext uri="{BB962C8B-B14F-4D97-AF65-F5344CB8AC3E}">
        <p14:creationId xmlns:p14="http://schemas.microsoft.com/office/powerpoint/2010/main" val="3068814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05829" y="704756"/>
            <a:ext cx="8102237" cy="2308324"/>
          </a:xfrm>
          <a:prstGeom prst="rect">
            <a:avLst/>
          </a:prstGeom>
          <a:noFill/>
        </p:spPr>
        <p:txBody>
          <a:bodyPr wrap="square" rtlCol="0">
            <a:spAutoFit/>
          </a:bodyPr>
          <a:lstStyle/>
          <a:p>
            <a:r>
              <a:rPr kumimoji="1" lang="ja-JP" altLang="en-US" sz="7200" dirty="0">
                <a:latin typeface="+mj-ea"/>
                <a:ea typeface="+mj-ea"/>
              </a:rPr>
              <a:t>みんななら、</a:t>
            </a:r>
            <a:endParaRPr kumimoji="1" lang="en-US" altLang="ja-JP" sz="7200" dirty="0">
              <a:latin typeface="+mj-ea"/>
              <a:ea typeface="+mj-ea"/>
            </a:endParaRPr>
          </a:p>
          <a:p>
            <a:r>
              <a:rPr kumimoji="1" lang="ja-JP" altLang="en-US" sz="7200" dirty="0">
                <a:latin typeface="+mj-ea"/>
                <a:ea typeface="+mj-ea"/>
              </a:rPr>
              <a:t>やれば、できる！</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675" y="3013080"/>
            <a:ext cx="4104650" cy="3411990"/>
          </a:xfrm>
          <a:prstGeom prst="rect">
            <a:avLst/>
          </a:prstGeom>
        </p:spPr>
      </p:pic>
    </p:spTree>
    <p:extLst>
      <p:ext uri="{BB962C8B-B14F-4D97-AF65-F5344CB8AC3E}">
        <p14:creationId xmlns:p14="http://schemas.microsoft.com/office/powerpoint/2010/main" val="2778097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994" y="3516629"/>
            <a:ext cx="2422825" cy="271426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891" y="3600439"/>
            <a:ext cx="2354910" cy="2638181"/>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9386" y="1998696"/>
            <a:ext cx="3199482" cy="3203486"/>
          </a:xfrm>
          <a:prstGeom prst="rect">
            <a:avLst/>
          </a:prstGeom>
        </p:spPr>
      </p:pic>
      <p:sp>
        <p:nvSpPr>
          <p:cNvPr id="5" name="テキスト ボックス 4"/>
          <p:cNvSpPr txBox="1"/>
          <p:nvPr/>
        </p:nvSpPr>
        <p:spPr>
          <a:xfrm>
            <a:off x="1791906" y="619380"/>
            <a:ext cx="8608188" cy="1292662"/>
          </a:xfrm>
          <a:prstGeom prst="rect">
            <a:avLst/>
          </a:prstGeom>
          <a:noFill/>
        </p:spPr>
        <p:txBody>
          <a:bodyPr wrap="square" rtlCol="0">
            <a:spAutoFit/>
          </a:bodyPr>
          <a:lstStyle/>
          <a:p>
            <a:r>
              <a:rPr kumimoji="1" lang="ja-JP" altLang="en-US" dirty="0">
                <a:latin typeface="+mj-ea"/>
                <a:ea typeface="+mj-ea"/>
              </a:rPr>
              <a:t>　　　     さかな</a:t>
            </a:r>
            <a:endParaRPr kumimoji="1" lang="en-US" altLang="ja-JP" dirty="0">
              <a:latin typeface="+mj-ea"/>
              <a:ea typeface="+mj-ea"/>
            </a:endParaRPr>
          </a:p>
          <a:p>
            <a:r>
              <a:rPr kumimoji="1" lang="ja-JP" altLang="en-US" sz="6000" dirty="0">
                <a:latin typeface="+mj-ea"/>
                <a:ea typeface="+mj-ea"/>
              </a:rPr>
              <a:t>お魚、オススメですよ～！</a:t>
            </a:r>
          </a:p>
        </p:txBody>
      </p:sp>
    </p:spTree>
    <p:extLst>
      <p:ext uri="{BB962C8B-B14F-4D97-AF65-F5344CB8AC3E}">
        <p14:creationId xmlns:p14="http://schemas.microsoft.com/office/powerpoint/2010/main" val="510516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21452" y="467874"/>
            <a:ext cx="9088764" cy="1292662"/>
          </a:xfrm>
          <a:prstGeom prst="rect">
            <a:avLst/>
          </a:prstGeom>
          <a:noFill/>
        </p:spPr>
        <p:txBody>
          <a:bodyPr wrap="square" rtlCol="0">
            <a:spAutoFit/>
          </a:bodyPr>
          <a:lstStyle/>
          <a:p>
            <a:r>
              <a:rPr kumimoji="1" lang="ja-JP" altLang="en-US" sz="1400" dirty="0">
                <a:latin typeface="ＤＦ特太ゴシック体" panose="020B0509000000000000" pitchFamily="49" charset="-128"/>
                <a:ea typeface="ＤＦ特太ゴシック体" panose="020B0509000000000000" pitchFamily="49" charset="-128"/>
              </a:rPr>
              <a:t>　</a:t>
            </a:r>
            <a:r>
              <a:rPr kumimoji="1" lang="ja-JP" altLang="en-US" sz="1400" dirty="0">
                <a:latin typeface="+mj-ea"/>
                <a:ea typeface="+mj-ea"/>
              </a:rPr>
              <a:t>　　　　　　　　　　　　　　　　　                </a:t>
            </a:r>
            <a:r>
              <a:rPr kumimoji="1" lang="ja-JP" altLang="en-US" dirty="0">
                <a:latin typeface="+mj-ea"/>
                <a:ea typeface="+mj-ea"/>
              </a:rPr>
              <a:t>さかな　りょうり</a:t>
            </a:r>
            <a:endParaRPr kumimoji="1" lang="en-US" altLang="ja-JP" sz="1400" dirty="0">
              <a:latin typeface="+mj-ea"/>
              <a:ea typeface="+mj-ea"/>
            </a:endParaRPr>
          </a:p>
          <a:p>
            <a:r>
              <a:rPr kumimoji="1" lang="ja-JP" altLang="en-US" sz="6000" dirty="0">
                <a:latin typeface="+mj-ea"/>
                <a:ea typeface="+mj-ea"/>
              </a:rPr>
              <a:t>みんな、魚料理はすき？</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34" y="1691983"/>
            <a:ext cx="3492401" cy="349677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073" y="4576319"/>
            <a:ext cx="1685651" cy="1655003"/>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28" y="2945820"/>
            <a:ext cx="1712701" cy="1681561"/>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610" y="1858164"/>
            <a:ext cx="1643907" cy="1614018"/>
          </a:xfrm>
          <a:prstGeom prst="rect">
            <a:avLst/>
          </a:prstGeom>
        </p:spPr>
      </p:pic>
      <p:sp>
        <p:nvSpPr>
          <p:cNvPr id="13" name="円形吹き出し 12"/>
          <p:cNvSpPr/>
          <p:nvPr/>
        </p:nvSpPr>
        <p:spPr>
          <a:xfrm>
            <a:off x="534973" y="1705838"/>
            <a:ext cx="3545880" cy="973190"/>
          </a:xfrm>
          <a:prstGeom prst="wedgeEllipseCallout">
            <a:avLst>
              <a:gd name="adj1" fmla="val -8924"/>
              <a:gd name="adj2" fmla="val 880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だ～いすき！</a:t>
            </a:r>
          </a:p>
        </p:txBody>
      </p:sp>
      <p:sp>
        <p:nvSpPr>
          <p:cNvPr id="14" name="円形吹き出し 13"/>
          <p:cNvSpPr/>
          <p:nvPr/>
        </p:nvSpPr>
        <p:spPr>
          <a:xfrm>
            <a:off x="8112035" y="3753268"/>
            <a:ext cx="3569057" cy="961200"/>
          </a:xfrm>
          <a:prstGeom prst="wedgeEllipseCallout">
            <a:avLst>
              <a:gd name="adj1" fmla="val 2224"/>
              <a:gd name="adj2" fmla="val -822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にがてだなぁ。</a:t>
            </a:r>
          </a:p>
        </p:txBody>
      </p:sp>
      <p:sp>
        <p:nvSpPr>
          <p:cNvPr id="15" name="円形吹き出し 14"/>
          <p:cNvSpPr/>
          <p:nvPr/>
        </p:nvSpPr>
        <p:spPr>
          <a:xfrm>
            <a:off x="4375436" y="5270122"/>
            <a:ext cx="3569057" cy="961200"/>
          </a:xfrm>
          <a:prstGeom prst="wedgeEllipseCallout">
            <a:avLst>
              <a:gd name="adj1" fmla="val -60374"/>
              <a:gd name="adj2" fmla="val -1082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たべるけど･･･</a:t>
            </a:r>
          </a:p>
        </p:txBody>
      </p:sp>
    </p:spTree>
    <p:extLst>
      <p:ext uri="{BB962C8B-B14F-4D97-AF65-F5344CB8AC3E}">
        <p14:creationId xmlns:p14="http://schemas.microsoft.com/office/powerpoint/2010/main" val="2166605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95" y="666204"/>
            <a:ext cx="2832528" cy="3011189"/>
          </a:xfrm>
          <a:prstGeom prst="rect">
            <a:avLst/>
          </a:prstGeom>
        </p:spPr>
      </p:pic>
      <p:sp>
        <p:nvSpPr>
          <p:cNvPr id="3" name="四角形吹き出し 2"/>
          <p:cNvSpPr/>
          <p:nvPr/>
        </p:nvSpPr>
        <p:spPr>
          <a:xfrm>
            <a:off x="4061030" y="666203"/>
            <a:ext cx="7135092" cy="2603469"/>
          </a:xfrm>
          <a:prstGeom prst="wedgeRectCallout">
            <a:avLst>
              <a:gd name="adj1" fmla="val -57224"/>
              <a:gd name="adj2" fmla="val -14304"/>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mj-ea"/>
                <a:ea typeface="+mj-ea"/>
              </a:rPr>
              <a:t>さかな　　　　　　　　　     せいちょうき</a:t>
            </a:r>
            <a:endParaRPr kumimoji="1" lang="en-US" altLang="ja-JP" dirty="0">
              <a:solidFill>
                <a:schemeClr val="tx1"/>
              </a:solidFill>
              <a:latin typeface="+mj-ea"/>
              <a:ea typeface="+mj-ea"/>
            </a:endParaRPr>
          </a:p>
          <a:p>
            <a:r>
              <a:rPr kumimoji="1" lang="ja-JP" altLang="en-US" sz="4400" dirty="0">
                <a:solidFill>
                  <a:schemeClr val="tx1"/>
                </a:solidFill>
                <a:latin typeface="+mj-ea"/>
                <a:ea typeface="+mj-ea"/>
              </a:rPr>
              <a:t>魚には、成長期のみんなにぴったりの</a:t>
            </a:r>
            <a:endParaRPr kumimoji="1" lang="en-US" altLang="ja-JP" sz="4400" dirty="0">
              <a:solidFill>
                <a:schemeClr val="tx1"/>
              </a:solidFill>
              <a:latin typeface="+mj-ea"/>
              <a:ea typeface="+mj-ea"/>
            </a:endParaRPr>
          </a:p>
          <a:p>
            <a:r>
              <a:rPr kumimoji="1" lang="ja-JP" altLang="en-US" dirty="0">
                <a:solidFill>
                  <a:schemeClr val="tx1"/>
                </a:solidFill>
                <a:latin typeface="+mj-ea"/>
                <a:ea typeface="+mj-ea"/>
              </a:rPr>
              <a:t>　えいよう</a:t>
            </a:r>
            <a:endParaRPr kumimoji="1" lang="en-US" altLang="ja-JP" dirty="0">
              <a:solidFill>
                <a:schemeClr val="tx1"/>
              </a:solidFill>
              <a:latin typeface="+mj-ea"/>
              <a:ea typeface="+mj-ea"/>
            </a:endParaRPr>
          </a:p>
          <a:p>
            <a:r>
              <a:rPr kumimoji="1" lang="ja-JP" altLang="en-US" sz="4400" dirty="0">
                <a:solidFill>
                  <a:schemeClr val="tx1"/>
                </a:solidFill>
                <a:latin typeface="+mj-ea"/>
                <a:ea typeface="+mj-ea"/>
              </a:rPr>
              <a:t>栄養がたっぷり♡♡♡</a:t>
            </a:r>
          </a:p>
        </p:txBody>
      </p:sp>
      <p:sp>
        <p:nvSpPr>
          <p:cNvPr id="5" name="雲形吹き出し 4"/>
          <p:cNvSpPr/>
          <p:nvPr/>
        </p:nvSpPr>
        <p:spPr>
          <a:xfrm>
            <a:off x="1274618" y="3677393"/>
            <a:ext cx="9921504" cy="2501735"/>
          </a:xfrm>
          <a:prstGeom prst="cloudCallout">
            <a:avLst>
              <a:gd name="adj1" fmla="val -32776"/>
              <a:gd name="adj2" fmla="val -7171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HG丸ｺﾞｼｯｸM-PRO" panose="020F0600000000000000" pitchFamily="50" charset="-128"/>
                <a:ea typeface="HG丸ｺﾞｼｯｸM-PRO" panose="020F0600000000000000" pitchFamily="50" charset="-128"/>
              </a:rPr>
              <a:t>さて、どのようなよいことが</a:t>
            </a:r>
            <a:endParaRPr lang="en-US" altLang="ja-JP" sz="36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1">
                <a:solidFill>
                  <a:schemeClr val="tx1"/>
                </a:solidFill>
                <a:latin typeface="HG丸ｺﾞｼｯｸM-PRO" panose="020F0600000000000000" pitchFamily="50" charset="-128"/>
                <a:ea typeface="HG丸ｺﾞｼｯｸM-PRO" panose="020F0600000000000000" pitchFamily="50" charset="-128"/>
              </a:rPr>
              <a:t>　　　　　　　　　　　　  み</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3600" b="1" dirty="0">
                <a:solidFill>
                  <a:schemeClr val="tx1"/>
                </a:solidFill>
                <a:latin typeface="HG丸ｺﾞｼｯｸM-PRO" panose="020F0600000000000000" pitchFamily="50" charset="-128"/>
                <a:ea typeface="HG丸ｺﾞｼｯｸM-PRO" panose="020F0600000000000000" pitchFamily="50" charset="-128"/>
              </a:rPr>
              <a:t>あるのか、見てみましょう！</a:t>
            </a:r>
          </a:p>
        </p:txBody>
      </p:sp>
    </p:spTree>
    <p:extLst>
      <p:ext uri="{BB962C8B-B14F-4D97-AF65-F5344CB8AC3E}">
        <p14:creationId xmlns:p14="http://schemas.microsoft.com/office/powerpoint/2010/main" val="190223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発 2 2"/>
          <p:cNvSpPr/>
          <p:nvPr/>
        </p:nvSpPr>
        <p:spPr>
          <a:xfrm>
            <a:off x="186413" y="292077"/>
            <a:ext cx="12011891" cy="6096000"/>
          </a:xfrm>
          <a:prstGeom prst="irregularSeal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400" dirty="0">
              <a:solidFill>
                <a:schemeClr val="tx1"/>
              </a:solidFill>
              <a:latin typeface="ＤＨＰ平成ゴシックW5" panose="020B0500000000000000" pitchFamily="50" charset="-128"/>
              <a:ea typeface="ＤＨＰ平成ゴシックW5" panose="020B05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53" y="454825"/>
            <a:ext cx="2223980" cy="2745654"/>
          </a:xfrm>
          <a:prstGeom prst="rect">
            <a:avLst/>
          </a:prstGeom>
        </p:spPr>
      </p:pic>
      <p:sp>
        <p:nvSpPr>
          <p:cNvPr id="5" name="テキスト ボックス 4"/>
          <p:cNvSpPr txBox="1"/>
          <p:nvPr/>
        </p:nvSpPr>
        <p:spPr>
          <a:xfrm rot="20774759">
            <a:off x="2437616" y="1381048"/>
            <a:ext cx="8236874" cy="3693319"/>
          </a:xfrm>
          <a:prstGeom prst="rect">
            <a:avLst/>
          </a:prstGeom>
          <a:noFill/>
        </p:spPr>
        <p:txBody>
          <a:bodyPr wrap="square" rtlCol="0">
            <a:spAutoFit/>
          </a:bodyPr>
          <a:lstStyle/>
          <a:p>
            <a:r>
              <a:rPr kumimoji="1" lang="ja-JP" altLang="en-US" dirty="0">
                <a:latin typeface="HGS創英角ﾎﾟｯﾌﾟ体" panose="040B0A00000000000000" pitchFamily="50" charset="-128"/>
                <a:ea typeface="HGS創英角ﾎﾟｯﾌﾟ体" panose="040B0A00000000000000" pitchFamily="50" charset="-128"/>
              </a:rPr>
              <a:t>　　　　さかな　　　　　 </a:t>
            </a:r>
            <a:r>
              <a:rPr kumimoji="1" lang="ja-JP" altLang="en-US" dirty="0" err="1">
                <a:latin typeface="HGS創英角ﾎﾟｯﾌﾟ体" panose="040B0A00000000000000" pitchFamily="50" charset="-128"/>
                <a:ea typeface="HGS創英角ﾎﾟｯﾌﾟ体" panose="040B0A00000000000000" pitchFamily="50" charset="-128"/>
              </a:rPr>
              <a:t>た</a:t>
            </a:r>
            <a:endParaRPr kumimoji="1" lang="en-US" altLang="ja-JP" dirty="0">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①魚を食べると、</a:t>
            </a:r>
            <a:endParaRPr kumimoji="1" lang="en-US" altLang="ja-JP" sz="6600" dirty="0">
              <a:latin typeface="HGS創英角ﾎﾟｯﾌﾟ体" panose="040B0A00000000000000" pitchFamily="50" charset="-128"/>
              <a:ea typeface="HGS創英角ﾎﾟｯﾌﾟ体" panose="040B0A00000000000000" pitchFamily="50" charset="-128"/>
            </a:endParaRPr>
          </a:p>
          <a:p>
            <a:r>
              <a:rPr kumimoji="1" lang="ja-JP" altLang="en-US"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 　　　　</a:t>
            </a:r>
            <a:r>
              <a:rPr kumimoji="1" lang="ja-JP" altLang="en-US" dirty="0">
                <a:solidFill>
                  <a:srgbClr val="FF0000"/>
                </a:solidFill>
                <a:latin typeface="HGS創英角ﾎﾟｯﾌﾟ体" panose="040B0A00000000000000" pitchFamily="50" charset="-128"/>
                <a:ea typeface="HGS創英角ﾎﾟｯﾌﾟ体" panose="040B0A00000000000000" pitchFamily="50" charset="-128"/>
              </a:rPr>
              <a:t>の</a:t>
            </a:r>
            <a:r>
              <a:rPr kumimoji="1" lang="ja-JP" altLang="en-US" dirty="0" err="1">
                <a:solidFill>
                  <a:srgbClr val="FF0000"/>
                </a:solidFill>
                <a:latin typeface="HGS創英角ﾎﾟｯﾌﾟ体" panose="040B0A00000000000000" pitchFamily="50" charset="-128"/>
                <a:ea typeface="HGS創英角ﾎﾟｯﾌﾟ体" panose="040B0A00000000000000" pitchFamily="50" charset="-128"/>
              </a:rPr>
              <a:t>う</a:t>
            </a:r>
            <a:r>
              <a:rPr kumimoji="1" lang="ja-JP" altLang="en-US" dirty="0">
                <a:solidFill>
                  <a:srgbClr val="FF0000"/>
                </a:solidFill>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はたら</a:t>
            </a:r>
            <a:endParaRPr kumimoji="1" lang="en-US" altLang="ja-JP" dirty="0">
              <a:latin typeface="HGS創英角ﾎﾟｯﾌﾟ体" panose="040B0A00000000000000" pitchFamily="50" charset="-128"/>
              <a:ea typeface="HGS創英角ﾎﾟｯﾌﾟ体" panose="040B0A00000000000000" pitchFamily="50" charset="-128"/>
            </a:endParaRPr>
          </a:p>
          <a:p>
            <a:r>
              <a:rPr kumimoji="1" lang="ja-JP" altLang="en-US" sz="6600" dirty="0">
                <a:solidFill>
                  <a:srgbClr val="FF0000"/>
                </a:solidFill>
                <a:latin typeface="HGS創英角ﾎﾟｯﾌﾟ体" panose="040B0A00000000000000" pitchFamily="50" charset="-128"/>
                <a:ea typeface="HGS創英角ﾎﾟｯﾌﾟ体" panose="040B0A00000000000000" pitchFamily="50" charset="-128"/>
              </a:rPr>
              <a:t>　脳</a:t>
            </a:r>
            <a:r>
              <a:rPr kumimoji="1" lang="ja-JP" altLang="en-US" sz="6600" dirty="0">
                <a:latin typeface="HGS創英角ﾎﾟｯﾌﾟ体" panose="040B0A00000000000000" pitchFamily="50" charset="-128"/>
                <a:ea typeface="HGS創英角ﾎﾟｯﾌﾟ体" panose="040B0A00000000000000" pitchFamily="50" charset="-128"/>
              </a:rPr>
              <a:t>の働きが</a:t>
            </a:r>
            <a:endParaRPr kumimoji="1" lang="en-US" altLang="ja-JP" sz="6600" dirty="0">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　よくなります！</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385" y="3602182"/>
            <a:ext cx="2122882" cy="2748067"/>
          </a:xfrm>
          <a:prstGeom prst="rect">
            <a:avLst/>
          </a:prstGeom>
        </p:spPr>
      </p:pic>
    </p:spTree>
    <p:extLst>
      <p:ext uri="{BB962C8B-B14F-4D97-AF65-F5344CB8AC3E}">
        <p14:creationId xmlns:p14="http://schemas.microsoft.com/office/powerpoint/2010/main" val="325363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5783" y="3508795"/>
            <a:ext cx="2167283" cy="2787502"/>
          </a:xfrm>
          <a:prstGeom prst="rect">
            <a:avLst/>
          </a:prstGeom>
        </p:spPr>
      </p:pic>
      <p:sp>
        <p:nvSpPr>
          <p:cNvPr id="3" name="テキスト ボックス 2"/>
          <p:cNvSpPr txBox="1"/>
          <p:nvPr/>
        </p:nvSpPr>
        <p:spPr>
          <a:xfrm>
            <a:off x="2909453" y="1550696"/>
            <a:ext cx="6151418" cy="3154710"/>
          </a:xfrm>
          <a:prstGeom prst="rect">
            <a:avLst/>
          </a:prstGeom>
          <a:noFill/>
          <a:ln w="57150">
            <a:solidFill>
              <a:schemeClr val="tx1"/>
            </a:solidFill>
          </a:ln>
        </p:spPr>
        <p:txBody>
          <a:bodyPr wrap="square" rtlCol="0">
            <a:spAutoFit/>
          </a:bodyPr>
          <a:lstStyle/>
          <a:p>
            <a:pPr algn="ctr"/>
            <a:r>
              <a:rPr kumimoji="1" lang="en-US" altLang="ja-JP" sz="19900" dirty="0">
                <a:latin typeface="+mj-ea"/>
                <a:ea typeface="+mj-ea"/>
              </a:rPr>
              <a:t>DHA</a:t>
            </a:r>
            <a:endParaRPr kumimoji="1" lang="ja-JP" altLang="en-US" dirty="0">
              <a:latin typeface="+mj-ea"/>
              <a:ea typeface="+mj-ea"/>
            </a:endParaRPr>
          </a:p>
        </p:txBody>
      </p:sp>
      <p:sp>
        <p:nvSpPr>
          <p:cNvPr id="4" name="四角形吹き出し 3"/>
          <p:cNvSpPr/>
          <p:nvPr/>
        </p:nvSpPr>
        <p:spPr>
          <a:xfrm>
            <a:off x="1654139" y="4993240"/>
            <a:ext cx="7891644" cy="1319386"/>
          </a:xfrm>
          <a:prstGeom prst="wedgeRectCallout">
            <a:avLst>
              <a:gd name="adj1" fmla="val 54418"/>
              <a:gd name="adj2" fmla="val -34500"/>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j-ea"/>
                <a:ea typeface="+mj-ea"/>
              </a:rPr>
              <a:t>　　　　　　　　　　　　　　　　　　　　　　　　                    </a:t>
            </a:r>
            <a:r>
              <a:rPr kumimoji="1" lang="ja-JP" altLang="en-US" dirty="0">
                <a:solidFill>
                  <a:schemeClr val="tx1"/>
                </a:solidFill>
                <a:latin typeface="+mj-ea"/>
                <a:ea typeface="+mj-ea"/>
              </a:rPr>
              <a:t>さん</a:t>
            </a:r>
            <a:endParaRPr kumimoji="1" lang="en-US" altLang="ja-JP" dirty="0">
              <a:solidFill>
                <a:schemeClr val="tx1"/>
              </a:solidFill>
              <a:latin typeface="+mj-ea"/>
              <a:ea typeface="+mj-ea"/>
            </a:endParaRPr>
          </a:p>
          <a:p>
            <a:r>
              <a:rPr kumimoji="1" lang="ja-JP" altLang="en-US" sz="4800" dirty="0">
                <a:solidFill>
                  <a:schemeClr val="tx1"/>
                </a:solidFill>
                <a:latin typeface="+mj-ea"/>
                <a:ea typeface="+mj-ea"/>
              </a:rPr>
              <a:t>ドコサヘキサエン酸というよ！</a:t>
            </a:r>
          </a:p>
        </p:txBody>
      </p:sp>
      <p:sp>
        <p:nvSpPr>
          <p:cNvPr id="5" name="テキスト ボックス 4"/>
          <p:cNvSpPr txBox="1"/>
          <p:nvPr/>
        </p:nvSpPr>
        <p:spPr>
          <a:xfrm>
            <a:off x="765585" y="391037"/>
            <a:ext cx="5389419" cy="1015663"/>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ちゅうもく</a:t>
            </a:r>
            <a:endParaRPr kumimoji="1" lang="en-US" altLang="ja-JP" sz="4400" dirty="0">
              <a:latin typeface="HG丸ｺﾞｼｯｸM-PRO" panose="020F0600000000000000" pitchFamily="50" charset="-128"/>
              <a:ea typeface="HG丸ｺﾞｼｯｸM-PRO" panose="020F0600000000000000" pitchFamily="50" charset="-128"/>
            </a:endParaRPr>
          </a:p>
          <a:p>
            <a:r>
              <a:rPr kumimoji="1" lang="ja-JP" altLang="en-US" sz="4400" dirty="0">
                <a:latin typeface="HG丸ｺﾞｼｯｸM-PRO" panose="020F0600000000000000" pitchFamily="50" charset="-128"/>
                <a:ea typeface="HG丸ｺﾞｼｯｸM-PRO" panose="020F0600000000000000" pitchFamily="50" charset="-128"/>
              </a:rPr>
              <a:t>注目すべきは･･･</a:t>
            </a:r>
          </a:p>
        </p:txBody>
      </p:sp>
      <p:sp>
        <p:nvSpPr>
          <p:cNvPr id="6" name="テキスト ボックス 5"/>
          <p:cNvSpPr txBox="1"/>
          <p:nvPr/>
        </p:nvSpPr>
        <p:spPr>
          <a:xfrm>
            <a:off x="3927670" y="1688450"/>
            <a:ext cx="4116995" cy="400110"/>
          </a:xfrm>
          <a:prstGeom prst="rect">
            <a:avLst/>
          </a:prstGeom>
          <a:noFill/>
        </p:spPr>
        <p:txBody>
          <a:bodyPr wrap="square" rtlCol="0">
            <a:spAutoFit/>
          </a:bodyPr>
          <a:lstStyle/>
          <a:p>
            <a:r>
              <a:rPr kumimoji="1" lang="ja-JP" altLang="en-US" sz="2000" b="1" dirty="0">
                <a:latin typeface="+mj-ea"/>
                <a:ea typeface="+mj-ea"/>
              </a:rPr>
              <a:t>ディー　　　　    エイチ　　　　   エー</a:t>
            </a:r>
          </a:p>
        </p:txBody>
      </p:sp>
    </p:spTree>
    <p:extLst>
      <p:ext uri="{BB962C8B-B14F-4D97-AF65-F5344CB8AC3E}">
        <p14:creationId xmlns:p14="http://schemas.microsoft.com/office/powerpoint/2010/main" val="3709593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902" y="2295066"/>
            <a:ext cx="1745275" cy="2288885"/>
          </a:xfrm>
          <a:prstGeom prst="rect">
            <a:avLst/>
          </a:prstGeom>
        </p:spPr>
      </p:pic>
      <p:sp>
        <p:nvSpPr>
          <p:cNvPr id="4" name="四角形吹き出し 3"/>
          <p:cNvSpPr/>
          <p:nvPr/>
        </p:nvSpPr>
        <p:spPr>
          <a:xfrm>
            <a:off x="1453243" y="672824"/>
            <a:ext cx="10131654" cy="1103726"/>
          </a:xfrm>
          <a:prstGeom prst="wedgeRectCallout">
            <a:avLst>
              <a:gd name="adj1" fmla="val -53847"/>
              <a:gd name="adj2" fmla="val 47702"/>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j-ea"/>
                <a:ea typeface="+mj-ea"/>
              </a:rPr>
              <a:t>ディーエイチエー　　　　　　　　 のう　　　　　　　 はたら　　　　　　　　　　　かっぱつ</a:t>
            </a:r>
            <a:endParaRPr kumimoji="1" lang="en-US" altLang="ja-JP" dirty="0">
              <a:solidFill>
                <a:schemeClr val="tx1"/>
              </a:solidFill>
              <a:latin typeface="+mj-ea"/>
              <a:ea typeface="+mj-ea"/>
            </a:endParaRPr>
          </a:p>
          <a:p>
            <a:r>
              <a:rPr kumimoji="1" lang="en-US" altLang="ja-JP" sz="5400" dirty="0">
                <a:solidFill>
                  <a:schemeClr val="tx1"/>
                </a:solidFill>
                <a:latin typeface="+mj-ea"/>
                <a:ea typeface="+mj-ea"/>
              </a:rPr>
              <a:t>DHA</a:t>
            </a:r>
            <a:r>
              <a:rPr kumimoji="1" lang="ja-JP" altLang="en-US" sz="5400" dirty="0">
                <a:solidFill>
                  <a:schemeClr val="tx1"/>
                </a:solidFill>
                <a:latin typeface="+mj-ea"/>
                <a:ea typeface="+mj-ea"/>
              </a:rPr>
              <a:t>は、脳の働きを活発にする！</a:t>
            </a: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22" y="1899511"/>
            <a:ext cx="1629652" cy="2096015"/>
          </a:xfrm>
          <a:prstGeom prst="rect">
            <a:avLst/>
          </a:prstGeom>
        </p:spPr>
      </p:pic>
      <p:sp>
        <p:nvSpPr>
          <p:cNvPr id="8" name="円形吹き出し 7"/>
          <p:cNvSpPr/>
          <p:nvPr/>
        </p:nvSpPr>
        <p:spPr>
          <a:xfrm>
            <a:off x="8245929" y="2078417"/>
            <a:ext cx="3207231" cy="2722184"/>
          </a:xfrm>
          <a:prstGeom prst="wedgeEllipseCallout">
            <a:avLst>
              <a:gd name="adj1" fmla="val -76881"/>
              <a:gd name="adj2" fmla="val -1625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6700" y="1941486"/>
            <a:ext cx="2835374" cy="3069417"/>
          </a:xfrm>
          <a:prstGeom prst="rect">
            <a:avLst/>
          </a:prstGeom>
        </p:spPr>
      </p:pic>
      <p:sp>
        <p:nvSpPr>
          <p:cNvPr id="9" name="角丸四角形吹き出し 8"/>
          <p:cNvSpPr/>
          <p:nvPr/>
        </p:nvSpPr>
        <p:spPr>
          <a:xfrm>
            <a:off x="1139483" y="5102468"/>
            <a:ext cx="9690739" cy="1108973"/>
          </a:xfrm>
          <a:prstGeom prst="wedgeRoundRectCallout">
            <a:avLst>
              <a:gd name="adj1" fmla="val 52097"/>
              <a:gd name="adj2" fmla="val 5475"/>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n-ea"/>
              </a:rPr>
              <a:t>　のう　　　　　 なか</a:t>
            </a:r>
            <a:r>
              <a:rPr kumimoji="1" lang="ja-JP" altLang="en-US" sz="1600" dirty="0">
                <a:solidFill>
                  <a:schemeClr val="tx1"/>
                </a:solidFill>
                <a:latin typeface="+mn-ea"/>
              </a:rPr>
              <a:t>　　　　　　じょうほう　　　　　　　　　　　　　　　　　　　　　　　　　つた</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4400" dirty="0">
                <a:solidFill>
                  <a:schemeClr val="tx1"/>
                </a:solidFill>
              </a:rPr>
              <a:t>脳の中で情報がスムーズに伝わります。</a:t>
            </a:r>
            <a:endParaRPr kumimoji="1" lang="ja-JP" altLang="en-US" sz="4400" dirty="0">
              <a:solidFill>
                <a:schemeClr val="tx1"/>
              </a:solidFill>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0223" y="5102468"/>
            <a:ext cx="947006" cy="1168841"/>
          </a:xfrm>
          <a:prstGeom prst="rect">
            <a:avLst/>
          </a:prstGeom>
        </p:spPr>
      </p:pic>
    </p:spTree>
    <p:extLst>
      <p:ext uri="{BB962C8B-B14F-4D97-AF65-F5344CB8AC3E}">
        <p14:creationId xmlns:p14="http://schemas.microsoft.com/office/powerpoint/2010/main" val="2131669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605" y="4468357"/>
            <a:ext cx="1475881" cy="1821605"/>
          </a:xfrm>
          <a:prstGeom prst="rect">
            <a:avLst/>
          </a:prstGeom>
        </p:spPr>
      </p:pic>
      <p:pic>
        <p:nvPicPr>
          <p:cNvPr id="9" name="図 8">
            <a:extLst>
              <a:ext uri="{FF2B5EF4-FFF2-40B4-BE49-F238E27FC236}">
                <a16:creationId xmlns:a16="http://schemas.microsoft.com/office/drawing/2014/main" id="{CFAE5200-E6A2-FF45-CBE4-BE1BF085C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843" y="1047738"/>
            <a:ext cx="3317967" cy="3606486"/>
          </a:xfrm>
          <a:prstGeom prst="rect">
            <a:avLst/>
          </a:prstGeom>
        </p:spPr>
      </p:pic>
      <p:pic>
        <p:nvPicPr>
          <p:cNvPr id="11" name="図 10">
            <a:extLst>
              <a:ext uri="{FF2B5EF4-FFF2-40B4-BE49-F238E27FC236}">
                <a16:creationId xmlns:a16="http://schemas.microsoft.com/office/drawing/2014/main" id="{6D2BE14E-FEFF-77F9-1631-DAFBA84EA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357" y="1145545"/>
            <a:ext cx="3534582" cy="3410872"/>
          </a:xfrm>
          <a:prstGeom prst="rect">
            <a:avLst/>
          </a:prstGeom>
        </p:spPr>
      </p:pic>
      <p:sp>
        <p:nvSpPr>
          <p:cNvPr id="12" name="角丸四角形吹き出し 8">
            <a:extLst>
              <a:ext uri="{FF2B5EF4-FFF2-40B4-BE49-F238E27FC236}">
                <a16:creationId xmlns:a16="http://schemas.microsoft.com/office/drawing/2014/main" id="{4EFE8FEA-AA4D-950E-C509-EA17712A2E2A}"/>
              </a:ext>
            </a:extLst>
          </p:cNvPr>
          <p:cNvSpPr/>
          <p:nvPr/>
        </p:nvSpPr>
        <p:spPr>
          <a:xfrm>
            <a:off x="1717964" y="5064637"/>
            <a:ext cx="8264236" cy="991139"/>
          </a:xfrm>
          <a:prstGeom prst="wedgeRoundRectCallout">
            <a:avLst>
              <a:gd name="adj1" fmla="val 52097"/>
              <a:gd name="adj2" fmla="val 5475"/>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600" b="1" dirty="0" err="1">
                <a:solidFill>
                  <a:schemeClr val="tx1"/>
                </a:solidFill>
                <a:latin typeface="+mj-ea"/>
                <a:ea typeface="+mj-ea"/>
              </a:rPr>
              <a:t>き</a:t>
            </a:r>
            <a:r>
              <a:rPr kumimoji="1" lang="ja-JP" altLang="en-US" sz="1600" b="1" dirty="0">
                <a:solidFill>
                  <a:schemeClr val="tx1"/>
                </a:solidFill>
                <a:latin typeface="+mj-ea"/>
                <a:ea typeface="+mj-ea"/>
              </a:rPr>
              <a:t>おくりょく　　　　　　　　　</a:t>
            </a:r>
            <a:r>
              <a:rPr lang="ja-JP" altLang="en-US" sz="1600" b="1" dirty="0">
                <a:solidFill>
                  <a:schemeClr val="tx1"/>
                </a:solidFill>
                <a:latin typeface="+mj-ea"/>
                <a:ea typeface="+mj-ea"/>
              </a:rPr>
              <a:t>はんだん</a:t>
            </a:r>
            <a:r>
              <a:rPr kumimoji="1" lang="ja-JP" altLang="en-US" sz="1600" b="1" dirty="0">
                <a:solidFill>
                  <a:schemeClr val="tx1"/>
                </a:solidFill>
                <a:latin typeface="+mj-ea"/>
                <a:ea typeface="+mj-ea"/>
              </a:rPr>
              <a:t>りょく</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4400" b="1" dirty="0">
                <a:solidFill>
                  <a:schemeClr val="tx1"/>
                </a:solidFill>
                <a:latin typeface="+mj-ea"/>
                <a:ea typeface="+mj-ea"/>
              </a:rPr>
              <a:t>記憶力や</a:t>
            </a:r>
            <a:r>
              <a:rPr lang="ja-JP" altLang="en-US" sz="4400" b="1" dirty="0">
                <a:solidFill>
                  <a:schemeClr val="tx1"/>
                </a:solidFill>
                <a:latin typeface="+mj-ea"/>
                <a:ea typeface="+mj-ea"/>
              </a:rPr>
              <a:t>判断</a:t>
            </a:r>
            <a:r>
              <a:rPr kumimoji="1" lang="ja-JP" altLang="en-US" sz="4400" b="1" dirty="0">
                <a:solidFill>
                  <a:schemeClr val="tx1"/>
                </a:solidFill>
                <a:latin typeface="+mj-ea"/>
                <a:ea typeface="+mj-ea"/>
              </a:rPr>
              <a:t>力がアップ</a:t>
            </a:r>
            <a:r>
              <a:rPr kumimoji="1" lang="ja-JP" altLang="en-US" sz="4400" dirty="0">
                <a:solidFill>
                  <a:schemeClr val="tx1"/>
                </a:solidFill>
              </a:rPr>
              <a:t>します！</a:t>
            </a:r>
          </a:p>
        </p:txBody>
      </p:sp>
      <p:sp>
        <p:nvSpPr>
          <p:cNvPr id="13" name="吹き出し: 円形 12">
            <a:extLst>
              <a:ext uri="{FF2B5EF4-FFF2-40B4-BE49-F238E27FC236}">
                <a16:creationId xmlns:a16="http://schemas.microsoft.com/office/drawing/2014/main" id="{6557868E-42AB-6D08-4666-A5A883334635}"/>
              </a:ext>
            </a:extLst>
          </p:cNvPr>
          <p:cNvSpPr/>
          <p:nvPr/>
        </p:nvSpPr>
        <p:spPr>
          <a:xfrm>
            <a:off x="9083349" y="918053"/>
            <a:ext cx="1929863" cy="887670"/>
          </a:xfrm>
          <a:prstGeom prst="wedgeEllipseCallout">
            <a:avLst>
              <a:gd name="adj1" fmla="val -33333"/>
              <a:gd name="adj2" fmla="val 71253"/>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dirty="0">
                <a:latin typeface="HG丸ｺﾞｼｯｸM-PRO" panose="020F0600000000000000" pitchFamily="50" charset="-128"/>
                <a:ea typeface="HG丸ｺﾞｼｯｸM-PRO" panose="020F0600000000000000" pitchFamily="50" charset="-128"/>
              </a:rPr>
              <a:t>　  いま</a:t>
            </a:r>
            <a:endParaRPr kumimoji="1" lang="en-US" altLang="ja-JP" sz="1050" b="1" dirty="0">
              <a:latin typeface="HG丸ｺﾞｼｯｸM-PRO" panose="020F0600000000000000" pitchFamily="50" charset="-128"/>
              <a:ea typeface="HG丸ｺﾞｼｯｸM-PRO" panose="020F0600000000000000" pitchFamily="50" charset="-128"/>
            </a:endParaRPr>
          </a:p>
          <a:p>
            <a:pPr algn="ctr"/>
            <a:r>
              <a:rPr kumimoji="1" lang="ja-JP" altLang="en-US" sz="2000" b="1" dirty="0">
                <a:latin typeface="HG丸ｺﾞｼｯｸM-PRO" panose="020F0600000000000000" pitchFamily="50" charset="-128"/>
                <a:ea typeface="HG丸ｺﾞｼｯｸM-PRO" panose="020F0600000000000000" pitchFamily="50" charset="-128"/>
              </a:rPr>
              <a:t>今だ！</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14" name="吹き出し: 円形 13">
            <a:extLst>
              <a:ext uri="{FF2B5EF4-FFF2-40B4-BE49-F238E27FC236}">
                <a16:creationId xmlns:a16="http://schemas.microsoft.com/office/drawing/2014/main" id="{63EC8637-20E1-33C4-3075-8F2E76F1570D}"/>
              </a:ext>
            </a:extLst>
          </p:cNvPr>
          <p:cNvSpPr/>
          <p:nvPr/>
        </p:nvSpPr>
        <p:spPr>
          <a:xfrm>
            <a:off x="709229" y="802224"/>
            <a:ext cx="2002971" cy="1119329"/>
          </a:xfrm>
          <a:prstGeom prst="wedgeEllipseCallout">
            <a:avLst>
              <a:gd name="adj1" fmla="val 41667"/>
              <a:gd name="adj2" fmla="val 5861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b="1" dirty="0">
                <a:latin typeface="HG丸ｺﾞｼｯｸM-PRO" panose="020F0600000000000000" pitchFamily="50" charset="-128"/>
                <a:ea typeface="HG丸ｺﾞｼｯｸM-PRO" panose="020F0600000000000000" pitchFamily="50" charset="-128"/>
              </a:rPr>
              <a:t>あしたは</a:t>
            </a:r>
            <a:endParaRPr lang="en-US" altLang="ja-JP" b="1" dirty="0">
              <a:latin typeface="HG丸ｺﾞｼｯｸM-PRO" panose="020F0600000000000000" pitchFamily="50" charset="-128"/>
              <a:ea typeface="HG丸ｺﾞｼｯｸM-PRO" panose="020F0600000000000000" pitchFamily="50" charset="-128"/>
            </a:endParaRPr>
          </a:p>
          <a:p>
            <a:pPr algn="ctr"/>
            <a:r>
              <a:rPr kumimoji="1" lang="ja-JP" altLang="en-US" b="1" dirty="0">
                <a:latin typeface="HG丸ｺﾞｼｯｸM-PRO" panose="020F0600000000000000" pitchFamily="50" charset="-128"/>
                <a:ea typeface="HG丸ｺﾞｼｯｸM-PRO" panose="020F0600000000000000" pitchFamily="50" charset="-128"/>
              </a:rPr>
              <a:t>テストだ！</a:t>
            </a:r>
          </a:p>
        </p:txBody>
      </p:sp>
    </p:spTree>
    <p:extLst>
      <p:ext uri="{BB962C8B-B14F-4D97-AF65-F5344CB8AC3E}">
        <p14:creationId xmlns:p14="http://schemas.microsoft.com/office/powerpoint/2010/main" val="3837972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発 2 2"/>
          <p:cNvSpPr/>
          <p:nvPr/>
        </p:nvSpPr>
        <p:spPr>
          <a:xfrm>
            <a:off x="233360" y="371302"/>
            <a:ext cx="12011891" cy="6096000"/>
          </a:xfrm>
          <a:prstGeom prst="irregularSeal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400" dirty="0">
              <a:solidFill>
                <a:schemeClr val="tx1"/>
              </a:solidFill>
              <a:latin typeface="ＤＨＰ平成ゴシックW5" panose="020B0500000000000000" pitchFamily="50" charset="-128"/>
              <a:ea typeface="ＤＨＰ平成ゴシックW5" panose="020B05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27" y="554182"/>
            <a:ext cx="2171012" cy="2680262"/>
          </a:xfrm>
          <a:prstGeom prst="rect">
            <a:avLst/>
          </a:prstGeom>
        </p:spPr>
      </p:pic>
      <p:sp>
        <p:nvSpPr>
          <p:cNvPr id="5" name="テキスト ボックス 4"/>
          <p:cNvSpPr txBox="1"/>
          <p:nvPr/>
        </p:nvSpPr>
        <p:spPr>
          <a:xfrm rot="20774759">
            <a:off x="2466889" y="1480405"/>
            <a:ext cx="8236874" cy="3693319"/>
          </a:xfrm>
          <a:prstGeom prst="rect">
            <a:avLst/>
          </a:prstGeom>
          <a:noFill/>
        </p:spPr>
        <p:txBody>
          <a:bodyPr wrap="square" rtlCol="0">
            <a:spAutoFit/>
          </a:bodyPr>
          <a:lstStyle/>
          <a:p>
            <a:r>
              <a:rPr kumimoji="1" lang="ja-JP" altLang="en-US" dirty="0">
                <a:latin typeface="HGS創英角ﾎﾟｯﾌﾟ体" panose="040B0A00000000000000" pitchFamily="50" charset="-128"/>
                <a:ea typeface="HGS創英角ﾎﾟｯﾌﾟ体" panose="040B0A00000000000000" pitchFamily="50" charset="-128"/>
              </a:rPr>
              <a:t>　　　　さかな　　　　　 </a:t>
            </a:r>
            <a:r>
              <a:rPr kumimoji="1" lang="ja-JP" altLang="en-US" dirty="0" err="1">
                <a:latin typeface="HGS創英角ﾎﾟｯﾌﾟ体" panose="040B0A00000000000000" pitchFamily="50" charset="-128"/>
                <a:ea typeface="HGS創英角ﾎﾟｯﾌﾟ体" panose="040B0A00000000000000" pitchFamily="50" charset="-128"/>
              </a:rPr>
              <a:t>た</a:t>
            </a:r>
            <a:endParaRPr kumimoji="1" lang="en-US" altLang="ja-JP" dirty="0">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②魚を食べると、</a:t>
            </a:r>
            <a:endParaRPr kumimoji="1" lang="en-US" altLang="ja-JP" sz="6600" dirty="0">
              <a:latin typeface="HGS創英角ﾎﾟｯﾌﾟ体" panose="040B0A00000000000000" pitchFamily="50" charset="-128"/>
              <a:ea typeface="HGS創英角ﾎﾟｯﾌﾟ体" panose="040B0A00000000000000" pitchFamily="50" charset="-128"/>
            </a:endParaRPr>
          </a:p>
          <a:p>
            <a:r>
              <a:rPr kumimoji="1" lang="en-US" altLang="ja-JP" dirty="0">
                <a:solidFill>
                  <a:srgbClr val="FF0000"/>
                </a:solidFill>
                <a:latin typeface="HGS創英角ﾎﾟｯﾌﾟ体" panose="040B0A00000000000000" pitchFamily="50" charset="-128"/>
                <a:ea typeface="HGS創英角ﾎﾟｯﾌﾟ体" panose="040B0A00000000000000" pitchFamily="50" charset="-128"/>
              </a:rPr>
              <a:t> </a:t>
            </a:r>
            <a:r>
              <a:rPr kumimoji="1" lang="ja-JP" altLang="en-US" dirty="0">
                <a:solidFill>
                  <a:srgbClr val="FF0000"/>
                </a:solidFill>
                <a:latin typeface="HGS創英角ﾎﾟｯﾌﾟ体" panose="040B0A00000000000000" pitchFamily="50" charset="-128"/>
                <a:ea typeface="HGS創英角ﾎﾟｯﾌﾟ体" panose="040B0A00000000000000" pitchFamily="50" charset="-128"/>
              </a:rPr>
              <a:t>　　　　うんどう　　　の</a:t>
            </a:r>
            <a:r>
              <a:rPr kumimoji="1" lang="ja-JP" altLang="en-US" dirty="0" err="1">
                <a:solidFill>
                  <a:srgbClr val="FF0000"/>
                </a:solidFill>
                <a:latin typeface="HGS創英角ﾎﾟｯﾌﾟ体" panose="040B0A00000000000000" pitchFamily="50" charset="-128"/>
                <a:ea typeface="HGS創英角ﾎﾟｯﾌﾟ体" panose="040B0A00000000000000" pitchFamily="50" charset="-128"/>
              </a:rPr>
              <a:t>うりょく</a:t>
            </a:r>
            <a:endParaRPr kumimoji="1"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r>
              <a:rPr kumimoji="1" lang="ja-JP" altLang="en-US" sz="6600" dirty="0">
                <a:solidFill>
                  <a:srgbClr val="FF0000"/>
                </a:solidFill>
                <a:latin typeface="HGS創英角ﾎﾟｯﾌﾟ体" panose="040B0A00000000000000" pitchFamily="50" charset="-128"/>
                <a:ea typeface="HGS創英角ﾎﾟｯﾌﾟ体" panose="040B0A00000000000000" pitchFamily="50" charset="-128"/>
              </a:rPr>
              <a:t>　運動能力がアップ</a:t>
            </a:r>
            <a:endParaRPr kumimoji="1" lang="en-US" altLang="ja-JP" sz="6600" dirty="0">
              <a:solidFill>
                <a:srgbClr val="FF0000"/>
              </a:solidFill>
              <a:latin typeface="HGS創英角ﾎﾟｯﾌﾟ体" panose="040B0A00000000000000" pitchFamily="50" charset="-128"/>
              <a:ea typeface="HGS創英角ﾎﾟｯﾌﾟ体" panose="040B0A00000000000000" pitchFamily="50" charset="-128"/>
            </a:endParaRPr>
          </a:p>
          <a:p>
            <a:r>
              <a:rPr kumimoji="1" lang="ja-JP" altLang="en-US" sz="6600" dirty="0">
                <a:latin typeface="HGS創英角ﾎﾟｯﾌﾟ体" panose="040B0A00000000000000" pitchFamily="50" charset="-128"/>
                <a:ea typeface="HGS創英角ﾎﾟｯﾌﾟ体" panose="040B0A00000000000000" pitchFamily="50" charset="-128"/>
              </a:rPr>
              <a:t>　します！</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385" y="3602182"/>
            <a:ext cx="2122882" cy="2748067"/>
          </a:xfrm>
          <a:prstGeom prst="rect">
            <a:avLst/>
          </a:prstGeom>
        </p:spPr>
      </p:pic>
    </p:spTree>
    <p:extLst>
      <p:ext uri="{BB962C8B-B14F-4D97-AF65-F5344CB8AC3E}">
        <p14:creationId xmlns:p14="http://schemas.microsoft.com/office/powerpoint/2010/main" val="2797681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1889</TotalTime>
  <Words>1321</Words>
  <Application>Microsoft Office PowerPoint</Application>
  <PresentationFormat>ワイド画面</PresentationFormat>
  <Paragraphs>199</Paragraphs>
  <Slides>24</Slides>
  <Notes>24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ＤＦ特太ゴシック体</vt:lpstr>
      <vt:lpstr>ＤＨＰ平成ゴシックW5</vt:lpstr>
      <vt:lpstr>HGS創英角ﾎﾟｯﾌﾟ体</vt:lpstr>
      <vt:lpstr>HG丸ｺﾞｼｯｸM-PRO</vt:lpstr>
      <vt:lpstr>ＭＳ Ｐゴシック</vt:lpstr>
      <vt:lpstr>ＭＳ Ｐ明朝</vt:lpstr>
      <vt:lpstr>游ゴシック</vt:lpstr>
      <vt:lpstr>Arial</vt:lpstr>
      <vt:lpstr>Garamond</vt:lpstr>
      <vt:lpstr>オーガニック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小山 康子</dc:creator>
  <cp:lastModifiedBy>小山 康子</cp:lastModifiedBy>
  <cp:revision>136</cp:revision>
  <dcterms:created xsi:type="dcterms:W3CDTF">2022-08-04T03:02:27Z</dcterms:created>
  <dcterms:modified xsi:type="dcterms:W3CDTF">2023-01-16T00:49:07Z</dcterms:modified>
</cp:coreProperties>
</file>