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91" r:id="rId2"/>
    <p:sldId id="256" r:id="rId3"/>
    <p:sldId id="257" r:id="rId4"/>
    <p:sldId id="259" r:id="rId5"/>
    <p:sldId id="261" r:id="rId6"/>
    <p:sldId id="262" r:id="rId7"/>
    <p:sldId id="263" r:id="rId8"/>
    <p:sldId id="276" r:id="rId9"/>
    <p:sldId id="280" r:id="rId10"/>
    <p:sldId id="264" r:id="rId11"/>
    <p:sldId id="284" r:id="rId12"/>
    <p:sldId id="289" r:id="rId13"/>
    <p:sldId id="286" r:id="rId14"/>
    <p:sldId id="267" r:id="rId15"/>
    <p:sldId id="268" r:id="rId16"/>
    <p:sldId id="269" r:id="rId17"/>
    <p:sldId id="277" r:id="rId18"/>
    <p:sldId id="270" r:id="rId19"/>
    <p:sldId id="290" r:id="rId20"/>
    <p:sldId id="275" r:id="rId21"/>
    <p:sldId id="271" r:id="rId22"/>
    <p:sldId id="281" r:id="rId23"/>
    <p:sldId id="282" r:id="rId24"/>
    <p:sldId id="283" r:id="rId25"/>
    <p:sldId id="288" r:id="rId26"/>
    <p:sldId id="287" r:id="rId27"/>
    <p:sldId id="27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449" autoAdjust="0"/>
  </p:normalViewPr>
  <p:slideViewPr>
    <p:cSldViewPr snapToGrid="0">
      <p:cViewPr varScale="1">
        <p:scale>
          <a:sx n="61" d="100"/>
          <a:sy n="61" d="100"/>
        </p:scale>
        <p:origin x="2102" y="48"/>
      </p:cViewPr>
      <p:guideLst/>
    </p:cSldViewPr>
  </p:slideViewPr>
  <p:notesTextViewPr>
    <p:cViewPr>
      <p:scale>
        <a:sx n="150" d="100"/>
        <a:sy n="150" d="100"/>
      </p:scale>
      <p:origin x="0" y="0"/>
    </p:cViewPr>
  </p:notesTextViewPr>
  <p:notesViewPr>
    <p:cSldViewPr snapToGrid="0">
      <p:cViewPr varScale="1">
        <p:scale>
          <a:sx n="55" d="100"/>
          <a:sy n="55" d="100"/>
        </p:scale>
        <p:origin x="28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55605-E4BE-48D9-900D-2D55D8B33C21}" type="datetimeFigureOut">
              <a:rPr kumimoji="1" lang="ja-JP" altLang="en-US" smtClean="0"/>
              <a:t>2024/1/15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AE3FC-C18C-4860-929F-6153E8E86249}" type="slidenum">
              <a:rPr kumimoji="1" lang="ja-JP" altLang="en-US" smtClean="0"/>
              <a:t>‹#›</a:t>
            </a:fld>
            <a:endParaRPr kumimoji="1" lang="ja-JP" altLang="en-US"/>
          </a:p>
        </p:txBody>
      </p:sp>
    </p:spTree>
    <p:extLst>
      <p:ext uri="{BB962C8B-B14F-4D97-AF65-F5344CB8AC3E}">
        <p14:creationId xmlns:p14="http://schemas.microsoft.com/office/powerpoint/2010/main" val="27276705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1</a:t>
            </a:fld>
            <a:endParaRPr kumimoji="1" lang="ja-JP" altLang="en-US"/>
          </a:p>
        </p:txBody>
      </p:sp>
    </p:spTree>
    <p:extLst>
      <p:ext uri="{BB962C8B-B14F-4D97-AF65-F5344CB8AC3E}">
        <p14:creationId xmlns:p14="http://schemas.microsoft.com/office/powerpoint/2010/main" val="122090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給食はワゴンで運びます。身支度ができたら給食のワゴンを自分たちで取りに行きましょう。あれあれ、この中に</a:t>
            </a:r>
            <a:r>
              <a:rPr kumimoji="1" lang="ja-JP" altLang="en-US" b="0" dirty="0"/>
              <a:t>身支度ができていない人が</a:t>
            </a:r>
            <a:r>
              <a:rPr kumimoji="1" lang="en-US" altLang="ja-JP" b="0" dirty="0"/>
              <a:t>4</a:t>
            </a:r>
            <a:r>
              <a:rPr kumimoji="1" lang="ja-JP" altLang="en-US" b="0" dirty="0"/>
              <a:t>人います。分かりますか。●</a:t>
            </a:r>
            <a:r>
              <a:rPr kumimoji="1" lang="ja-JP" altLang="en-US" dirty="0"/>
              <a:t>①この人はまだエプロンを着ていないですね。●②この人はボタンを閉めていません。●③この人は髪の毛が出てしまっていますね。●④マスクは鼻と口が隠れるようにしましょう。●</a:t>
            </a:r>
            <a:r>
              <a:rPr kumimoji="1" lang="ja-JP" altLang="en-US" b="0" dirty="0"/>
              <a:t>身支度以外にも・・・●</a:t>
            </a:r>
            <a:r>
              <a:rPr kumimoji="1" lang="ja-JP" altLang="en-US" dirty="0"/>
              <a:t>⑤この人のように廊下を走っていったら危ないですね。●</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10</a:t>
            </a:fld>
            <a:endParaRPr kumimoji="1" lang="ja-JP" altLang="en-US"/>
          </a:p>
        </p:txBody>
      </p:sp>
    </p:spTree>
    <p:extLst>
      <p:ext uri="{BB962C8B-B14F-4D97-AF65-F5344CB8AC3E}">
        <p14:creationId xmlns:p14="http://schemas.microsoft.com/office/powerpoint/2010/main" val="382749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皆さんは●この</a:t>
            </a:r>
            <a:r>
              <a:rPr kumimoji="1" lang="ja-JP" altLang="en-US" b="0" dirty="0"/>
              <a:t>身支度の●４つの</a:t>
            </a:r>
            <a:r>
              <a:rPr kumimoji="1" lang="ja-JP" altLang="en-US" dirty="0"/>
              <a:t>間違いと、●</a:t>
            </a:r>
            <a:r>
              <a:rPr kumimoji="1" lang="ja-JP" altLang="en-US" b="0" dirty="0"/>
              <a:t>ワゴンを取りに行く時の●</a:t>
            </a:r>
            <a:r>
              <a:rPr kumimoji="1" lang="ja-JP" altLang="en-US" dirty="0"/>
              <a:t>間違いによく気付きました。●特に廊下を走ってワゴンを取りに行こうとするとほかの当番の人にぶつかってしまったり、ほかの学級のワゴンとぶつかってしまったりするかもしれません。みんなで歩いて取りに行き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11</a:t>
            </a:fld>
            <a:endParaRPr kumimoji="1" lang="ja-JP" altLang="en-US"/>
          </a:p>
        </p:txBody>
      </p:sp>
    </p:spTree>
    <p:extLst>
      <p:ext uri="{BB962C8B-B14F-4D97-AF65-F5344CB8AC3E}">
        <p14:creationId xmlns:p14="http://schemas.microsoft.com/office/powerpoint/2010/main" val="1499151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そして、必ず先生と一緒に給食のワゴンを取りに行って運びましょう。●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12</a:t>
            </a:fld>
            <a:endParaRPr kumimoji="1" lang="ja-JP" altLang="en-US"/>
          </a:p>
        </p:txBody>
      </p:sp>
    </p:spTree>
    <p:extLst>
      <p:ext uri="{BB962C8B-B14F-4D97-AF65-F5344CB8AC3E}">
        <p14:creationId xmlns:p14="http://schemas.microsoft.com/office/powerpoint/2010/main" val="100690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1D1C1D"/>
                </a:solidFill>
                <a:effectLst/>
                <a:latin typeface="NotoSansJP"/>
              </a:rPr>
              <a:t>先生が来る前に給食当番だけで運ぼうとするとワゴンに轢かれてけがをしたり、給食をこぼしたりするので、●先生と一緒に運びましょう。●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13</a:t>
            </a:fld>
            <a:endParaRPr kumimoji="1" lang="ja-JP" altLang="en-US"/>
          </a:p>
        </p:txBody>
      </p:sp>
    </p:spTree>
    <p:extLst>
      <p:ext uri="{BB962C8B-B14F-4D97-AF65-F5344CB8AC3E}">
        <p14:creationId xmlns:p14="http://schemas.microsoft.com/office/powerpoint/2010/main" val="3189797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教室では、配膳台をきれいに拭きましょう。●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14</a:t>
            </a:fld>
            <a:endParaRPr kumimoji="1" lang="ja-JP" altLang="en-US"/>
          </a:p>
        </p:txBody>
      </p:sp>
    </p:spTree>
    <p:extLst>
      <p:ext uri="{BB962C8B-B14F-4D97-AF65-F5344CB8AC3E}">
        <p14:creationId xmlns:p14="http://schemas.microsoft.com/office/powerpoint/2010/main" val="891280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配膳台がきれいになったら、ワゴンから給食を下ろして、配る準備をしましょう。●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15</a:t>
            </a:fld>
            <a:endParaRPr kumimoji="1" lang="ja-JP" altLang="en-US"/>
          </a:p>
        </p:txBody>
      </p:sp>
    </p:spTree>
    <p:extLst>
      <p:ext uri="{BB962C8B-B14F-4D97-AF65-F5344CB8AC3E}">
        <p14:creationId xmlns:p14="http://schemas.microsoft.com/office/powerpoint/2010/main" val="233814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給食の盛り付けをしましょう。●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16</a:t>
            </a:fld>
            <a:endParaRPr kumimoji="1" lang="ja-JP" altLang="en-US"/>
          </a:p>
        </p:txBody>
      </p:sp>
    </p:spTree>
    <p:extLst>
      <p:ext uri="{BB962C8B-B14F-4D97-AF65-F5344CB8AC3E}">
        <p14:creationId xmlns:p14="http://schemas.microsoft.com/office/powerpoint/2010/main" val="4092901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だし、次の人は給食当番ができません。爪が伸びている人、●手にけがをしていて手がきれいに洗えない人、●おなかが痛かったり、熱があったり、咳が出たりして体調が悪い人。●このような人たちは先生にお話しをして、どのように行動するか聞き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17</a:t>
            </a:fld>
            <a:endParaRPr kumimoji="1" lang="ja-JP" altLang="en-US"/>
          </a:p>
        </p:txBody>
      </p:sp>
    </p:spTree>
    <p:extLst>
      <p:ext uri="{BB962C8B-B14F-4D97-AF65-F5344CB8AC3E}">
        <p14:creationId xmlns:p14="http://schemas.microsoft.com/office/powerpoint/2010/main" val="298497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みんなで協力して、給食の準備ができました！でも給食当番の人には、まだすることがあります。●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18</a:t>
            </a:fld>
            <a:endParaRPr kumimoji="1" lang="ja-JP" altLang="en-US"/>
          </a:p>
        </p:txBody>
      </p:sp>
    </p:spTree>
    <p:extLst>
      <p:ext uri="{BB962C8B-B14F-4D97-AF65-F5344CB8AC3E}">
        <p14:creationId xmlns:p14="http://schemas.microsoft.com/office/powerpoint/2010/main" val="2482354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準備ができたら、給食当番はエプロンを片付けましょう。●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19</a:t>
            </a:fld>
            <a:endParaRPr kumimoji="1" lang="ja-JP" altLang="en-US"/>
          </a:p>
        </p:txBody>
      </p:sp>
    </p:spTree>
    <p:extLst>
      <p:ext uri="{BB962C8B-B14F-4D97-AF65-F5344CB8AC3E}">
        <p14:creationId xmlns:p14="http://schemas.microsoft.com/office/powerpoint/2010/main" val="89334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幼稚園や保育園では、給食の準備の多くを先生方がしてくださっていたと思いますが、小学校では、自分たちで準備をします。準備には、「コツ」といって、できると自分やみんなのためになることがあります。今日は、給食の準備の「コツ」をみんなと見付けて、身に付けられるようにしましょう。●</a:t>
            </a:r>
            <a:endParaRPr kumimoji="1" lang="en-US" altLang="ja-JP" dirty="0"/>
          </a:p>
          <a:p>
            <a:r>
              <a:rPr kumimoji="1" lang="en-US" altLang="ja-JP" dirty="0"/>
              <a:t>※</a:t>
            </a:r>
            <a:r>
              <a:rPr kumimoji="1" lang="ja-JP" altLang="en-US" dirty="0"/>
              <a:t>●印のところでクリックしてください。</a:t>
            </a:r>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2</a:t>
            </a:fld>
            <a:endParaRPr kumimoji="1" lang="ja-JP" altLang="en-US"/>
          </a:p>
        </p:txBody>
      </p:sp>
    </p:spTree>
    <p:extLst>
      <p:ext uri="{BB962C8B-B14F-4D97-AF65-F5344CB8AC3E}">
        <p14:creationId xmlns:p14="http://schemas.microsoft.com/office/powerpoint/2010/main" val="2492820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床でたたもうとする人もいるかもしれませんが、床は、●うち履きで歩くところなので、きれいなところではありません。きれいな片付け方をこれから紹介します。●</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20</a:t>
            </a:fld>
            <a:endParaRPr kumimoji="1" lang="ja-JP" altLang="en-US"/>
          </a:p>
        </p:txBody>
      </p:sp>
    </p:spTree>
    <p:extLst>
      <p:ext uri="{BB962C8B-B14F-4D97-AF65-F5344CB8AC3E}">
        <p14:creationId xmlns:p14="http://schemas.microsoft.com/office/powerpoint/2010/main" val="287665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まず、エプロンを脱いだら、自分の体の上で両肩と両袖を合わせます。●</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21</a:t>
            </a:fld>
            <a:endParaRPr kumimoji="1" lang="ja-JP" altLang="en-US"/>
          </a:p>
        </p:txBody>
      </p:sp>
    </p:spTree>
    <p:extLst>
      <p:ext uri="{BB962C8B-B14F-4D97-AF65-F5344CB8AC3E}">
        <p14:creationId xmlns:p14="http://schemas.microsoft.com/office/powerpoint/2010/main" val="3475666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次に、合わせた袖を前にたたみます。●</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22</a:t>
            </a:fld>
            <a:endParaRPr kumimoji="1" lang="ja-JP" altLang="en-US"/>
          </a:p>
        </p:txBody>
      </p:sp>
    </p:spTree>
    <p:extLst>
      <p:ext uri="{BB962C8B-B14F-4D97-AF65-F5344CB8AC3E}">
        <p14:creationId xmlns:p14="http://schemas.microsoft.com/office/powerpoint/2010/main" val="3341628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さらに、上からパタンパタンとたたみます。●</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23</a:t>
            </a:fld>
            <a:endParaRPr kumimoji="1" lang="ja-JP" altLang="en-US"/>
          </a:p>
        </p:txBody>
      </p:sp>
    </p:spTree>
    <p:extLst>
      <p:ext uri="{BB962C8B-B14F-4D97-AF65-F5344CB8AC3E}">
        <p14:creationId xmlns:p14="http://schemas.microsoft.com/office/powerpoint/2010/main" val="472942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最後に、小さくたたんだエプロンと帽子、マスクを給食袋にしまいましょう。今、紹介したたたみ方が</a:t>
            </a:r>
            <a:r>
              <a:rPr lang="ja-JP" altLang="en-US" b="0" i="0" dirty="0">
                <a:solidFill>
                  <a:srgbClr val="1D1C1D"/>
                </a:solidFill>
                <a:effectLst/>
                <a:latin typeface="NotoSansJP"/>
              </a:rPr>
              <a:t>難しい人は、机の上でたたんだり、床につけないように工夫したりして袋に入れましょう。●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24</a:t>
            </a:fld>
            <a:endParaRPr kumimoji="1" lang="ja-JP" altLang="en-US"/>
          </a:p>
        </p:txBody>
      </p:sp>
    </p:spTree>
    <p:extLst>
      <p:ext uri="{BB962C8B-B14F-4D97-AF65-F5344CB8AC3E}">
        <p14:creationId xmlns:p14="http://schemas.microsoft.com/office/powerpoint/2010/main" val="1111463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給食当番の「コツ」はわかりましたか。もう一度「コツ」を振り返ってみましょう。●最初に手を洗います。●４つのポイントを守って身支度をします。●ワゴンは先生と一緒に歩いて運びます。●配膳台をきれいに拭きます。●エプロンは床ではたたみません。●</a:t>
            </a:r>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25</a:t>
            </a:fld>
            <a:endParaRPr kumimoji="1" lang="ja-JP" altLang="en-US"/>
          </a:p>
        </p:txBody>
      </p:sp>
    </p:spTree>
    <p:extLst>
      <p:ext uri="{BB962C8B-B14F-4D97-AF65-F5344CB8AC3E}">
        <p14:creationId xmlns:p14="http://schemas.microsoft.com/office/powerpoint/2010/main" val="2076747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給食当番の「コツ」を守って、みんなで●きれいで安全な楽しい給食時間にしましょう。●</a:t>
            </a:r>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26</a:t>
            </a:fld>
            <a:endParaRPr kumimoji="1" lang="ja-JP" altLang="en-US"/>
          </a:p>
        </p:txBody>
      </p:sp>
    </p:spTree>
    <p:extLst>
      <p:ext uri="{BB962C8B-B14F-4D97-AF65-F5344CB8AC3E}">
        <p14:creationId xmlns:p14="http://schemas.microsoft.com/office/powerpoint/2010/main" val="3518417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27</a:t>
            </a:fld>
            <a:endParaRPr kumimoji="1" lang="ja-JP" altLang="en-US"/>
          </a:p>
        </p:txBody>
      </p:sp>
    </p:spTree>
    <p:extLst>
      <p:ext uri="{BB962C8B-B14F-4D97-AF65-F5344CB8AC3E}">
        <p14:creationId xmlns:p14="http://schemas.microsoft.com/office/powerpoint/2010/main" val="395957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trike="noStrike" dirty="0"/>
              <a:t>そろそろ４時間目の授業が終わります。</a:t>
            </a:r>
            <a:r>
              <a:rPr kumimoji="1" lang="ja-JP" altLang="en-US" dirty="0"/>
              <a:t>皆さんの大好きな給食の時間です。給食を食べるために給食当番の人は準備をしましょう。●</a:t>
            </a:r>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3</a:t>
            </a:fld>
            <a:endParaRPr kumimoji="1" lang="ja-JP" altLang="en-US"/>
          </a:p>
        </p:txBody>
      </p:sp>
    </p:spTree>
    <p:extLst>
      <p:ext uri="{BB962C8B-B14F-4D97-AF65-F5344CB8AC3E}">
        <p14:creationId xmlns:p14="http://schemas.microsoft.com/office/powerpoint/2010/main" val="152045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ここで問題です。このあと、給食当番の人が最初にすることは①と②のどちらでしょうか。●</a:t>
            </a:r>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4</a:t>
            </a:fld>
            <a:endParaRPr kumimoji="1" lang="ja-JP" altLang="en-US"/>
          </a:p>
        </p:txBody>
      </p:sp>
    </p:spTree>
    <p:extLst>
      <p:ext uri="{BB962C8B-B14F-4D97-AF65-F5344CB8AC3E}">
        <p14:creationId xmlns:p14="http://schemas.microsoft.com/office/powerpoint/2010/main" val="146084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①まず手を洗う。●</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5</a:t>
            </a:fld>
            <a:endParaRPr kumimoji="1" lang="ja-JP" altLang="en-US"/>
          </a:p>
        </p:txBody>
      </p:sp>
    </p:spTree>
    <p:extLst>
      <p:ext uri="{BB962C8B-B14F-4D97-AF65-F5344CB8AC3E}">
        <p14:creationId xmlns:p14="http://schemas.microsoft.com/office/powerpoint/2010/main" val="205692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②まずエプロンを着て身支度をする。●</a:t>
            </a:r>
            <a:endParaRPr kumimoji="1" lang="en-US" altLang="ja-JP" b="1" dirty="0">
              <a:solidFill>
                <a:schemeClr val="accent2">
                  <a:lumMod val="75000"/>
                </a:schemeClr>
              </a:solidFill>
              <a:highlight>
                <a:srgbClr val="FFFF00"/>
              </a:highlight>
            </a:endParaRPr>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6</a:t>
            </a:fld>
            <a:endParaRPr kumimoji="1" lang="ja-JP" altLang="en-US"/>
          </a:p>
        </p:txBody>
      </p:sp>
    </p:spTree>
    <p:extLst>
      <p:ext uri="{BB962C8B-B14F-4D97-AF65-F5344CB8AC3E}">
        <p14:creationId xmlns:p14="http://schemas.microsoft.com/office/powerpoint/2010/main" val="59996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さあ、どちらでしょうか。・・・</a:t>
            </a:r>
            <a:r>
              <a:rPr kumimoji="1" lang="ja-JP" altLang="en-US" dirty="0"/>
              <a:t>正解は、●①の手を洗うです。授業が終わったら、まずトイレに行ったり、うがい、手洗いをしたりして、きれいな手で身支度をしましょう。エプロンを着たままトイレに入ってはいけません。●</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7</a:t>
            </a:fld>
            <a:endParaRPr kumimoji="1" lang="ja-JP" altLang="en-US"/>
          </a:p>
        </p:txBody>
      </p:sp>
    </p:spTree>
    <p:extLst>
      <p:ext uri="{BB962C8B-B14F-4D97-AF65-F5344CB8AC3E}">
        <p14:creationId xmlns:p14="http://schemas.microsoft.com/office/powerpoint/2010/main" val="416294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では、次の問題です。給食当番の身支度のポイントについてです。この給食当番の人の身支度はどうでしょうか。（児童に聞いてみる。）「</a:t>
            </a:r>
            <a:r>
              <a:rPr kumimoji="1" lang="en-US" altLang="ja-JP" b="0" dirty="0"/>
              <a:t>C</a:t>
            </a:r>
            <a:r>
              <a:rPr kumimoji="1" lang="ja-JP" altLang="en-US" b="0" dirty="0"/>
              <a:t>：手が汚い」　では、どうしたらいいでしょうか。「</a:t>
            </a:r>
            <a:r>
              <a:rPr kumimoji="1" lang="en-US" altLang="ja-JP" b="0" dirty="0"/>
              <a:t>C</a:t>
            </a:r>
            <a:r>
              <a:rPr kumimoji="1" lang="ja-JP" altLang="en-US" b="0" dirty="0"/>
              <a:t>：手を洗う」　他にもありますか・・・（児童の意見は板書して残しておくとよい。板書の順番、①手洗い・うがい②エプロンを着てボタンを閉める③帽子に髪の毛を入れる④鼻や口が隠れるようにマスクをする）正解を見てみましょう。まずは、●（児童と一緒に読み上げる）「</a:t>
            </a:r>
            <a:r>
              <a:rPr kumimoji="1" lang="en-US" altLang="ja-JP" b="0" dirty="0"/>
              <a:t>C:</a:t>
            </a:r>
            <a:r>
              <a:rPr kumimoji="1" lang="ja-JP" altLang="en-US" b="0" dirty="0"/>
              <a:t>手を洗う」　●次にエプロンを着て「</a:t>
            </a:r>
            <a:r>
              <a:rPr kumimoji="1" lang="en-US" altLang="ja-JP" b="0" dirty="0"/>
              <a:t>C:</a:t>
            </a:r>
            <a:r>
              <a:rPr kumimoji="1" lang="ja-JP" altLang="en-US" b="0" dirty="0"/>
              <a:t>ボタンを閉める」●　次に帽子に「</a:t>
            </a:r>
            <a:r>
              <a:rPr kumimoji="1" lang="en-US" altLang="ja-JP" b="0" dirty="0"/>
              <a:t>C:</a:t>
            </a:r>
            <a:r>
              <a:rPr kumimoji="1" lang="ja-JP" altLang="en-US" b="0" dirty="0"/>
              <a:t>髪の毛を入れる」　●最後に鼻や口が隠れるように「</a:t>
            </a:r>
            <a:r>
              <a:rPr kumimoji="1" lang="en-US" altLang="ja-JP" b="0" dirty="0"/>
              <a:t>C:</a:t>
            </a:r>
            <a:r>
              <a:rPr kumimoji="1" lang="ja-JP" altLang="en-US" b="0" dirty="0"/>
              <a:t>マスクをする」　そうですね。よくできました。●</a:t>
            </a:r>
            <a:endParaRPr kumimoji="1" lang="en-US" altLang="ja-JP" strike="sngStrike"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8</a:t>
            </a:fld>
            <a:endParaRPr kumimoji="1" lang="ja-JP" altLang="en-US"/>
          </a:p>
        </p:txBody>
      </p:sp>
    </p:spTree>
    <p:extLst>
      <p:ext uri="{BB962C8B-B14F-4D97-AF65-F5344CB8AC3E}">
        <p14:creationId xmlns:p14="http://schemas.microsoft.com/office/powerpoint/2010/main" val="408789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皆さんのおかげで、この給食当番の人もしっかりと身支度ができました。皆さんも、</a:t>
            </a:r>
            <a:r>
              <a:rPr kumimoji="1" lang="ja-JP" altLang="en-US" dirty="0"/>
              <a:t>この</a:t>
            </a:r>
            <a:r>
              <a:rPr kumimoji="1" lang="en-US" altLang="ja-JP" dirty="0"/>
              <a:t>4</a:t>
            </a:r>
            <a:r>
              <a:rPr kumimoji="1" lang="ja-JP" altLang="en-US" dirty="0"/>
              <a:t>つのポイントに気を付けてきちんと身支度をしましょう。●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1AE3FC-C18C-4860-929F-6153E8E86249}" type="slidenum">
              <a:rPr kumimoji="1" lang="ja-JP" altLang="en-US" smtClean="0"/>
              <a:t>9</a:t>
            </a:fld>
            <a:endParaRPr kumimoji="1" lang="ja-JP" altLang="en-US"/>
          </a:p>
        </p:txBody>
      </p:sp>
    </p:spTree>
    <p:extLst>
      <p:ext uri="{BB962C8B-B14F-4D97-AF65-F5344CB8AC3E}">
        <p14:creationId xmlns:p14="http://schemas.microsoft.com/office/powerpoint/2010/main" val="46490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BB43C70-479B-4919-840E-D8AFECDE8A5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F96C2F-FD08-44DA-AA18-A10389D56A24}" type="slidenum">
              <a:rPr kumimoji="1" lang="ja-JP" altLang="en-US" smtClean="0"/>
              <a:t>‹#›</a:t>
            </a:fld>
            <a:endParaRPr kumimoji="1" lang="ja-JP" altLang="en-US"/>
          </a:p>
        </p:txBody>
      </p:sp>
    </p:spTree>
    <p:extLst>
      <p:ext uri="{BB962C8B-B14F-4D97-AF65-F5344CB8AC3E}">
        <p14:creationId xmlns:p14="http://schemas.microsoft.com/office/powerpoint/2010/main" val="310882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B43C70-479B-4919-840E-D8AFECDE8A5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F96C2F-FD08-44DA-AA18-A10389D56A24}" type="slidenum">
              <a:rPr kumimoji="1" lang="ja-JP" altLang="en-US" smtClean="0"/>
              <a:t>‹#›</a:t>
            </a:fld>
            <a:endParaRPr kumimoji="1" lang="ja-JP" altLang="en-US"/>
          </a:p>
        </p:txBody>
      </p:sp>
    </p:spTree>
    <p:extLst>
      <p:ext uri="{BB962C8B-B14F-4D97-AF65-F5344CB8AC3E}">
        <p14:creationId xmlns:p14="http://schemas.microsoft.com/office/powerpoint/2010/main" val="154527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B43C70-479B-4919-840E-D8AFECDE8A5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F96C2F-FD08-44DA-AA18-A10389D56A24}" type="slidenum">
              <a:rPr kumimoji="1" lang="ja-JP" altLang="en-US" smtClean="0"/>
              <a:t>‹#›</a:t>
            </a:fld>
            <a:endParaRPr kumimoji="1" lang="ja-JP" altLang="en-US"/>
          </a:p>
        </p:txBody>
      </p:sp>
    </p:spTree>
    <p:extLst>
      <p:ext uri="{BB962C8B-B14F-4D97-AF65-F5344CB8AC3E}">
        <p14:creationId xmlns:p14="http://schemas.microsoft.com/office/powerpoint/2010/main" val="413480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B43C70-479B-4919-840E-D8AFECDE8A5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F96C2F-FD08-44DA-AA18-A10389D56A24}" type="slidenum">
              <a:rPr kumimoji="1" lang="ja-JP" altLang="en-US" smtClean="0"/>
              <a:t>‹#›</a:t>
            </a:fld>
            <a:endParaRPr kumimoji="1" lang="ja-JP" altLang="en-US"/>
          </a:p>
        </p:txBody>
      </p:sp>
    </p:spTree>
    <p:extLst>
      <p:ext uri="{BB962C8B-B14F-4D97-AF65-F5344CB8AC3E}">
        <p14:creationId xmlns:p14="http://schemas.microsoft.com/office/powerpoint/2010/main" val="322593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BB43C70-479B-4919-840E-D8AFECDE8A5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F96C2F-FD08-44DA-AA18-A10389D56A24}" type="slidenum">
              <a:rPr kumimoji="1" lang="ja-JP" altLang="en-US" smtClean="0"/>
              <a:t>‹#›</a:t>
            </a:fld>
            <a:endParaRPr kumimoji="1" lang="ja-JP" altLang="en-US"/>
          </a:p>
        </p:txBody>
      </p:sp>
    </p:spTree>
    <p:extLst>
      <p:ext uri="{BB962C8B-B14F-4D97-AF65-F5344CB8AC3E}">
        <p14:creationId xmlns:p14="http://schemas.microsoft.com/office/powerpoint/2010/main" val="157429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B43C70-479B-4919-840E-D8AFECDE8A54}" type="datetimeFigureOut">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F96C2F-FD08-44DA-AA18-A10389D56A24}" type="slidenum">
              <a:rPr kumimoji="1" lang="ja-JP" altLang="en-US" smtClean="0"/>
              <a:t>‹#›</a:t>
            </a:fld>
            <a:endParaRPr kumimoji="1" lang="ja-JP" altLang="en-US"/>
          </a:p>
        </p:txBody>
      </p:sp>
    </p:spTree>
    <p:extLst>
      <p:ext uri="{BB962C8B-B14F-4D97-AF65-F5344CB8AC3E}">
        <p14:creationId xmlns:p14="http://schemas.microsoft.com/office/powerpoint/2010/main" val="336861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BB43C70-479B-4919-840E-D8AFECDE8A54}" type="datetimeFigureOut">
              <a:rPr kumimoji="1" lang="ja-JP" altLang="en-US" smtClean="0"/>
              <a:t>2024/1/15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0F96C2F-FD08-44DA-AA18-A10389D56A24}" type="slidenum">
              <a:rPr kumimoji="1" lang="ja-JP" altLang="en-US" smtClean="0"/>
              <a:t>‹#›</a:t>
            </a:fld>
            <a:endParaRPr kumimoji="1" lang="ja-JP" altLang="en-US"/>
          </a:p>
        </p:txBody>
      </p:sp>
    </p:spTree>
    <p:extLst>
      <p:ext uri="{BB962C8B-B14F-4D97-AF65-F5344CB8AC3E}">
        <p14:creationId xmlns:p14="http://schemas.microsoft.com/office/powerpoint/2010/main" val="312141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BB43C70-479B-4919-840E-D8AFECDE8A54}" type="datetimeFigureOut">
              <a:rPr kumimoji="1" lang="ja-JP" altLang="en-US" smtClean="0"/>
              <a:t>2024/1/15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0F96C2F-FD08-44DA-AA18-A10389D56A24}" type="slidenum">
              <a:rPr kumimoji="1" lang="ja-JP" altLang="en-US" smtClean="0"/>
              <a:t>‹#›</a:t>
            </a:fld>
            <a:endParaRPr kumimoji="1" lang="ja-JP" altLang="en-US"/>
          </a:p>
        </p:txBody>
      </p:sp>
    </p:spTree>
    <p:extLst>
      <p:ext uri="{BB962C8B-B14F-4D97-AF65-F5344CB8AC3E}">
        <p14:creationId xmlns:p14="http://schemas.microsoft.com/office/powerpoint/2010/main" val="271185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43C70-479B-4919-840E-D8AFECDE8A54}" type="datetimeFigureOut">
              <a:rPr kumimoji="1" lang="ja-JP" altLang="en-US" smtClean="0"/>
              <a:t>2024/1/15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0F96C2F-FD08-44DA-AA18-A10389D56A24}" type="slidenum">
              <a:rPr kumimoji="1" lang="ja-JP" altLang="en-US" smtClean="0"/>
              <a:t>‹#›</a:t>
            </a:fld>
            <a:endParaRPr kumimoji="1" lang="ja-JP" altLang="en-US"/>
          </a:p>
        </p:txBody>
      </p:sp>
    </p:spTree>
    <p:extLst>
      <p:ext uri="{BB962C8B-B14F-4D97-AF65-F5344CB8AC3E}">
        <p14:creationId xmlns:p14="http://schemas.microsoft.com/office/powerpoint/2010/main" val="92751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BB43C70-479B-4919-840E-D8AFECDE8A54}" type="datetimeFigureOut">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F96C2F-FD08-44DA-AA18-A10389D56A24}" type="slidenum">
              <a:rPr kumimoji="1" lang="ja-JP" altLang="en-US" smtClean="0"/>
              <a:t>‹#›</a:t>
            </a:fld>
            <a:endParaRPr kumimoji="1" lang="ja-JP" altLang="en-US"/>
          </a:p>
        </p:txBody>
      </p:sp>
    </p:spTree>
    <p:extLst>
      <p:ext uri="{BB962C8B-B14F-4D97-AF65-F5344CB8AC3E}">
        <p14:creationId xmlns:p14="http://schemas.microsoft.com/office/powerpoint/2010/main" val="232447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BB43C70-479B-4919-840E-D8AFECDE8A54}" type="datetimeFigureOut">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F96C2F-FD08-44DA-AA18-A10389D56A24}" type="slidenum">
              <a:rPr kumimoji="1" lang="ja-JP" altLang="en-US" smtClean="0"/>
              <a:t>‹#›</a:t>
            </a:fld>
            <a:endParaRPr kumimoji="1" lang="ja-JP" altLang="en-US"/>
          </a:p>
        </p:txBody>
      </p:sp>
    </p:spTree>
    <p:extLst>
      <p:ext uri="{BB962C8B-B14F-4D97-AF65-F5344CB8AC3E}">
        <p14:creationId xmlns:p14="http://schemas.microsoft.com/office/powerpoint/2010/main" val="371334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43C70-479B-4919-840E-D8AFECDE8A54}" type="datetimeFigureOut">
              <a:rPr kumimoji="1" lang="ja-JP" altLang="en-US" smtClean="0"/>
              <a:t>2024/1/15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96C2F-FD08-44DA-AA18-A10389D56A24}" type="slidenum">
              <a:rPr kumimoji="1" lang="ja-JP" altLang="en-US" smtClean="0"/>
              <a:t>‹#›</a:t>
            </a:fld>
            <a:endParaRPr kumimoji="1" lang="ja-JP" altLang="en-US"/>
          </a:p>
        </p:txBody>
      </p:sp>
    </p:spTree>
    <p:extLst>
      <p:ext uri="{BB962C8B-B14F-4D97-AF65-F5344CB8AC3E}">
        <p14:creationId xmlns:p14="http://schemas.microsoft.com/office/powerpoint/2010/main" val="1700961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76E70458-7EF0-4996-B355-6F7F50CB5F6F}"/>
              </a:ext>
            </a:extLst>
          </p:cNvPr>
          <p:cNvSpPr>
            <a:spLocks noGrp="1"/>
          </p:cNvSpPr>
          <p:nvPr>
            <p:ph idx="1"/>
          </p:nvPr>
        </p:nvSpPr>
        <p:spPr>
          <a:xfrm>
            <a:off x="315141" y="705395"/>
            <a:ext cx="8515350" cy="5770562"/>
          </a:xfrm>
        </p:spPr>
        <p:txBody>
          <a:bodyPr>
            <a:noAutofit/>
          </a:bodyPr>
          <a:lstStyle/>
          <a:p>
            <a:pPr marL="0" indent="0">
              <a:lnSpc>
                <a:spcPct val="170000"/>
              </a:lnSpc>
              <a:buNone/>
            </a:pPr>
            <a:r>
              <a:rPr lang="ja-JP" altLang="en-US" sz="1400" dirty="0">
                <a:latin typeface="UD デジタル 教科書体 NK-B" panose="02020700000000000000" pitchFamily="18" charset="-128"/>
                <a:ea typeface="UD デジタル 教科書体 NK-B" panose="02020700000000000000" pitchFamily="18" charset="-128"/>
              </a:rPr>
              <a:t>１　はじめに</a:t>
            </a:r>
            <a:endParaRPr lang="en-US" altLang="ja-JP" sz="1400" dirty="0">
              <a:latin typeface="UD デジタル 教科書体 NK-B" panose="02020700000000000000" pitchFamily="18" charset="-128"/>
              <a:ea typeface="UD デジタル 教科書体 NK-B" panose="02020700000000000000" pitchFamily="18" charset="-128"/>
            </a:endParaRPr>
          </a:p>
          <a:p>
            <a:pPr marL="0" indent="0">
              <a:lnSpc>
                <a:spcPct val="170000"/>
              </a:lnSpc>
              <a:buNone/>
            </a:pPr>
            <a:r>
              <a:rPr lang="ja-JP" altLang="en-US" sz="1400" dirty="0">
                <a:latin typeface="UD デジタル 教科書体 NK-B" panose="02020700000000000000" pitchFamily="18" charset="-128"/>
                <a:ea typeface="UD デジタル 教科書体 NK-B" panose="02020700000000000000" pitchFamily="18" charset="-128"/>
              </a:rPr>
              <a:t>　この資料は、１年生が給食を自分たちで準備する前の指導をするときに活用していただくと効果的です。特に、給食当番の行動に特化して指導できるように作成しています。身支度の大切さ、ワゴンの運び方、エプロンのたたみ方等、基本的な行動を身に付けるための資料になっています。また、給食当番の仕事を確認するためにもお使いいただけます。</a:t>
            </a:r>
            <a:endParaRPr lang="en-US" altLang="ja-JP" sz="1400" dirty="0">
              <a:latin typeface="UD デジタル 教科書体 NK-B" panose="02020700000000000000" pitchFamily="18" charset="-128"/>
              <a:ea typeface="UD デジタル 教科書体 NK-B" panose="02020700000000000000" pitchFamily="18" charset="-128"/>
            </a:endParaRPr>
          </a:p>
          <a:p>
            <a:pPr marL="0" indent="0">
              <a:lnSpc>
                <a:spcPct val="170000"/>
              </a:lnSpc>
              <a:buNone/>
            </a:pPr>
            <a:r>
              <a:rPr lang="ja-JP" altLang="en-US" sz="1400" dirty="0">
                <a:latin typeface="UD デジタル 教科書体 NK-B" panose="02020700000000000000" pitchFamily="18" charset="-128"/>
                <a:ea typeface="UD デジタル 教科書体 NK-B" panose="02020700000000000000" pitchFamily="18" charset="-128"/>
              </a:rPr>
              <a:t>　２　使用する際の配慮事項</a:t>
            </a:r>
          </a:p>
          <a:p>
            <a:pPr>
              <a:lnSpc>
                <a:spcPct val="170000"/>
              </a:lnSpc>
            </a:pPr>
            <a:r>
              <a:rPr lang="ja-JP" altLang="en-US" sz="1400" dirty="0">
                <a:latin typeface="UD デジタル 教科書体 NK-B" panose="02020700000000000000" pitchFamily="18" charset="-128"/>
                <a:ea typeface="UD デジタル 教科書体 NK-B" panose="02020700000000000000" pitchFamily="18" charset="-128"/>
              </a:rPr>
              <a:t>伝達内容はノートで示しています。一方的な教師からの話ではなく、子どもに確認しながら進められるようになっています。</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70000"/>
              </a:lnSpc>
            </a:pPr>
            <a:r>
              <a:rPr lang="ja-JP" altLang="en-US" sz="1400" dirty="0">
                <a:latin typeface="UD デジタル 教科書体 NK-B" panose="02020700000000000000" pitchFamily="18" charset="-128"/>
                <a:ea typeface="UD デジタル 教科書体 NK-B" panose="02020700000000000000" pitchFamily="18" charset="-128"/>
              </a:rPr>
              <a:t>板書を活用して振り返りながら進めると効果的です。</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70000"/>
              </a:lnSpc>
            </a:pPr>
            <a:r>
              <a:rPr lang="ja-JP" altLang="en-US" sz="1400" dirty="0">
                <a:latin typeface="UD デジタル 教科書体 NK-B" panose="02020700000000000000" pitchFamily="18" charset="-128"/>
                <a:ea typeface="UD デジタル 教科書体 NK-B" panose="02020700000000000000" pitchFamily="18" charset="-128"/>
              </a:rPr>
              <a:t>スライドのノートの　●　でクリックすることによってアニメーションが作動したり、スライドが切り替わったりします。</a:t>
            </a:r>
            <a:endParaRPr lang="en-US" altLang="ja-JP" sz="1400" dirty="0">
              <a:latin typeface="UD デジタル 教科書体 NK-B" panose="02020700000000000000" pitchFamily="18" charset="-128"/>
              <a:ea typeface="UD デジタル 教科書体 NK-B" panose="02020700000000000000" pitchFamily="18" charset="-128"/>
            </a:endParaRPr>
          </a:p>
          <a:p>
            <a:pPr>
              <a:lnSpc>
                <a:spcPct val="170000"/>
              </a:lnSpc>
            </a:pPr>
            <a:r>
              <a:rPr lang="ja-JP" altLang="en-US" sz="1400" dirty="0">
                <a:latin typeface="UD デジタル 教科書体 NK-B" panose="02020700000000000000" pitchFamily="18" charset="-128"/>
                <a:ea typeface="UD デジタル 教科書体 NK-B" panose="02020700000000000000" pitchFamily="18" charset="-128"/>
              </a:rPr>
              <a:t>身支度について、この資料では一貫して、①手洗い・うがい②エプロンを着てボタンを閉める③帽子に髪の毛を入れる④鼻や口が隠れるようにマスクをするという流れを重視して作成しています。</a:t>
            </a:r>
          </a:p>
        </p:txBody>
      </p:sp>
      <p:sp>
        <p:nvSpPr>
          <p:cNvPr id="6" name="タイトル 1">
            <a:extLst>
              <a:ext uri="{FF2B5EF4-FFF2-40B4-BE49-F238E27FC236}">
                <a16:creationId xmlns:a16="http://schemas.microsoft.com/office/drawing/2014/main" id="{B16B6BFC-010C-41B7-8725-8F10BAF27663}"/>
              </a:ext>
            </a:extLst>
          </p:cNvPr>
          <p:cNvSpPr>
            <a:spLocks noGrp="1"/>
          </p:cNvSpPr>
          <p:nvPr>
            <p:ph type="title"/>
          </p:nvPr>
        </p:nvSpPr>
        <p:spPr>
          <a:xfrm>
            <a:off x="314325" y="143691"/>
            <a:ext cx="8515350" cy="705394"/>
          </a:xfrm>
        </p:spPr>
        <p:txBody>
          <a:bodyPr>
            <a:noAutofit/>
          </a:bodyP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きゅうしょくのじゅんびの</a:t>
            </a:r>
            <a:r>
              <a:rPr kumimoji="1" lang="ja-JP" altLang="en-US" sz="2800" b="1" dirty="0">
                <a:solidFill>
                  <a:srgbClr val="FF0000"/>
                </a:solidFill>
                <a:latin typeface="UD デジタル 教科書体 NK-B" panose="02020700000000000000" pitchFamily="18" charset="-128"/>
                <a:ea typeface="UD デジタル 教科書体 NK-B" panose="02020700000000000000" pitchFamily="18" charset="-128"/>
              </a:rPr>
              <a:t>「こつ」</a:t>
            </a:r>
            <a:r>
              <a:rPr lang="ja-JP" altLang="en-US" sz="2800" b="1" dirty="0">
                <a:latin typeface="UD デジタル 教科書体 NK-B" panose="02020700000000000000" pitchFamily="18" charset="-128"/>
                <a:ea typeface="UD デジタル 教科書体 NK-B" panose="02020700000000000000" pitchFamily="18" charset="-128"/>
              </a:rPr>
              <a:t>～とうばんをするとき～</a:t>
            </a:r>
            <a:endParaRPr kumimoji="1" lang="ja-JP" altLang="en-US" sz="2800" b="1"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7" name="タイトル 1">
            <a:extLst>
              <a:ext uri="{FF2B5EF4-FFF2-40B4-BE49-F238E27FC236}">
                <a16:creationId xmlns:a16="http://schemas.microsoft.com/office/drawing/2014/main" id="{7B940DD7-3F71-483D-94E7-FA58E9497766}"/>
              </a:ext>
            </a:extLst>
          </p:cNvPr>
          <p:cNvSpPr txBox="1">
            <a:spLocks/>
          </p:cNvSpPr>
          <p:nvPr/>
        </p:nvSpPr>
        <p:spPr>
          <a:xfrm>
            <a:off x="0" y="1448262"/>
            <a:ext cx="9144000" cy="14207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48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01393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8689481-2D18-3896-2821-57EBCEC88675}"/>
              </a:ext>
            </a:extLst>
          </p:cNvPr>
          <p:cNvPicPr>
            <a:picLocks noChangeAspect="1"/>
          </p:cNvPicPr>
          <p:nvPr/>
        </p:nvPicPr>
        <p:blipFill>
          <a:blip r:embed="rId3"/>
          <a:stretch>
            <a:fillRect/>
          </a:stretch>
        </p:blipFill>
        <p:spPr>
          <a:xfrm>
            <a:off x="7427292" y="2031918"/>
            <a:ext cx="1610574" cy="2355347"/>
          </a:xfrm>
          <a:prstGeom prst="rect">
            <a:avLst/>
          </a:prstGeom>
        </p:spPr>
      </p:pic>
      <p:pic>
        <p:nvPicPr>
          <p:cNvPr id="9" name="図 8">
            <a:extLst>
              <a:ext uri="{FF2B5EF4-FFF2-40B4-BE49-F238E27FC236}">
                <a16:creationId xmlns:a16="http://schemas.microsoft.com/office/drawing/2014/main" id="{EF86BE6B-208C-8146-798A-E9AADD6D1E28}"/>
              </a:ext>
            </a:extLst>
          </p:cNvPr>
          <p:cNvPicPr>
            <a:picLocks noChangeAspect="1"/>
          </p:cNvPicPr>
          <p:nvPr/>
        </p:nvPicPr>
        <p:blipFill>
          <a:blip r:embed="rId4"/>
          <a:stretch>
            <a:fillRect/>
          </a:stretch>
        </p:blipFill>
        <p:spPr>
          <a:xfrm>
            <a:off x="2871712" y="1807948"/>
            <a:ext cx="4638675" cy="4714875"/>
          </a:xfrm>
          <a:prstGeom prst="rect">
            <a:avLst/>
          </a:prstGeom>
        </p:spPr>
      </p:pic>
      <p:sp>
        <p:nvSpPr>
          <p:cNvPr id="2" name="テキスト ボックス 1">
            <a:extLst>
              <a:ext uri="{FF2B5EF4-FFF2-40B4-BE49-F238E27FC236}">
                <a16:creationId xmlns:a16="http://schemas.microsoft.com/office/drawing/2014/main" id="{C009C0AE-262B-CFBC-7BBC-90ED6FFE3215}"/>
              </a:ext>
            </a:extLst>
          </p:cNvPr>
          <p:cNvSpPr txBox="1"/>
          <p:nvPr/>
        </p:nvSpPr>
        <p:spPr>
          <a:xfrm>
            <a:off x="2415396" y="335177"/>
            <a:ext cx="4469897" cy="707886"/>
          </a:xfrm>
          <a:prstGeom prst="rect">
            <a:avLst/>
          </a:prstGeom>
          <a:noFill/>
        </p:spPr>
        <p:txBody>
          <a:bodyPr wrap="square" rtlCol="0">
            <a:spAutoFit/>
          </a:bodyPr>
          <a:lstStyle/>
          <a:p>
            <a:r>
              <a:rPr kumimoji="1" lang="ja-JP" altLang="en-US" sz="4000" b="1" dirty="0">
                <a:latin typeface="UD デジタル 教科書体 NK-B" panose="02020700000000000000" pitchFamily="18" charset="-128"/>
                <a:ea typeface="UD デジタル 教科書体 NK-B" panose="02020700000000000000" pitchFamily="18" charset="-128"/>
              </a:rPr>
              <a:t>わごんを　はこぶ</a:t>
            </a:r>
          </a:p>
        </p:txBody>
      </p:sp>
      <p:pic>
        <p:nvPicPr>
          <p:cNvPr id="4" name="図 3">
            <a:extLst>
              <a:ext uri="{FF2B5EF4-FFF2-40B4-BE49-F238E27FC236}">
                <a16:creationId xmlns:a16="http://schemas.microsoft.com/office/drawing/2014/main" id="{9462AB7A-168D-F56E-E5D5-5921604E8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884" y="1533359"/>
            <a:ext cx="2471811" cy="2471811"/>
          </a:xfrm>
          <a:prstGeom prst="rect">
            <a:avLst/>
          </a:prstGeom>
        </p:spPr>
      </p:pic>
      <p:pic>
        <p:nvPicPr>
          <p:cNvPr id="6" name="図 5">
            <a:extLst>
              <a:ext uri="{FF2B5EF4-FFF2-40B4-BE49-F238E27FC236}">
                <a16:creationId xmlns:a16="http://schemas.microsoft.com/office/drawing/2014/main" id="{625EEC1E-F614-7096-EA28-0DE197AE38F0}"/>
              </a:ext>
            </a:extLst>
          </p:cNvPr>
          <p:cNvPicPr>
            <a:picLocks noChangeAspect="1"/>
          </p:cNvPicPr>
          <p:nvPr/>
        </p:nvPicPr>
        <p:blipFill>
          <a:blip r:embed="rId6"/>
          <a:stretch>
            <a:fillRect/>
          </a:stretch>
        </p:blipFill>
        <p:spPr>
          <a:xfrm>
            <a:off x="6505910" y="4165386"/>
            <a:ext cx="1956486" cy="2478216"/>
          </a:xfrm>
          <a:prstGeom prst="rect">
            <a:avLst/>
          </a:prstGeom>
        </p:spPr>
      </p:pic>
      <p:sp>
        <p:nvSpPr>
          <p:cNvPr id="20" name="楕円 19">
            <a:extLst>
              <a:ext uri="{FF2B5EF4-FFF2-40B4-BE49-F238E27FC236}">
                <a16:creationId xmlns:a16="http://schemas.microsoft.com/office/drawing/2014/main" id="{1926963E-53AA-9DC4-174C-D24A31DD44A7}"/>
              </a:ext>
            </a:extLst>
          </p:cNvPr>
          <p:cNvSpPr/>
          <p:nvPr/>
        </p:nvSpPr>
        <p:spPr>
          <a:xfrm>
            <a:off x="7465918" y="2041780"/>
            <a:ext cx="1610574" cy="21926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261E41BC-599D-5C7A-CBB9-5B0A29D9062D}"/>
              </a:ext>
            </a:extLst>
          </p:cNvPr>
          <p:cNvSpPr/>
          <p:nvPr/>
        </p:nvSpPr>
        <p:spPr>
          <a:xfrm>
            <a:off x="5807612" y="1832496"/>
            <a:ext cx="1491175" cy="20844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2A3DBDD1-AC12-8247-674F-81E50A65AB43}"/>
              </a:ext>
            </a:extLst>
          </p:cNvPr>
          <p:cNvSpPr/>
          <p:nvPr/>
        </p:nvSpPr>
        <p:spPr>
          <a:xfrm>
            <a:off x="6555294" y="4252701"/>
            <a:ext cx="1704534" cy="22109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0FC0B611-68C3-CEA3-88DE-BDEE170DE5DA}"/>
              </a:ext>
            </a:extLst>
          </p:cNvPr>
          <p:cNvSpPr/>
          <p:nvPr/>
        </p:nvSpPr>
        <p:spPr>
          <a:xfrm>
            <a:off x="4652301" y="3937843"/>
            <a:ext cx="1900899" cy="24666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E0EAD55C-5641-A348-3E64-22A261E0D8AF}"/>
              </a:ext>
            </a:extLst>
          </p:cNvPr>
          <p:cNvSpPr/>
          <p:nvPr/>
        </p:nvSpPr>
        <p:spPr>
          <a:xfrm>
            <a:off x="2921096" y="3559508"/>
            <a:ext cx="1704534" cy="23553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C58808F-8513-38B7-75A2-940917F6D2D6}"/>
              </a:ext>
            </a:extLst>
          </p:cNvPr>
          <p:cNvSpPr txBox="1"/>
          <p:nvPr/>
        </p:nvSpPr>
        <p:spPr>
          <a:xfrm>
            <a:off x="2678338" y="1133949"/>
            <a:ext cx="3894583" cy="584775"/>
          </a:xfrm>
          <a:prstGeom prst="rect">
            <a:avLst/>
          </a:prstGeom>
          <a:noFill/>
        </p:spPr>
        <p:txBody>
          <a:bodyPr wrap="square" rtlCol="0">
            <a:spAutoFit/>
          </a:bodyPr>
          <a:lstStyle/>
          <a:p>
            <a:r>
              <a:rPr kumimoji="1" lang="ja-JP" altLang="en-US" sz="3200" b="1" dirty="0">
                <a:solidFill>
                  <a:srgbClr val="FF0000"/>
                </a:solidFill>
                <a:latin typeface="UD デジタル 教科書体 NK-B" panose="02020700000000000000" pitchFamily="18" charset="-128"/>
                <a:ea typeface="UD デジタル 教科書体 NK-B" panose="02020700000000000000" pitchFamily="18" charset="-128"/>
              </a:rPr>
              <a:t>いつつの　まちがい</a:t>
            </a:r>
          </a:p>
        </p:txBody>
      </p:sp>
    </p:spTree>
    <p:extLst>
      <p:ext uri="{BB962C8B-B14F-4D97-AF65-F5344CB8AC3E}">
        <p14:creationId xmlns:p14="http://schemas.microsoft.com/office/powerpoint/2010/main" val="75818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heel(1)">
                                      <p:cBhvr>
                                        <p:cTn id="3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3" grpId="0" animBg="1"/>
      <p:bldP spid="22"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4D40A69-DA1D-7DF9-8F12-D5DCE42C9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674" y="4641809"/>
            <a:ext cx="1395615" cy="2082346"/>
          </a:xfrm>
          <a:prstGeom prst="rect">
            <a:avLst/>
          </a:prstGeom>
        </p:spPr>
      </p:pic>
      <p:pic>
        <p:nvPicPr>
          <p:cNvPr id="10" name="図 9">
            <a:extLst>
              <a:ext uri="{FF2B5EF4-FFF2-40B4-BE49-F238E27FC236}">
                <a16:creationId xmlns:a16="http://schemas.microsoft.com/office/drawing/2014/main" id="{AB28678C-AEB2-89A0-938C-FC030BE03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2501" y="1764834"/>
            <a:ext cx="1783239" cy="2087876"/>
          </a:xfrm>
          <a:prstGeom prst="rect">
            <a:avLst/>
          </a:prstGeom>
        </p:spPr>
      </p:pic>
      <p:pic>
        <p:nvPicPr>
          <p:cNvPr id="11" name="図 10">
            <a:extLst>
              <a:ext uri="{FF2B5EF4-FFF2-40B4-BE49-F238E27FC236}">
                <a16:creationId xmlns:a16="http://schemas.microsoft.com/office/drawing/2014/main" id="{790B867B-BE1A-C78F-7766-17B130115F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3297" y="3660720"/>
            <a:ext cx="1790764" cy="1872841"/>
          </a:xfrm>
          <a:prstGeom prst="rect">
            <a:avLst/>
          </a:prstGeom>
        </p:spPr>
      </p:pic>
      <p:sp>
        <p:nvSpPr>
          <p:cNvPr id="16" name="テキスト ボックス 15">
            <a:extLst>
              <a:ext uri="{FF2B5EF4-FFF2-40B4-BE49-F238E27FC236}">
                <a16:creationId xmlns:a16="http://schemas.microsoft.com/office/drawing/2014/main" id="{35E8B039-40D0-2F27-72BD-3606B84C120A}"/>
              </a:ext>
            </a:extLst>
          </p:cNvPr>
          <p:cNvSpPr txBox="1"/>
          <p:nvPr/>
        </p:nvSpPr>
        <p:spPr>
          <a:xfrm>
            <a:off x="6406115" y="3966246"/>
            <a:ext cx="2422735" cy="954107"/>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　ろうかを</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　　　あるく</a:t>
            </a:r>
          </a:p>
        </p:txBody>
      </p:sp>
      <p:sp>
        <p:nvSpPr>
          <p:cNvPr id="15" name="テキスト ボックス 14">
            <a:extLst>
              <a:ext uri="{FF2B5EF4-FFF2-40B4-BE49-F238E27FC236}">
                <a16:creationId xmlns:a16="http://schemas.microsoft.com/office/drawing/2014/main" id="{D8B776FF-9D1F-65BF-6283-F0F2F8F83A8A}"/>
              </a:ext>
            </a:extLst>
          </p:cNvPr>
          <p:cNvSpPr txBox="1"/>
          <p:nvPr/>
        </p:nvSpPr>
        <p:spPr>
          <a:xfrm>
            <a:off x="6032366" y="2090281"/>
            <a:ext cx="2422735"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　ますくをする</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EBBF8514-02FB-BFE9-C32C-705A88D93E9D}"/>
              </a:ext>
            </a:extLst>
          </p:cNvPr>
          <p:cNvSpPr txBox="1"/>
          <p:nvPr/>
        </p:nvSpPr>
        <p:spPr>
          <a:xfrm>
            <a:off x="3247642" y="5732227"/>
            <a:ext cx="3102028"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　かみのけをいれる</a:t>
            </a:r>
          </a:p>
        </p:txBody>
      </p:sp>
      <p:pic>
        <p:nvPicPr>
          <p:cNvPr id="27" name="図 26">
            <a:extLst>
              <a:ext uri="{FF2B5EF4-FFF2-40B4-BE49-F238E27FC236}">
                <a16:creationId xmlns:a16="http://schemas.microsoft.com/office/drawing/2014/main" id="{1452E70F-6C66-C2DE-A3F5-27A455CE9007}"/>
              </a:ext>
            </a:extLst>
          </p:cNvPr>
          <p:cNvPicPr>
            <a:picLocks noChangeAspect="1"/>
          </p:cNvPicPr>
          <p:nvPr/>
        </p:nvPicPr>
        <p:blipFill>
          <a:blip r:embed="rId6"/>
          <a:stretch>
            <a:fillRect/>
          </a:stretch>
        </p:blipFill>
        <p:spPr>
          <a:xfrm>
            <a:off x="770027" y="3428559"/>
            <a:ext cx="1405639" cy="2055645"/>
          </a:xfrm>
          <a:prstGeom prst="rect">
            <a:avLst/>
          </a:prstGeom>
        </p:spPr>
      </p:pic>
      <p:sp>
        <p:nvSpPr>
          <p:cNvPr id="3" name="テキスト ボックス 2">
            <a:extLst>
              <a:ext uri="{FF2B5EF4-FFF2-40B4-BE49-F238E27FC236}">
                <a16:creationId xmlns:a16="http://schemas.microsoft.com/office/drawing/2014/main" id="{BFBD969D-096B-C589-ECC0-DA668648645C}"/>
              </a:ext>
            </a:extLst>
          </p:cNvPr>
          <p:cNvSpPr txBox="1"/>
          <p:nvPr/>
        </p:nvSpPr>
        <p:spPr>
          <a:xfrm>
            <a:off x="2415396" y="335177"/>
            <a:ext cx="4469897" cy="707886"/>
          </a:xfrm>
          <a:prstGeom prst="rect">
            <a:avLst/>
          </a:prstGeom>
          <a:noFill/>
        </p:spPr>
        <p:txBody>
          <a:bodyPr wrap="square" rtlCol="0">
            <a:spAutoFit/>
          </a:bodyPr>
          <a:lstStyle/>
          <a:p>
            <a:r>
              <a:rPr kumimoji="1" lang="ja-JP" altLang="en-US" sz="4000" b="1" dirty="0">
                <a:latin typeface="UD デジタル 教科書体 NK-B" panose="02020700000000000000" pitchFamily="18" charset="-128"/>
                <a:ea typeface="UD デジタル 教科書体 NK-B" panose="02020700000000000000" pitchFamily="18" charset="-128"/>
              </a:rPr>
              <a:t>わごんを　はこぶ</a:t>
            </a:r>
          </a:p>
        </p:txBody>
      </p:sp>
      <p:sp>
        <p:nvSpPr>
          <p:cNvPr id="4" name="テキスト ボックス 3">
            <a:extLst>
              <a:ext uri="{FF2B5EF4-FFF2-40B4-BE49-F238E27FC236}">
                <a16:creationId xmlns:a16="http://schemas.microsoft.com/office/drawing/2014/main" id="{D08345E6-2D8B-73BB-08F1-1E60C14584D9}"/>
              </a:ext>
            </a:extLst>
          </p:cNvPr>
          <p:cNvSpPr txBox="1"/>
          <p:nvPr/>
        </p:nvSpPr>
        <p:spPr>
          <a:xfrm>
            <a:off x="2624708" y="1115847"/>
            <a:ext cx="3894583" cy="584775"/>
          </a:xfrm>
          <a:prstGeom prst="rect">
            <a:avLst/>
          </a:prstGeom>
          <a:noFill/>
        </p:spPr>
        <p:txBody>
          <a:bodyPr wrap="square" rtlCol="0">
            <a:spAutoFit/>
          </a:bodyPr>
          <a:lstStyle/>
          <a:p>
            <a:r>
              <a:rPr kumimoji="1" lang="ja-JP" altLang="en-US" sz="3200" b="1" dirty="0">
                <a:solidFill>
                  <a:srgbClr val="FF0000"/>
                </a:solidFill>
                <a:latin typeface="UD デジタル 教科書体 NK-B" panose="02020700000000000000" pitchFamily="18" charset="-128"/>
                <a:ea typeface="UD デジタル 教科書体 NK-B" panose="02020700000000000000" pitchFamily="18" charset="-128"/>
              </a:rPr>
              <a:t>いつつの　まちがい</a:t>
            </a:r>
          </a:p>
        </p:txBody>
      </p:sp>
      <p:sp>
        <p:nvSpPr>
          <p:cNvPr id="13" name="テキスト ボックス 12">
            <a:extLst>
              <a:ext uri="{FF2B5EF4-FFF2-40B4-BE49-F238E27FC236}">
                <a16:creationId xmlns:a16="http://schemas.microsoft.com/office/drawing/2014/main" id="{61D53D03-C321-4465-D05E-705B2FBBED30}"/>
              </a:ext>
            </a:extLst>
          </p:cNvPr>
          <p:cNvSpPr txBox="1"/>
          <p:nvPr/>
        </p:nvSpPr>
        <p:spPr>
          <a:xfrm>
            <a:off x="1637297" y="3828297"/>
            <a:ext cx="2710051"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　ぼたんをしめる</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159FFB18-AD81-9F8F-19D3-569640E9A217}"/>
              </a:ext>
            </a:extLst>
          </p:cNvPr>
          <p:cNvPicPr>
            <a:picLocks noChangeAspect="1"/>
          </p:cNvPicPr>
          <p:nvPr/>
        </p:nvPicPr>
        <p:blipFill>
          <a:blip r:embed="rId7"/>
          <a:stretch>
            <a:fillRect/>
          </a:stretch>
        </p:blipFill>
        <p:spPr>
          <a:xfrm>
            <a:off x="823242" y="1687170"/>
            <a:ext cx="1253499" cy="1741388"/>
          </a:xfrm>
          <a:prstGeom prst="rect">
            <a:avLst/>
          </a:prstGeom>
        </p:spPr>
      </p:pic>
      <p:sp>
        <p:nvSpPr>
          <p:cNvPr id="12" name="テキスト ボックス 11">
            <a:extLst>
              <a:ext uri="{FF2B5EF4-FFF2-40B4-BE49-F238E27FC236}">
                <a16:creationId xmlns:a16="http://schemas.microsoft.com/office/drawing/2014/main" id="{6C52D23D-4DBA-8990-BE3F-B4255451A3D9}"/>
              </a:ext>
            </a:extLst>
          </p:cNvPr>
          <p:cNvSpPr txBox="1"/>
          <p:nvPr/>
        </p:nvSpPr>
        <p:spPr>
          <a:xfrm>
            <a:off x="1726200" y="2213782"/>
            <a:ext cx="2476562"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えぷろんをきる</a:t>
            </a:r>
          </a:p>
        </p:txBody>
      </p:sp>
    </p:spTree>
    <p:extLst>
      <p:ext uri="{BB962C8B-B14F-4D97-AF65-F5344CB8AC3E}">
        <p14:creationId xmlns:p14="http://schemas.microsoft.com/office/powerpoint/2010/main" val="12918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4" grpId="0"/>
      <p:bldP spid="1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09C0AE-262B-CFBC-7BBC-90ED6FFE3215}"/>
              </a:ext>
            </a:extLst>
          </p:cNvPr>
          <p:cNvSpPr txBox="1"/>
          <p:nvPr/>
        </p:nvSpPr>
        <p:spPr>
          <a:xfrm>
            <a:off x="1167144" y="692525"/>
            <a:ext cx="7067961" cy="769441"/>
          </a:xfrm>
          <a:prstGeom prst="rect">
            <a:avLst/>
          </a:prstGeom>
          <a:noFill/>
        </p:spPr>
        <p:txBody>
          <a:bodyPr wrap="none" rtlCol="0">
            <a:spAutoFit/>
          </a:bodyPr>
          <a:lstStyle/>
          <a:p>
            <a:r>
              <a:rPr kumimoji="1" lang="ja-JP" altLang="en-US" sz="4400" b="1" dirty="0">
                <a:solidFill>
                  <a:srgbClr val="FF0000"/>
                </a:solidFill>
                <a:latin typeface="UD デジタル 教科書体 NK-B" panose="02020700000000000000" pitchFamily="18" charset="-128"/>
                <a:ea typeface="UD デジタル 教科書体 NK-B" panose="02020700000000000000" pitchFamily="18" charset="-128"/>
              </a:rPr>
              <a:t>せんせいと　</a:t>
            </a:r>
            <a:r>
              <a:rPr kumimoji="1" lang="ja-JP" altLang="en-US" sz="4400" b="1" dirty="0">
                <a:latin typeface="UD デジタル 教科書体 NK-B" panose="02020700000000000000" pitchFamily="18" charset="-128"/>
                <a:ea typeface="UD デジタル 教科書体 NK-B" panose="02020700000000000000" pitchFamily="18" charset="-128"/>
              </a:rPr>
              <a:t>わごんを　はこぶ</a:t>
            </a:r>
            <a:endParaRPr kumimoji="1" lang="en-US" altLang="ja-JP" sz="4400" b="1" dirty="0">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7D1FC22B-5BEE-9DCC-C2E4-797ABAEB7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630" y="1193375"/>
            <a:ext cx="6368740" cy="5611168"/>
          </a:xfrm>
          <a:prstGeom prst="rect">
            <a:avLst/>
          </a:prstGeom>
        </p:spPr>
      </p:pic>
    </p:spTree>
    <p:extLst>
      <p:ext uri="{BB962C8B-B14F-4D97-AF65-F5344CB8AC3E}">
        <p14:creationId xmlns:p14="http://schemas.microsoft.com/office/powerpoint/2010/main" val="131481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2B11ACA-F73D-63D0-010C-FDB799046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11" y="1406278"/>
            <a:ext cx="6536903" cy="5279192"/>
          </a:xfrm>
          <a:prstGeom prst="rect">
            <a:avLst/>
          </a:prstGeom>
        </p:spPr>
      </p:pic>
      <p:grpSp>
        <p:nvGrpSpPr>
          <p:cNvPr id="7" name="グループ化 6">
            <a:extLst>
              <a:ext uri="{FF2B5EF4-FFF2-40B4-BE49-F238E27FC236}">
                <a16:creationId xmlns:a16="http://schemas.microsoft.com/office/drawing/2014/main" id="{9142A386-ED04-740F-AF5F-EDB6DA222068}"/>
              </a:ext>
            </a:extLst>
          </p:cNvPr>
          <p:cNvGrpSpPr/>
          <p:nvPr/>
        </p:nvGrpSpPr>
        <p:grpSpPr>
          <a:xfrm>
            <a:off x="5712277" y="1500742"/>
            <a:ext cx="3010232" cy="2167208"/>
            <a:chOff x="5936566" y="1673272"/>
            <a:chExt cx="3010232" cy="2167208"/>
          </a:xfrm>
        </p:grpSpPr>
        <p:pic>
          <p:nvPicPr>
            <p:cNvPr id="8" name="図 7">
              <a:extLst>
                <a:ext uri="{FF2B5EF4-FFF2-40B4-BE49-F238E27FC236}">
                  <a16:creationId xmlns:a16="http://schemas.microsoft.com/office/drawing/2014/main" id="{45411B09-AC36-8B29-001D-B5CF86D3A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566" y="1673272"/>
              <a:ext cx="3010232" cy="2167208"/>
            </a:xfrm>
            <a:prstGeom prst="rect">
              <a:avLst/>
            </a:prstGeom>
          </p:spPr>
        </p:pic>
        <p:sp>
          <p:nvSpPr>
            <p:cNvPr id="9" name="テキスト ボックス 8">
              <a:extLst>
                <a:ext uri="{FF2B5EF4-FFF2-40B4-BE49-F238E27FC236}">
                  <a16:creationId xmlns:a16="http://schemas.microsoft.com/office/drawing/2014/main" id="{2680542A-74BD-9C28-C4F2-9F3AF2EB7102}"/>
                </a:ext>
              </a:extLst>
            </p:cNvPr>
            <p:cNvSpPr txBox="1"/>
            <p:nvPr/>
          </p:nvSpPr>
          <p:spPr>
            <a:xfrm>
              <a:off x="6440658" y="2304869"/>
              <a:ext cx="2023311" cy="584775"/>
            </a:xfrm>
            <a:prstGeom prst="rect">
              <a:avLst/>
            </a:prstGeom>
            <a:noFill/>
          </p:spPr>
          <p:txBody>
            <a:bodyPr wrap="none" rtlCol="0">
              <a:spAutoFit/>
            </a:bodyPr>
            <a:lstStyle/>
            <a:p>
              <a:r>
                <a:rPr kumimoji="1" lang="ja-JP" altLang="en-US" sz="3200" b="1" dirty="0">
                  <a:latin typeface="UD デジタル 教科書体 NK-B" panose="02020700000000000000" pitchFamily="18" charset="-128"/>
                  <a:ea typeface="UD デジタル 教科書体 NK-B" panose="02020700000000000000" pitchFamily="18" charset="-128"/>
                </a:rPr>
                <a:t>あぶない！</a:t>
              </a:r>
            </a:p>
          </p:txBody>
        </p:sp>
      </p:grpSp>
      <p:grpSp>
        <p:nvGrpSpPr>
          <p:cNvPr id="10" name="グループ化 9">
            <a:extLst>
              <a:ext uri="{FF2B5EF4-FFF2-40B4-BE49-F238E27FC236}">
                <a16:creationId xmlns:a16="http://schemas.microsoft.com/office/drawing/2014/main" id="{605F7BEE-1E9A-B17D-6059-EAF845DAAC16}"/>
              </a:ext>
            </a:extLst>
          </p:cNvPr>
          <p:cNvGrpSpPr/>
          <p:nvPr/>
        </p:nvGrpSpPr>
        <p:grpSpPr>
          <a:xfrm>
            <a:off x="5935387" y="3783780"/>
            <a:ext cx="3161268" cy="2137833"/>
            <a:chOff x="6159672" y="3956310"/>
            <a:chExt cx="2736426" cy="2137833"/>
          </a:xfrm>
        </p:grpSpPr>
        <p:pic>
          <p:nvPicPr>
            <p:cNvPr id="11" name="図 10">
              <a:extLst>
                <a:ext uri="{FF2B5EF4-FFF2-40B4-BE49-F238E27FC236}">
                  <a16:creationId xmlns:a16="http://schemas.microsoft.com/office/drawing/2014/main" id="{86939B23-7E39-6E22-FE7D-BAAA7A4FF2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9672" y="3956310"/>
              <a:ext cx="2736426" cy="2137833"/>
            </a:xfrm>
            <a:prstGeom prst="rect">
              <a:avLst/>
            </a:prstGeom>
          </p:spPr>
        </p:pic>
        <p:sp>
          <p:nvSpPr>
            <p:cNvPr id="12" name="テキスト ボックス 11">
              <a:extLst>
                <a:ext uri="{FF2B5EF4-FFF2-40B4-BE49-F238E27FC236}">
                  <a16:creationId xmlns:a16="http://schemas.microsoft.com/office/drawing/2014/main" id="{7552BC79-A648-C013-A58B-CC12668BB64B}"/>
                </a:ext>
              </a:extLst>
            </p:cNvPr>
            <p:cNvSpPr txBox="1"/>
            <p:nvPr/>
          </p:nvSpPr>
          <p:spPr>
            <a:xfrm>
              <a:off x="6526781" y="4496413"/>
              <a:ext cx="2148246" cy="954107"/>
            </a:xfrm>
            <a:prstGeom prst="rect">
              <a:avLst/>
            </a:prstGeom>
            <a:noFill/>
          </p:spPr>
          <p:txBody>
            <a:bodyPr wrap="non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わごんのよこに</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たちましょう</a:t>
              </a:r>
            </a:p>
          </p:txBody>
        </p:sp>
      </p:grpSp>
      <p:sp>
        <p:nvSpPr>
          <p:cNvPr id="2" name="テキスト ボックス 1">
            <a:extLst>
              <a:ext uri="{FF2B5EF4-FFF2-40B4-BE49-F238E27FC236}">
                <a16:creationId xmlns:a16="http://schemas.microsoft.com/office/drawing/2014/main" id="{DF150DAB-C92E-A0C0-2370-E8453670AB26}"/>
              </a:ext>
            </a:extLst>
          </p:cNvPr>
          <p:cNvSpPr txBox="1"/>
          <p:nvPr/>
        </p:nvSpPr>
        <p:spPr>
          <a:xfrm>
            <a:off x="1167144" y="692525"/>
            <a:ext cx="7067961" cy="769441"/>
          </a:xfrm>
          <a:prstGeom prst="rect">
            <a:avLst/>
          </a:prstGeom>
          <a:noFill/>
        </p:spPr>
        <p:txBody>
          <a:bodyPr wrap="none" rtlCol="0">
            <a:spAutoFit/>
          </a:bodyPr>
          <a:lstStyle/>
          <a:p>
            <a:r>
              <a:rPr kumimoji="1" lang="ja-JP" altLang="en-US" sz="4400" b="1" dirty="0">
                <a:solidFill>
                  <a:srgbClr val="FF0000"/>
                </a:solidFill>
                <a:latin typeface="UD デジタル 教科書体 NK-B" panose="02020700000000000000" pitchFamily="18" charset="-128"/>
                <a:ea typeface="UD デジタル 教科書体 NK-B" panose="02020700000000000000" pitchFamily="18" charset="-128"/>
              </a:rPr>
              <a:t>せんせいと　</a:t>
            </a:r>
            <a:r>
              <a:rPr kumimoji="1" lang="ja-JP" altLang="en-US" sz="4400" b="1" dirty="0">
                <a:latin typeface="UD デジタル 教科書体 NK-B" panose="02020700000000000000" pitchFamily="18" charset="-128"/>
                <a:ea typeface="UD デジタル 教科書体 NK-B" panose="02020700000000000000" pitchFamily="18" charset="-128"/>
              </a:rPr>
              <a:t>わごんを　はこぶ</a:t>
            </a:r>
            <a:endParaRPr kumimoji="1" lang="en-US" altLang="ja-JP" sz="44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12021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09C0AE-262B-CFBC-7BBC-90ED6FFE3215}"/>
              </a:ext>
            </a:extLst>
          </p:cNvPr>
          <p:cNvSpPr txBox="1"/>
          <p:nvPr/>
        </p:nvSpPr>
        <p:spPr>
          <a:xfrm>
            <a:off x="1061081" y="808654"/>
            <a:ext cx="7281160" cy="769441"/>
          </a:xfrm>
          <a:prstGeom prst="rect">
            <a:avLst/>
          </a:prstGeom>
          <a:noFill/>
        </p:spPr>
        <p:txBody>
          <a:bodyPr wrap="none" rtlCol="0">
            <a:spAutoFit/>
          </a:bodyPr>
          <a:lstStyle/>
          <a:p>
            <a:r>
              <a:rPr kumimoji="1" lang="ja-JP" altLang="en-US" sz="4400" dirty="0">
                <a:latin typeface="UD デジタル 教科書体 NK-B" panose="02020700000000000000" pitchFamily="18" charset="-128"/>
                <a:ea typeface="UD デジタル 教科書体 NK-B" panose="02020700000000000000" pitchFamily="18" charset="-128"/>
              </a:rPr>
              <a:t>はいぜんだいを　きれいに</a:t>
            </a:r>
            <a:r>
              <a:rPr kumimoji="1" lang="ja-JP" altLang="en-US" sz="4400" dirty="0">
                <a:solidFill>
                  <a:srgbClr val="FF0000"/>
                </a:solidFill>
                <a:latin typeface="UD デジタル 教科書体 NK-B" panose="02020700000000000000" pitchFamily="18" charset="-128"/>
                <a:ea typeface="UD デジタル 教科書体 NK-B" panose="02020700000000000000" pitchFamily="18" charset="-128"/>
              </a:rPr>
              <a:t>ふく</a:t>
            </a:r>
          </a:p>
        </p:txBody>
      </p:sp>
      <p:pic>
        <p:nvPicPr>
          <p:cNvPr id="6" name="図 5">
            <a:extLst>
              <a:ext uri="{FF2B5EF4-FFF2-40B4-BE49-F238E27FC236}">
                <a16:creationId xmlns:a16="http://schemas.microsoft.com/office/drawing/2014/main" id="{7B200A9D-7CC4-9CBF-BE58-643C2B61C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071" y="1703731"/>
            <a:ext cx="5373858" cy="4869023"/>
          </a:xfrm>
          <a:prstGeom prst="rect">
            <a:avLst/>
          </a:prstGeom>
        </p:spPr>
      </p:pic>
    </p:spTree>
    <p:extLst>
      <p:ext uri="{BB962C8B-B14F-4D97-AF65-F5344CB8AC3E}">
        <p14:creationId xmlns:p14="http://schemas.microsoft.com/office/powerpoint/2010/main" val="22999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09C0AE-262B-CFBC-7BBC-90ED6FFE3215}"/>
              </a:ext>
            </a:extLst>
          </p:cNvPr>
          <p:cNvSpPr txBox="1"/>
          <p:nvPr/>
        </p:nvSpPr>
        <p:spPr>
          <a:xfrm>
            <a:off x="1839793" y="754929"/>
            <a:ext cx="5233867" cy="780573"/>
          </a:xfrm>
          <a:prstGeom prst="rect">
            <a:avLst/>
          </a:prstGeom>
          <a:noFill/>
        </p:spPr>
        <p:txBody>
          <a:bodyPr wrap="square" rtlCol="0">
            <a:spAutoFit/>
          </a:bodyPr>
          <a:lstStyle/>
          <a:p>
            <a:pPr algn="ctr"/>
            <a:r>
              <a:rPr kumimoji="1" lang="ja-JP" altLang="en-US" sz="4400" b="1" dirty="0">
                <a:latin typeface="UD デジタル 教科書体 NK-B" panose="02020700000000000000" pitchFamily="18" charset="-128"/>
                <a:ea typeface="UD デジタル 教科書体 NK-B" panose="02020700000000000000" pitchFamily="18" charset="-128"/>
              </a:rPr>
              <a:t>くばる　</a:t>
            </a:r>
            <a:r>
              <a:rPr kumimoji="1" lang="ja-JP" altLang="en-US" sz="4400" b="1" dirty="0">
                <a:solidFill>
                  <a:srgbClr val="FF0000"/>
                </a:solidFill>
                <a:latin typeface="UD デジタル 教科書体 NK-B" panose="02020700000000000000" pitchFamily="18" charset="-128"/>
                <a:ea typeface="UD デジタル 教科書体 NK-B" panose="02020700000000000000" pitchFamily="18" charset="-128"/>
              </a:rPr>
              <a:t>じゅんび</a:t>
            </a:r>
            <a:endParaRPr kumimoji="1" lang="ja-JP" altLang="en-US" sz="4400" b="1" dirty="0">
              <a:latin typeface="UD デジタル 教科書体 NK-B" panose="02020700000000000000" pitchFamily="18" charset="-128"/>
              <a:ea typeface="UD デジタル 教科書体 NK-B" panose="02020700000000000000" pitchFamily="18" charset="-128"/>
            </a:endParaRPr>
          </a:p>
        </p:txBody>
      </p:sp>
      <p:pic>
        <p:nvPicPr>
          <p:cNvPr id="4" name="図 3">
            <a:extLst>
              <a:ext uri="{FF2B5EF4-FFF2-40B4-BE49-F238E27FC236}">
                <a16:creationId xmlns:a16="http://schemas.microsoft.com/office/drawing/2014/main" id="{308FBC40-5CF6-943E-773A-F4B20F9C6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401" y="1696568"/>
            <a:ext cx="6248400" cy="5048713"/>
          </a:xfrm>
          <a:prstGeom prst="rect">
            <a:avLst/>
          </a:prstGeom>
        </p:spPr>
      </p:pic>
    </p:spTree>
    <p:extLst>
      <p:ext uri="{BB962C8B-B14F-4D97-AF65-F5344CB8AC3E}">
        <p14:creationId xmlns:p14="http://schemas.microsoft.com/office/powerpoint/2010/main" val="29340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09C0AE-262B-CFBC-7BBC-90ED6FFE3215}"/>
              </a:ext>
            </a:extLst>
          </p:cNvPr>
          <p:cNvSpPr txBox="1"/>
          <p:nvPr/>
        </p:nvSpPr>
        <p:spPr>
          <a:xfrm>
            <a:off x="3654120" y="773707"/>
            <a:ext cx="2146742" cy="769441"/>
          </a:xfrm>
          <a:prstGeom prst="rect">
            <a:avLst/>
          </a:prstGeom>
          <a:noFill/>
        </p:spPr>
        <p:txBody>
          <a:bodyPr wrap="none" rtlCol="0">
            <a:spAutoFit/>
          </a:bodyPr>
          <a:lstStyle/>
          <a:p>
            <a:r>
              <a:rPr kumimoji="1" lang="ja-JP" altLang="en-US" sz="4400" b="1" dirty="0">
                <a:solidFill>
                  <a:srgbClr val="FF0000"/>
                </a:solidFill>
                <a:latin typeface="UD デジタル 教科書体 NK-B" panose="02020700000000000000" pitchFamily="18" charset="-128"/>
                <a:ea typeface="UD デジタル 教科書体 NK-B" panose="02020700000000000000" pitchFamily="18" charset="-128"/>
              </a:rPr>
              <a:t>もりつけ</a:t>
            </a:r>
            <a:endParaRPr kumimoji="1" lang="ja-JP" altLang="en-US" sz="4400" b="1" dirty="0">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DE987EFE-6E28-203E-84DD-CBCEF915C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424" y="1685601"/>
            <a:ext cx="6489326" cy="5031455"/>
          </a:xfrm>
          <a:prstGeom prst="rect">
            <a:avLst/>
          </a:prstGeom>
        </p:spPr>
      </p:pic>
    </p:spTree>
    <p:extLst>
      <p:ext uri="{BB962C8B-B14F-4D97-AF65-F5344CB8AC3E}">
        <p14:creationId xmlns:p14="http://schemas.microsoft.com/office/powerpoint/2010/main" val="186652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09C0AE-262B-CFBC-7BBC-90ED6FFE3215}"/>
              </a:ext>
            </a:extLst>
          </p:cNvPr>
          <p:cNvSpPr txBox="1"/>
          <p:nvPr/>
        </p:nvSpPr>
        <p:spPr>
          <a:xfrm>
            <a:off x="623242" y="851584"/>
            <a:ext cx="7890302" cy="707886"/>
          </a:xfrm>
          <a:prstGeom prst="rect">
            <a:avLst/>
          </a:prstGeom>
          <a:noFill/>
        </p:spPr>
        <p:txBody>
          <a:bodyPr wrap="none" rtlCol="0">
            <a:spAutoFit/>
          </a:bodyPr>
          <a:lstStyle/>
          <a:p>
            <a:r>
              <a:rPr kumimoji="1" lang="ja-JP" altLang="en-US" sz="4000" b="1" dirty="0">
                <a:latin typeface="UD デジタル 教科書体 NK-B" panose="02020700000000000000" pitchFamily="18" charset="-128"/>
                <a:ea typeface="UD デジタル 教科書体 NK-B" panose="02020700000000000000" pitchFamily="18" charset="-128"/>
              </a:rPr>
              <a:t>きゅうしょくとうばんが　</a:t>
            </a:r>
            <a:r>
              <a:rPr kumimoji="1"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できない</a:t>
            </a:r>
            <a:r>
              <a:rPr kumimoji="1" lang="ja-JP" altLang="en-US" sz="4000" b="1" dirty="0">
                <a:latin typeface="UD デジタル 教科書体 NK-B" panose="02020700000000000000" pitchFamily="18" charset="-128"/>
                <a:ea typeface="UD デジタル 教科書体 NK-B" panose="02020700000000000000" pitchFamily="18" charset="-128"/>
              </a:rPr>
              <a:t>とき</a:t>
            </a:r>
          </a:p>
        </p:txBody>
      </p:sp>
      <p:pic>
        <p:nvPicPr>
          <p:cNvPr id="4" name="図 3">
            <a:extLst>
              <a:ext uri="{FF2B5EF4-FFF2-40B4-BE49-F238E27FC236}">
                <a16:creationId xmlns:a16="http://schemas.microsoft.com/office/drawing/2014/main" id="{060BCD69-4CB4-EB8B-D37B-B4E803161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417" y="1950922"/>
            <a:ext cx="4096885" cy="4526945"/>
          </a:xfrm>
          <a:prstGeom prst="rect">
            <a:avLst/>
          </a:prstGeom>
        </p:spPr>
      </p:pic>
      <p:pic>
        <p:nvPicPr>
          <p:cNvPr id="8" name="図 7">
            <a:extLst>
              <a:ext uri="{FF2B5EF4-FFF2-40B4-BE49-F238E27FC236}">
                <a16:creationId xmlns:a16="http://schemas.microsoft.com/office/drawing/2014/main" id="{5E6F24CF-A010-D432-FD08-815472806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3120" y="1001320"/>
            <a:ext cx="3014710" cy="3014710"/>
          </a:xfrm>
          <a:prstGeom prst="rect">
            <a:avLst/>
          </a:prstGeom>
        </p:spPr>
      </p:pic>
      <p:pic>
        <p:nvPicPr>
          <p:cNvPr id="5" name="図 4">
            <a:extLst>
              <a:ext uri="{FF2B5EF4-FFF2-40B4-BE49-F238E27FC236}">
                <a16:creationId xmlns:a16="http://schemas.microsoft.com/office/drawing/2014/main" id="{75DABBFD-5EEA-67BD-84CC-2370E2A42F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2117" y="1993429"/>
            <a:ext cx="3279883" cy="4218499"/>
          </a:xfrm>
          <a:prstGeom prst="rect">
            <a:avLst/>
          </a:prstGeom>
        </p:spPr>
      </p:pic>
      <p:sp>
        <p:nvSpPr>
          <p:cNvPr id="6" name="楕円 5">
            <a:extLst>
              <a:ext uri="{FF2B5EF4-FFF2-40B4-BE49-F238E27FC236}">
                <a16:creationId xmlns:a16="http://schemas.microsoft.com/office/drawing/2014/main" id="{CB2F3778-9654-E066-B837-D039D5A9CDA5}"/>
              </a:ext>
            </a:extLst>
          </p:cNvPr>
          <p:cNvSpPr/>
          <p:nvPr/>
        </p:nvSpPr>
        <p:spPr>
          <a:xfrm>
            <a:off x="1380395" y="2463593"/>
            <a:ext cx="723311" cy="707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5F7BF242-6294-E6F0-54C4-96E9C1123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5" y="3689123"/>
            <a:ext cx="3168877" cy="3168877"/>
          </a:xfrm>
          <a:prstGeom prst="rect">
            <a:avLst/>
          </a:prstGeom>
        </p:spPr>
      </p:pic>
      <p:sp>
        <p:nvSpPr>
          <p:cNvPr id="7" name="楕円 6">
            <a:extLst>
              <a:ext uri="{FF2B5EF4-FFF2-40B4-BE49-F238E27FC236}">
                <a16:creationId xmlns:a16="http://schemas.microsoft.com/office/drawing/2014/main" id="{115537F3-4EF6-B656-B180-C2B975E40B7C}"/>
              </a:ext>
            </a:extLst>
          </p:cNvPr>
          <p:cNvSpPr/>
          <p:nvPr/>
        </p:nvSpPr>
        <p:spPr>
          <a:xfrm>
            <a:off x="1788301" y="1982835"/>
            <a:ext cx="723311" cy="707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7B803A26-3157-23DE-6443-271C89C0E114}"/>
              </a:ext>
            </a:extLst>
          </p:cNvPr>
          <p:cNvSpPr/>
          <p:nvPr/>
        </p:nvSpPr>
        <p:spPr>
          <a:xfrm>
            <a:off x="2284485" y="1800789"/>
            <a:ext cx="723311" cy="707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0C9692DF-1F51-0E9B-1739-28B39CB61B21}"/>
              </a:ext>
            </a:extLst>
          </p:cNvPr>
          <p:cNvSpPr/>
          <p:nvPr/>
        </p:nvSpPr>
        <p:spPr>
          <a:xfrm>
            <a:off x="2884578" y="2042108"/>
            <a:ext cx="723311" cy="707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5798F297-CBEA-16F6-7057-F19C047CB8D7}"/>
              </a:ext>
            </a:extLst>
          </p:cNvPr>
          <p:cNvSpPr/>
          <p:nvPr/>
        </p:nvSpPr>
        <p:spPr>
          <a:xfrm>
            <a:off x="3979895" y="3986383"/>
            <a:ext cx="723311" cy="707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893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09C0AE-262B-CFBC-7BBC-90ED6FFE3215}"/>
              </a:ext>
            </a:extLst>
          </p:cNvPr>
          <p:cNvSpPr txBox="1"/>
          <p:nvPr/>
        </p:nvSpPr>
        <p:spPr>
          <a:xfrm>
            <a:off x="2609883" y="1005645"/>
            <a:ext cx="4216219" cy="707886"/>
          </a:xfrm>
          <a:prstGeom prst="rect">
            <a:avLst/>
          </a:prstGeom>
          <a:noFill/>
        </p:spPr>
        <p:txBody>
          <a:bodyPr wrap="none" rtlCol="0">
            <a:spAutoFit/>
          </a:bodyPr>
          <a:lstStyle/>
          <a:p>
            <a:r>
              <a:rPr kumimoji="1" lang="ja-JP" altLang="en-US" sz="4000" b="1" dirty="0">
                <a:latin typeface="UD デジタル 教科書体 NK-B" panose="02020700000000000000" pitchFamily="18" charset="-128"/>
                <a:ea typeface="UD デジタル 教科書体 NK-B" panose="02020700000000000000" pitchFamily="18" charset="-128"/>
              </a:rPr>
              <a:t>じゅんびが　できた</a:t>
            </a:r>
          </a:p>
        </p:txBody>
      </p:sp>
      <p:pic>
        <p:nvPicPr>
          <p:cNvPr id="8" name="図 7">
            <a:extLst>
              <a:ext uri="{FF2B5EF4-FFF2-40B4-BE49-F238E27FC236}">
                <a16:creationId xmlns:a16="http://schemas.microsoft.com/office/drawing/2014/main" id="{186B8A30-FC91-B0E9-514B-772528B34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312" y="1792530"/>
            <a:ext cx="6283376" cy="5013711"/>
          </a:xfrm>
          <a:prstGeom prst="rect">
            <a:avLst/>
          </a:prstGeom>
        </p:spPr>
      </p:pic>
    </p:spTree>
    <p:extLst>
      <p:ext uri="{BB962C8B-B14F-4D97-AF65-F5344CB8AC3E}">
        <p14:creationId xmlns:p14="http://schemas.microsoft.com/office/powerpoint/2010/main" val="231386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705AD60-35F6-3278-600E-81835F6A8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761" y="1601349"/>
            <a:ext cx="5862899" cy="5116160"/>
          </a:xfrm>
          <a:prstGeom prst="rect">
            <a:avLst/>
          </a:prstGeom>
        </p:spPr>
      </p:pic>
      <p:sp>
        <p:nvSpPr>
          <p:cNvPr id="5" name="テキスト ボックス 4">
            <a:extLst>
              <a:ext uri="{FF2B5EF4-FFF2-40B4-BE49-F238E27FC236}">
                <a16:creationId xmlns:a16="http://schemas.microsoft.com/office/drawing/2014/main" id="{22DA0DE5-AC1D-48D6-BA40-2848564352D6}"/>
              </a:ext>
            </a:extLst>
          </p:cNvPr>
          <p:cNvSpPr txBox="1"/>
          <p:nvPr/>
        </p:nvSpPr>
        <p:spPr>
          <a:xfrm>
            <a:off x="2301860" y="644753"/>
            <a:ext cx="4650632" cy="769441"/>
          </a:xfrm>
          <a:prstGeom prst="rect">
            <a:avLst/>
          </a:prstGeom>
          <a:noFill/>
        </p:spPr>
        <p:txBody>
          <a:bodyPr wrap="none" rtlCol="0">
            <a:sp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rPr>
              <a:t>えぷろんを　たたむ</a:t>
            </a:r>
          </a:p>
        </p:txBody>
      </p:sp>
    </p:spTree>
    <p:extLst>
      <p:ext uri="{BB962C8B-B14F-4D97-AF65-F5344CB8AC3E}">
        <p14:creationId xmlns:p14="http://schemas.microsoft.com/office/powerpoint/2010/main" val="170856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F858E2-E952-2398-0D93-7A95FD791F29}"/>
              </a:ext>
            </a:extLst>
          </p:cNvPr>
          <p:cNvSpPr>
            <a:spLocks noGrp="1"/>
          </p:cNvSpPr>
          <p:nvPr>
            <p:ph type="ctrTitle"/>
          </p:nvPr>
        </p:nvSpPr>
        <p:spPr>
          <a:xfrm>
            <a:off x="0" y="955857"/>
            <a:ext cx="9144000" cy="1420725"/>
          </a:xfrm>
        </p:spPr>
        <p:txBody>
          <a:bodyPr>
            <a:noAutofit/>
          </a:bodyPr>
          <a:lstStyle/>
          <a:p>
            <a:r>
              <a:rPr kumimoji="1" lang="ja-JP" altLang="en-US" sz="4800" b="1" dirty="0">
                <a:latin typeface="UD デジタル 教科書体 NK-B" panose="02020700000000000000" pitchFamily="18" charset="-128"/>
                <a:ea typeface="UD デジタル 教科書体 NK-B" panose="02020700000000000000" pitchFamily="18" charset="-128"/>
              </a:rPr>
              <a:t>きゅうしょくのじゅんびの</a:t>
            </a:r>
            <a:r>
              <a:rPr kumimoji="1" lang="ja-JP" altLang="en-US" sz="4800" b="1" dirty="0">
                <a:solidFill>
                  <a:srgbClr val="FF0000"/>
                </a:solidFill>
                <a:latin typeface="UD デジタル 教科書体 NK-B" panose="02020700000000000000" pitchFamily="18" charset="-128"/>
                <a:ea typeface="UD デジタル 教科書体 NK-B" panose="02020700000000000000" pitchFamily="18" charset="-128"/>
              </a:rPr>
              <a:t>「こつ」</a:t>
            </a:r>
            <a:br>
              <a:rPr lang="en-US" altLang="ja-JP" sz="4800" b="1" dirty="0">
                <a:solidFill>
                  <a:srgbClr val="FF0000"/>
                </a:solidFill>
                <a:latin typeface="UD デジタル 教科書体 NK-B" panose="02020700000000000000" pitchFamily="18" charset="-128"/>
                <a:ea typeface="UD デジタル 教科書体 NK-B" panose="02020700000000000000" pitchFamily="18" charset="-128"/>
              </a:rPr>
            </a:br>
            <a:endParaRPr kumimoji="1" lang="ja-JP" altLang="en-US" sz="4800" b="1" dirty="0">
              <a:solidFill>
                <a:srgbClr val="FF0000"/>
              </a:solidFill>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8F12E3B9-4688-7203-BC57-04F0D8C58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320" y="2316480"/>
            <a:ext cx="5897880" cy="4770119"/>
          </a:xfrm>
          <a:prstGeom prst="rect">
            <a:avLst/>
          </a:prstGeom>
        </p:spPr>
      </p:pic>
      <p:sp>
        <p:nvSpPr>
          <p:cNvPr id="6" name="タイトル 1">
            <a:extLst>
              <a:ext uri="{FF2B5EF4-FFF2-40B4-BE49-F238E27FC236}">
                <a16:creationId xmlns:a16="http://schemas.microsoft.com/office/drawing/2014/main" id="{C182D556-D057-4089-FC1E-151D6663DDA4}"/>
              </a:ext>
            </a:extLst>
          </p:cNvPr>
          <p:cNvSpPr txBox="1">
            <a:spLocks/>
          </p:cNvSpPr>
          <p:nvPr/>
        </p:nvSpPr>
        <p:spPr>
          <a:xfrm>
            <a:off x="701040" y="1627275"/>
            <a:ext cx="7772400" cy="14207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en-US" altLang="ja-JP" sz="5400" dirty="0">
              <a:latin typeface="HGP創英角ﾎﾟｯﾌﾟ体" panose="040B0A00000000000000" pitchFamily="50" charset="-128"/>
              <a:ea typeface="HGP創英角ﾎﾟｯﾌﾟ体" panose="040B0A00000000000000" pitchFamily="50" charset="-128"/>
            </a:endParaRPr>
          </a:p>
        </p:txBody>
      </p:sp>
      <p:sp>
        <p:nvSpPr>
          <p:cNvPr id="9" name="タイトル 1">
            <a:extLst>
              <a:ext uri="{FF2B5EF4-FFF2-40B4-BE49-F238E27FC236}">
                <a16:creationId xmlns:a16="http://schemas.microsoft.com/office/drawing/2014/main" id="{AE1BFCF4-1AE7-CE5B-7112-433CEDB497A2}"/>
              </a:ext>
            </a:extLst>
          </p:cNvPr>
          <p:cNvSpPr txBox="1">
            <a:spLocks/>
          </p:cNvSpPr>
          <p:nvPr/>
        </p:nvSpPr>
        <p:spPr>
          <a:xfrm>
            <a:off x="0" y="1448262"/>
            <a:ext cx="9144000" cy="14207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b="1" dirty="0">
                <a:latin typeface="UD デジタル 教科書体 NK-B" panose="02020700000000000000" pitchFamily="18" charset="-128"/>
                <a:ea typeface="UD デジタル 教科書体 NK-B" panose="02020700000000000000" pitchFamily="18" charset="-128"/>
              </a:rPr>
              <a:t>～とうばんをするとき～</a:t>
            </a:r>
          </a:p>
        </p:txBody>
      </p:sp>
    </p:spTree>
    <p:extLst>
      <p:ext uri="{BB962C8B-B14F-4D97-AF65-F5344CB8AC3E}">
        <p14:creationId xmlns:p14="http://schemas.microsoft.com/office/powerpoint/2010/main" val="635599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657A1D0-3B8D-B391-A458-5AB036E3E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910" y="1414194"/>
            <a:ext cx="5862899" cy="5366861"/>
          </a:xfrm>
          <a:prstGeom prst="rect">
            <a:avLst/>
          </a:prstGeom>
        </p:spPr>
      </p:pic>
      <p:pic>
        <p:nvPicPr>
          <p:cNvPr id="3" name="図 2">
            <a:extLst>
              <a:ext uri="{FF2B5EF4-FFF2-40B4-BE49-F238E27FC236}">
                <a16:creationId xmlns:a16="http://schemas.microsoft.com/office/drawing/2014/main" id="{6C411DAF-326C-BA50-AC85-BEED95859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887" y="1171548"/>
            <a:ext cx="3279946" cy="3279946"/>
          </a:xfrm>
          <a:prstGeom prst="rect">
            <a:avLst/>
          </a:prstGeom>
        </p:spPr>
      </p:pic>
      <p:sp>
        <p:nvSpPr>
          <p:cNvPr id="4" name="テキスト ボックス 3">
            <a:extLst>
              <a:ext uri="{FF2B5EF4-FFF2-40B4-BE49-F238E27FC236}">
                <a16:creationId xmlns:a16="http://schemas.microsoft.com/office/drawing/2014/main" id="{3FEE6B06-8F83-3CAB-88B0-CAC68D6EFF35}"/>
              </a:ext>
            </a:extLst>
          </p:cNvPr>
          <p:cNvSpPr txBox="1"/>
          <p:nvPr/>
        </p:nvSpPr>
        <p:spPr>
          <a:xfrm>
            <a:off x="2070353" y="766949"/>
            <a:ext cx="5003293" cy="769441"/>
          </a:xfrm>
          <a:prstGeom prst="rect">
            <a:avLst/>
          </a:prstGeom>
          <a:noFill/>
        </p:spPr>
        <p:txBody>
          <a:bodyPr wrap="none" rtlCol="0">
            <a:spAutoFit/>
          </a:bodyPr>
          <a:lstStyle/>
          <a:p>
            <a:r>
              <a:rPr kumimoji="1" lang="ja-JP" altLang="en-US" sz="4400" b="1" dirty="0">
                <a:solidFill>
                  <a:srgbClr val="FF0000"/>
                </a:solidFill>
                <a:latin typeface="UD デジタル 教科書体 NK-B" panose="02020700000000000000" pitchFamily="18" charset="-128"/>
                <a:ea typeface="UD デジタル 教科書体 NK-B" panose="02020700000000000000" pitchFamily="18" charset="-128"/>
              </a:rPr>
              <a:t>ゆか</a:t>
            </a:r>
            <a:r>
              <a:rPr kumimoji="1" lang="ja-JP" altLang="en-US" sz="4400" b="1" dirty="0">
                <a:latin typeface="UD デジタル 教科書体 NK-B" panose="02020700000000000000" pitchFamily="18" charset="-128"/>
                <a:ea typeface="UD デジタル 教科書体 NK-B" panose="02020700000000000000" pitchFamily="18" charset="-128"/>
              </a:rPr>
              <a:t>でたたみません</a:t>
            </a:r>
          </a:p>
        </p:txBody>
      </p:sp>
    </p:spTree>
    <p:extLst>
      <p:ext uri="{BB962C8B-B14F-4D97-AF65-F5344CB8AC3E}">
        <p14:creationId xmlns:p14="http://schemas.microsoft.com/office/powerpoint/2010/main" val="246800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705AD60-35F6-3278-600E-81835F6A8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761" y="1601349"/>
            <a:ext cx="5862899" cy="5116160"/>
          </a:xfrm>
          <a:prstGeom prst="rect">
            <a:avLst/>
          </a:prstGeom>
        </p:spPr>
      </p:pic>
      <p:sp>
        <p:nvSpPr>
          <p:cNvPr id="3" name="テキスト ボックス 2">
            <a:extLst>
              <a:ext uri="{FF2B5EF4-FFF2-40B4-BE49-F238E27FC236}">
                <a16:creationId xmlns:a16="http://schemas.microsoft.com/office/drawing/2014/main" id="{782AA958-7F3A-606C-9165-618928D313A0}"/>
              </a:ext>
            </a:extLst>
          </p:cNvPr>
          <p:cNvSpPr txBox="1"/>
          <p:nvPr/>
        </p:nvSpPr>
        <p:spPr>
          <a:xfrm>
            <a:off x="1688190" y="681325"/>
            <a:ext cx="6006773" cy="769441"/>
          </a:xfrm>
          <a:prstGeom prst="rect">
            <a:avLst/>
          </a:prstGeom>
          <a:noFill/>
        </p:spPr>
        <p:txBody>
          <a:bodyPr wrap="none" rtlCol="0">
            <a:sp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rPr>
              <a:t>かたと　そでを　あわせる</a:t>
            </a:r>
          </a:p>
        </p:txBody>
      </p:sp>
    </p:spTree>
    <p:extLst>
      <p:ext uri="{BB962C8B-B14F-4D97-AF65-F5344CB8AC3E}">
        <p14:creationId xmlns:p14="http://schemas.microsoft.com/office/powerpoint/2010/main" val="384273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A25979F-4535-02C0-9DEB-09DF46BFE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601349"/>
            <a:ext cx="5861439" cy="5181600"/>
          </a:xfrm>
          <a:prstGeom prst="rect">
            <a:avLst/>
          </a:prstGeom>
        </p:spPr>
      </p:pic>
      <p:sp>
        <p:nvSpPr>
          <p:cNvPr id="2" name="テキスト ボックス 1">
            <a:extLst>
              <a:ext uri="{FF2B5EF4-FFF2-40B4-BE49-F238E27FC236}">
                <a16:creationId xmlns:a16="http://schemas.microsoft.com/office/drawing/2014/main" id="{A50F3237-C4DE-0AA7-C874-48C2BA09B48F}"/>
              </a:ext>
            </a:extLst>
          </p:cNvPr>
          <p:cNvSpPr txBox="1"/>
          <p:nvPr/>
        </p:nvSpPr>
        <p:spPr>
          <a:xfrm>
            <a:off x="2154025" y="681325"/>
            <a:ext cx="4562467" cy="769441"/>
          </a:xfrm>
          <a:prstGeom prst="rect">
            <a:avLst/>
          </a:prstGeom>
          <a:noFill/>
        </p:spPr>
        <p:txBody>
          <a:bodyPr wrap="none" rtlCol="0">
            <a:sp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rPr>
              <a:t>そでを　まえにおる</a:t>
            </a:r>
          </a:p>
        </p:txBody>
      </p:sp>
    </p:spTree>
    <p:extLst>
      <p:ext uri="{BB962C8B-B14F-4D97-AF65-F5344CB8AC3E}">
        <p14:creationId xmlns:p14="http://schemas.microsoft.com/office/powerpoint/2010/main" val="14091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5D5CE5C-6775-35BB-3AA2-13307A3D1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430" y="1515084"/>
            <a:ext cx="5862899" cy="5196840"/>
          </a:xfrm>
          <a:prstGeom prst="rect">
            <a:avLst/>
          </a:prstGeom>
        </p:spPr>
      </p:pic>
      <p:sp>
        <p:nvSpPr>
          <p:cNvPr id="2" name="テキスト ボックス 1">
            <a:extLst>
              <a:ext uri="{FF2B5EF4-FFF2-40B4-BE49-F238E27FC236}">
                <a16:creationId xmlns:a16="http://schemas.microsoft.com/office/drawing/2014/main" id="{4B2E044A-C7F8-D9C2-3418-413FB6D4A2B5}"/>
              </a:ext>
            </a:extLst>
          </p:cNvPr>
          <p:cNvSpPr txBox="1"/>
          <p:nvPr/>
        </p:nvSpPr>
        <p:spPr>
          <a:xfrm>
            <a:off x="2602593" y="681325"/>
            <a:ext cx="4025461" cy="769441"/>
          </a:xfrm>
          <a:prstGeom prst="rect">
            <a:avLst/>
          </a:prstGeom>
          <a:noFill/>
        </p:spPr>
        <p:txBody>
          <a:bodyPr wrap="none" rtlCol="0">
            <a:sp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rPr>
              <a:t>うえから　たたむ</a:t>
            </a:r>
          </a:p>
        </p:txBody>
      </p:sp>
    </p:spTree>
    <p:extLst>
      <p:ext uri="{BB962C8B-B14F-4D97-AF65-F5344CB8AC3E}">
        <p14:creationId xmlns:p14="http://schemas.microsoft.com/office/powerpoint/2010/main" val="132760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C92F90-5D58-7275-CCB0-F436AE100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990" y="1549590"/>
            <a:ext cx="5862899" cy="5196840"/>
          </a:xfrm>
          <a:prstGeom prst="rect">
            <a:avLst/>
          </a:prstGeom>
        </p:spPr>
      </p:pic>
      <p:sp>
        <p:nvSpPr>
          <p:cNvPr id="2" name="テキスト ボックス 1">
            <a:extLst>
              <a:ext uri="{FF2B5EF4-FFF2-40B4-BE49-F238E27FC236}">
                <a16:creationId xmlns:a16="http://schemas.microsoft.com/office/drawing/2014/main" id="{E548CFEC-DC00-0C19-9B83-9C59C1C4B426}"/>
              </a:ext>
            </a:extLst>
          </p:cNvPr>
          <p:cNvSpPr txBox="1"/>
          <p:nvPr/>
        </p:nvSpPr>
        <p:spPr>
          <a:xfrm>
            <a:off x="2516323" y="681325"/>
            <a:ext cx="4041491" cy="769441"/>
          </a:xfrm>
          <a:prstGeom prst="rect">
            <a:avLst/>
          </a:prstGeom>
          <a:noFill/>
        </p:spPr>
        <p:txBody>
          <a:bodyPr wrap="none" rtlCol="0">
            <a:sp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rPr>
              <a:t>ふくろに　いれる</a:t>
            </a:r>
          </a:p>
        </p:txBody>
      </p:sp>
    </p:spTree>
    <p:extLst>
      <p:ext uri="{BB962C8B-B14F-4D97-AF65-F5344CB8AC3E}">
        <p14:creationId xmlns:p14="http://schemas.microsoft.com/office/powerpoint/2010/main" val="207997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F858E2-E952-2398-0D93-7A95FD791F29}"/>
              </a:ext>
            </a:extLst>
          </p:cNvPr>
          <p:cNvSpPr>
            <a:spLocks noGrp="1"/>
          </p:cNvSpPr>
          <p:nvPr>
            <p:ph type="ctrTitle"/>
          </p:nvPr>
        </p:nvSpPr>
        <p:spPr>
          <a:xfrm>
            <a:off x="190018" y="537581"/>
            <a:ext cx="8885426" cy="1259457"/>
          </a:xfrm>
        </p:spPr>
        <p:txBody>
          <a:bodyPr>
            <a:no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rPr>
              <a:t>みに　つけよう！</a:t>
            </a:r>
            <a:br>
              <a:rPr kumimoji="1" lang="en-US" altLang="ja-JP" sz="4400" b="1" dirty="0">
                <a:latin typeface="UD デジタル 教科書体 NK-B" panose="02020700000000000000" pitchFamily="18" charset="-128"/>
                <a:ea typeface="UD デジタル 教科書体 NK-B" panose="02020700000000000000" pitchFamily="18" charset="-128"/>
              </a:rPr>
            </a:br>
            <a:r>
              <a:rPr kumimoji="1" lang="ja-JP" altLang="en-US" sz="4400" b="1" dirty="0">
                <a:latin typeface="UD デジタル 教科書体 NK-B" panose="02020700000000000000" pitchFamily="18" charset="-128"/>
                <a:ea typeface="UD デジタル 教科書体 NK-B" panose="02020700000000000000" pitchFamily="18" charset="-128"/>
              </a:rPr>
              <a:t>きゅうしょくとうばんの</a:t>
            </a:r>
            <a:r>
              <a:rPr lang="ja-JP" altLang="en-US" sz="4400" b="1" dirty="0">
                <a:solidFill>
                  <a:srgbClr val="FF0000"/>
                </a:solidFill>
                <a:latin typeface="UD デジタル 教科書体 NK-B" panose="02020700000000000000" pitchFamily="18" charset="-128"/>
                <a:ea typeface="UD デジタル 教科書体 NK-B" panose="02020700000000000000" pitchFamily="18" charset="-128"/>
              </a:rPr>
              <a:t>「こつ」</a:t>
            </a:r>
            <a:endParaRPr kumimoji="1" lang="ja-JP" altLang="en-US" sz="4400" b="1" strike="sngStrike" dirty="0">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8F12E3B9-4688-7203-BC57-04F0D8C58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544" y="1412520"/>
            <a:ext cx="6732911" cy="5445480"/>
          </a:xfrm>
          <a:prstGeom prst="rect">
            <a:avLst/>
          </a:prstGeom>
        </p:spPr>
      </p:pic>
      <p:sp>
        <p:nvSpPr>
          <p:cNvPr id="6" name="タイトル 1">
            <a:extLst>
              <a:ext uri="{FF2B5EF4-FFF2-40B4-BE49-F238E27FC236}">
                <a16:creationId xmlns:a16="http://schemas.microsoft.com/office/drawing/2014/main" id="{C182D556-D057-4089-FC1E-151D6663DDA4}"/>
              </a:ext>
            </a:extLst>
          </p:cNvPr>
          <p:cNvSpPr txBox="1">
            <a:spLocks/>
          </p:cNvSpPr>
          <p:nvPr/>
        </p:nvSpPr>
        <p:spPr>
          <a:xfrm>
            <a:off x="701040" y="1627275"/>
            <a:ext cx="7772400" cy="14207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en-US" altLang="ja-JP" dirty="0">
              <a:latin typeface="HGP創英角ﾎﾟｯﾌﾟ体" panose="040B0A00000000000000" pitchFamily="50" charset="-128"/>
              <a:ea typeface="HGP創英角ﾎﾟｯﾌﾟ体" panose="040B0A00000000000000" pitchFamily="50" charset="-128"/>
            </a:endParaRPr>
          </a:p>
        </p:txBody>
      </p:sp>
      <p:pic>
        <p:nvPicPr>
          <p:cNvPr id="4" name="図 3">
            <a:extLst>
              <a:ext uri="{FF2B5EF4-FFF2-40B4-BE49-F238E27FC236}">
                <a16:creationId xmlns:a16="http://schemas.microsoft.com/office/drawing/2014/main" id="{0B1733DC-B1F0-64E0-CD9A-E583681CB718}"/>
              </a:ext>
            </a:extLst>
          </p:cNvPr>
          <p:cNvPicPr>
            <a:picLocks noChangeAspect="1"/>
          </p:cNvPicPr>
          <p:nvPr/>
        </p:nvPicPr>
        <p:blipFill rotWithShape="1">
          <a:blip r:embed="rId4"/>
          <a:srcRect l="34286" t="35275" r="39592" b="27041"/>
          <a:stretch/>
        </p:blipFill>
        <p:spPr>
          <a:xfrm>
            <a:off x="1712249" y="1665161"/>
            <a:ext cx="6268340" cy="5084047"/>
          </a:xfrm>
          <a:prstGeom prst="rect">
            <a:avLst/>
          </a:prstGeom>
        </p:spPr>
      </p:pic>
      <p:pic>
        <p:nvPicPr>
          <p:cNvPr id="8" name="図 7">
            <a:extLst>
              <a:ext uri="{FF2B5EF4-FFF2-40B4-BE49-F238E27FC236}">
                <a16:creationId xmlns:a16="http://schemas.microsoft.com/office/drawing/2014/main" id="{DC599263-64AF-9472-3C1C-93A8DC4A4C01}"/>
              </a:ext>
            </a:extLst>
          </p:cNvPr>
          <p:cNvPicPr>
            <a:picLocks noChangeAspect="1"/>
          </p:cNvPicPr>
          <p:nvPr/>
        </p:nvPicPr>
        <p:blipFill rotWithShape="1">
          <a:blip r:embed="rId5"/>
          <a:srcRect l="29796" t="32304" r="36123" b="26678"/>
          <a:stretch/>
        </p:blipFill>
        <p:spPr>
          <a:xfrm>
            <a:off x="874531" y="1834924"/>
            <a:ext cx="7062028" cy="4778500"/>
          </a:xfrm>
          <a:prstGeom prst="rect">
            <a:avLst/>
          </a:prstGeom>
        </p:spPr>
      </p:pic>
      <p:pic>
        <p:nvPicPr>
          <p:cNvPr id="10" name="図 9">
            <a:extLst>
              <a:ext uri="{FF2B5EF4-FFF2-40B4-BE49-F238E27FC236}">
                <a16:creationId xmlns:a16="http://schemas.microsoft.com/office/drawing/2014/main" id="{A8F40E4E-C073-F19B-85DA-FAF750319684}"/>
              </a:ext>
            </a:extLst>
          </p:cNvPr>
          <p:cNvPicPr>
            <a:picLocks noChangeAspect="1"/>
          </p:cNvPicPr>
          <p:nvPr/>
        </p:nvPicPr>
        <p:blipFill rotWithShape="1">
          <a:blip r:embed="rId6"/>
          <a:srcRect l="30204" t="29038" r="36123" b="27404"/>
          <a:stretch/>
        </p:blipFill>
        <p:spPr>
          <a:xfrm>
            <a:off x="1097731" y="1623647"/>
            <a:ext cx="7171737" cy="5215811"/>
          </a:xfrm>
          <a:prstGeom prst="rect">
            <a:avLst/>
          </a:prstGeom>
        </p:spPr>
      </p:pic>
      <p:pic>
        <p:nvPicPr>
          <p:cNvPr id="14" name="図 13">
            <a:extLst>
              <a:ext uri="{FF2B5EF4-FFF2-40B4-BE49-F238E27FC236}">
                <a16:creationId xmlns:a16="http://schemas.microsoft.com/office/drawing/2014/main" id="{4109E429-A626-0EB3-7C6E-EF8B37204F7E}"/>
              </a:ext>
            </a:extLst>
          </p:cNvPr>
          <p:cNvPicPr>
            <a:picLocks noChangeAspect="1"/>
          </p:cNvPicPr>
          <p:nvPr/>
        </p:nvPicPr>
        <p:blipFill rotWithShape="1">
          <a:blip r:embed="rId7"/>
          <a:srcRect l="29592" t="30126" r="36123" b="26679"/>
          <a:stretch/>
        </p:blipFill>
        <p:spPr>
          <a:xfrm>
            <a:off x="1097731" y="1647669"/>
            <a:ext cx="7279549" cy="5156352"/>
          </a:xfrm>
          <a:prstGeom prst="rect">
            <a:avLst/>
          </a:prstGeom>
        </p:spPr>
      </p:pic>
      <p:pic>
        <p:nvPicPr>
          <p:cNvPr id="7" name="図 6">
            <a:extLst>
              <a:ext uri="{FF2B5EF4-FFF2-40B4-BE49-F238E27FC236}">
                <a16:creationId xmlns:a16="http://schemas.microsoft.com/office/drawing/2014/main" id="{A01DB3F5-A291-405D-714A-D602283CED33}"/>
              </a:ext>
            </a:extLst>
          </p:cNvPr>
          <p:cNvPicPr>
            <a:picLocks noChangeAspect="1"/>
          </p:cNvPicPr>
          <p:nvPr/>
        </p:nvPicPr>
        <p:blipFill rotWithShape="1">
          <a:blip r:embed="rId8"/>
          <a:srcRect l="32391" t="30260" r="39131" b="31634"/>
          <a:stretch/>
        </p:blipFill>
        <p:spPr>
          <a:xfrm>
            <a:off x="1343944" y="1756421"/>
            <a:ext cx="6636645" cy="4992821"/>
          </a:xfrm>
          <a:prstGeom prst="rect">
            <a:avLst/>
          </a:prstGeom>
        </p:spPr>
      </p:pic>
    </p:spTree>
    <p:extLst>
      <p:ext uri="{BB962C8B-B14F-4D97-AF65-F5344CB8AC3E}">
        <p14:creationId xmlns:p14="http://schemas.microsoft.com/office/powerpoint/2010/main" val="424253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F858E2-E952-2398-0D93-7A95FD791F29}"/>
              </a:ext>
            </a:extLst>
          </p:cNvPr>
          <p:cNvSpPr>
            <a:spLocks noGrp="1"/>
          </p:cNvSpPr>
          <p:nvPr>
            <p:ph type="ctrTitle"/>
          </p:nvPr>
        </p:nvSpPr>
        <p:spPr>
          <a:xfrm>
            <a:off x="1702178" y="575204"/>
            <a:ext cx="6105856" cy="787772"/>
          </a:xfrm>
        </p:spPr>
        <p:txBody>
          <a:bodyPr>
            <a:normAutofit/>
          </a:bodyPr>
          <a:lstStyle/>
          <a:p>
            <a:r>
              <a:rPr kumimoji="1" lang="ja-JP" altLang="en-US" sz="4800" b="1" dirty="0">
                <a:solidFill>
                  <a:srgbClr val="FF0000"/>
                </a:solidFill>
                <a:latin typeface="UD デジタル 教科書体 NK-B" panose="02020700000000000000" pitchFamily="18" charset="-128"/>
                <a:ea typeface="UD デジタル 教科書体 NK-B" panose="02020700000000000000" pitchFamily="18" charset="-128"/>
              </a:rPr>
              <a:t>きれい　</a:t>
            </a:r>
            <a:r>
              <a:rPr lang="ja-JP" altLang="en-US" sz="4800" b="1" dirty="0">
                <a:solidFill>
                  <a:srgbClr val="FF0000"/>
                </a:solidFill>
                <a:latin typeface="UD デジタル 教科書体 NK-B" panose="02020700000000000000" pitchFamily="18" charset="-128"/>
                <a:ea typeface="UD デジタル 教科書体 NK-B" panose="02020700000000000000" pitchFamily="18" charset="-128"/>
              </a:rPr>
              <a:t>あんぜん</a:t>
            </a:r>
            <a:endParaRPr kumimoji="1" lang="ja-JP" altLang="en-US" sz="4800" b="1" dirty="0">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8C5D55E6-A170-41E5-DFDC-8FA22253F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 y="1579899"/>
            <a:ext cx="7041332" cy="5689580"/>
          </a:xfrm>
          <a:prstGeom prst="rect">
            <a:avLst/>
          </a:prstGeom>
        </p:spPr>
      </p:pic>
      <p:sp>
        <p:nvSpPr>
          <p:cNvPr id="3" name="タイトル 1">
            <a:extLst>
              <a:ext uri="{FF2B5EF4-FFF2-40B4-BE49-F238E27FC236}">
                <a16:creationId xmlns:a16="http://schemas.microsoft.com/office/drawing/2014/main" id="{6E7DC1BE-7E3A-004A-0377-6894F77F4584}"/>
              </a:ext>
            </a:extLst>
          </p:cNvPr>
          <p:cNvSpPr txBox="1">
            <a:spLocks/>
          </p:cNvSpPr>
          <p:nvPr/>
        </p:nvSpPr>
        <p:spPr>
          <a:xfrm>
            <a:off x="1702178" y="1360556"/>
            <a:ext cx="6105856" cy="7877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b="1" dirty="0">
                <a:latin typeface="UD デジタル 教科書体 NK-B" panose="02020700000000000000" pitchFamily="18" charset="-128"/>
                <a:ea typeface="UD デジタル 教科書体 NK-B" panose="02020700000000000000" pitchFamily="18" charset="-128"/>
              </a:rPr>
              <a:t>たのしい　きゅうしょく</a:t>
            </a:r>
          </a:p>
        </p:txBody>
      </p:sp>
    </p:spTree>
    <p:extLst>
      <p:ext uri="{BB962C8B-B14F-4D97-AF65-F5344CB8AC3E}">
        <p14:creationId xmlns:p14="http://schemas.microsoft.com/office/powerpoint/2010/main" val="319021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F858E2-E952-2398-0D93-7A95FD791F29}"/>
              </a:ext>
            </a:extLst>
          </p:cNvPr>
          <p:cNvSpPr>
            <a:spLocks noGrp="1"/>
          </p:cNvSpPr>
          <p:nvPr>
            <p:ph type="ctrTitle"/>
          </p:nvPr>
        </p:nvSpPr>
        <p:spPr>
          <a:xfrm>
            <a:off x="774221" y="1315528"/>
            <a:ext cx="7595558" cy="4226943"/>
          </a:xfrm>
        </p:spPr>
        <p:txBody>
          <a:bodyPr>
            <a:noAutofit/>
          </a:bodyPr>
          <a:lstStyle/>
          <a:p>
            <a:pPr algn="l"/>
            <a:r>
              <a:rPr kumimoji="1" lang="en-US" altLang="ja-JP" sz="2800" dirty="0">
                <a:latin typeface="UD デジタル 教科書体 NK-B" panose="02020700000000000000" pitchFamily="18" charset="-128"/>
                <a:ea typeface="UD デジタル 教科書体 NK-B" panose="02020700000000000000" pitchFamily="18" charset="-128"/>
              </a:rPr>
              <a:t>※</a:t>
            </a:r>
            <a:r>
              <a:rPr kumimoji="1" lang="ja-JP" altLang="en-US" sz="2800" dirty="0">
                <a:latin typeface="UD デジタル 教科書体 NK-B" panose="02020700000000000000" pitchFamily="18" charset="-128"/>
                <a:ea typeface="UD デジタル 教科書体 NK-B" panose="02020700000000000000" pitchFamily="18" charset="-128"/>
              </a:rPr>
              <a:t>新潟県学校給食会の物資委員会</a:t>
            </a:r>
            <a:r>
              <a:rPr lang="ja-JP" altLang="en-US" sz="2800" dirty="0">
                <a:latin typeface="UD デジタル 教科書体 NK-B" panose="02020700000000000000" pitchFamily="18" charset="-128"/>
                <a:ea typeface="UD デジタル 教科書体 NK-B" panose="02020700000000000000" pitchFamily="18" charset="-128"/>
              </a:rPr>
              <a:t>においても</a:t>
            </a:r>
            <a:r>
              <a:rPr kumimoji="1" lang="ja-JP" altLang="en-US" sz="2800" dirty="0">
                <a:latin typeface="UD デジタル 教科書体 NK-B" panose="02020700000000000000" pitchFamily="18" charset="-128"/>
                <a:ea typeface="UD デジタル 教科書体 NK-B" panose="02020700000000000000" pitchFamily="18" charset="-128"/>
              </a:rPr>
              <a:t>給食の盛り付け方やはしの持ち方などの給食指導に使用できるパワーポイント資料を作成する予定です。完成した資料は新潟県学校給食会の</a:t>
            </a:r>
            <a:r>
              <a:rPr kumimoji="1" lang="en-US" altLang="ja-JP" sz="2800" dirty="0">
                <a:latin typeface="UD デジタル 教科書体 NK-B" panose="02020700000000000000" pitchFamily="18" charset="-128"/>
                <a:ea typeface="UD デジタル 教科書体 NK-B" panose="02020700000000000000" pitchFamily="18" charset="-128"/>
              </a:rPr>
              <a:t>HP</a:t>
            </a:r>
            <a:r>
              <a:rPr kumimoji="1" lang="ja-JP" altLang="en-US" sz="2800" dirty="0">
                <a:latin typeface="UD デジタル 教科書体 NK-B" panose="02020700000000000000" pitchFamily="18" charset="-128"/>
                <a:ea typeface="UD デジタル 教科書体 NK-B" panose="02020700000000000000" pitchFamily="18" charset="-128"/>
              </a:rPr>
              <a:t>に</a:t>
            </a:r>
            <a:r>
              <a:rPr kumimoji="1" lang="en-US" altLang="ja-JP" sz="2800" dirty="0">
                <a:latin typeface="UD デジタル 教科書体 NK-B" panose="02020700000000000000" pitchFamily="18" charset="-128"/>
                <a:ea typeface="UD デジタル 教科書体 NK-B" panose="02020700000000000000" pitchFamily="18" charset="-128"/>
              </a:rPr>
              <a:t>R6.4</a:t>
            </a:r>
            <a:r>
              <a:rPr kumimoji="1" lang="ja-JP" altLang="en-US" sz="2800" dirty="0">
                <a:latin typeface="UD デジタル 教科書体 NK-B" panose="02020700000000000000" pitchFamily="18" charset="-128"/>
                <a:ea typeface="UD デジタル 教科書体 NK-B" panose="02020700000000000000" pitchFamily="18" charset="-128"/>
              </a:rPr>
              <a:t>頃にアップされる予定ですので、 そちらもぜひ合わせてご活用ください。</a:t>
            </a:r>
            <a:br>
              <a:rPr kumimoji="1" lang="en-US" altLang="ja-JP" sz="2800" dirty="0">
                <a:latin typeface="UD デジタル 教科書体 NK-B" panose="02020700000000000000" pitchFamily="18" charset="-128"/>
                <a:ea typeface="UD デジタル 教科書体 NK-B" panose="02020700000000000000" pitchFamily="18" charset="-128"/>
              </a:rPr>
            </a:br>
            <a:br>
              <a:rPr kumimoji="1" lang="en-US" altLang="ja-JP" sz="2800" dirty="0">
                <a:latin typeface="UD デジタル 教科書体 NK-B" panose="02020700000000000000" pitchFamily="18" charset="-128"/>
                <a:ea typeface="UD デジタル 教科書体 NK-B" panose="02020700000000000000" pitchFamily="18" charset="-128"/>
              </a:rPr>
            </a:br>
            <a:r>
              <a:rPr kumimoji="1" lang="en-US" altLang="ja-JP" sz="2800" dirty="0">
                <a:latin typeface="UD デジタル 教科書体 NK-B" panose="02020700000000000000" pitchFamily="18" charset="-128"/>
                <a:ea typeface="UD デジタル 教科書体 NK-B" panose="02020700000000000000" pitchFamily="18" charset="-128"/>
              </a:rPr>
              <a:t>※</a:t>
            </a:r>
            <a:r>
              <a:rPr kumimoji="1" lang="ja-JP" altLang="en-US" sz="2800" dirty="0">
                <a:latin typeface="UD デジタル 教科書体 NK-B" panose="02020700000000000000" pitchFamily="18" charset="-128"/>
                <a:ea typeface="UD デジタル 教科書体 NK-B" panose="02020700000000000000" pitchFamily="18" charset="-128"/>
              </a:rPr>
              <a:t>使用にあたっては、新潟県学校給食会</a:t>
            </a:r>
            <a:r>
              <a:rPr kumimoji="1" lang="en-US" altLang="ja-JP" sz="2800" dirty="0">
                <a:latin typeface="UD デジタル 教科書体 NK-B" panose="02020700000000000000" pitchFamily="18" charset="-128"/>
                <a:ea typeface="UD デジタル 教科書体 NK-B" panose="02020700000000000000" pitchFamily="18" charset="-128"/>
              </a:rPr>
              <a:t>HP</a:t>
            </a:r>
            <a:r>
              <a:rPr kumimoji="1" lang="ja-JP" altLang="en-US" sz="2800" dirty="0">
                <a:latin typeface="UD デジタル 教科書体 NK-B" panose="02020700000000000000" pitchFamily="18" charset="-128"/>
                <a:ea typeface="UD デジタル 教科書体 NK-B" panose="02020700000000000000" pitchFamily="18" charset="-128"/>
              </a:rPr>
              <a:t>の専用ページにアップされますので、所属の栄養教諭等に視聴を</a:t>
            </a:r>
            <a:r>
              <a:rPr lang="ja-JP" altLang="en-US" sz="2800" dirty="0">
                <a:latin typeface="UD デジタル 教科書体 NK-B" panose="02020700000000000000" pitchFamily="18" charset="-128"/>
                <a:ea typeface="UD デジタル 教科書体 NK-B" panose="02020700000000000000" pitchFamily="18" charset="-128"/>
              </a:rPr>
              <a:t>依頼するか</a:t>
            </a:r>
            <a:r>
              <a:rPr kumimoji="1" lang="ja-JP" altLang="en-US" sz="2800" dirty="0">
                <a:latin typeface="UD デジタル 教科書体 NK-B" panose="02020700000000000000" pitchFamily="18" charset="-128"/>
                <a:ea typeface="UD デジタル 教科書体 NK-B" panose="02020700000000000000" pitchFamily="18" charset="-128"/>
              </a:rPr>
              <a:t>、新潟県学校給食会にお問い合わせください。</a:t>
            </a:r>
          </a:p>
        </p:txBody>
      </p:sp>
    </p:spTree>
    <p:extLst>
      <p:ext uri="{BB962C8B-B14F-4D97-AF65-F5344CB8AC3E}">
        <p14:creationId xmlns:p14="http://schemas.microsoft.com/office/powerpoint/2010/main" val="1361212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C0C2D15-1FB1-11D4-3B09-BDB11E93B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670" y="2013072"/>
            <a:ext cx="4518660" cy="4518660"/>
          </a:xfrm>
          <a:prstGeom prst="rect">
            <a:avLst/>
          </a:prstGeom>
        </p:spPr>
      </p:pic>
      <p:pic>
        <p:nvPicPr>
          <p:cNvPr id="7" name="図 6">
            <a:extLst>
              <a:ext uri="{FF2B5EF4-FFF2-40B4-BE49-F238E27FC236}">
                <a16:creationId xmlns:a16="http://schemas.microsoft.com/office/drawing/2014/main" id="{BD1ED483-2D3B-1B61-0408-6FFE14894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8684" y="495081"/>
            <a:ext cx="2318457" cy="2318457"/>
          </a:xfrm>
          <a:prstGeom prst="rect">
            <a:avLst/>
          </a:prstGeom>
        </p:spPr>
      </p:pic>
    </p:spTree>
    <p:extLst>
      <p:ext uri="{BB962C8B-B14F-4D97-AF65-F5344CB8AC3E}">
        <p14:creationId xmlns:p14="http://schemas.microsoft.com/office/powerpoint/2010/main" val="397223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C0C2D15-1FB1-11D4-3B09-BDB11E93B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670" y="2013072"/>
            <a:ext cx="4518660" cy="4518660"/>
          </a:xfrm>
          <a:prstGeom prst="rect">
            <a:avLst/>
          </a:prstGeom>
        </p:spPr>
      </p:pic>
      <p:sp>
        <p:nvSpPr>
          <p:cNvPr id="3" name="テキスト ボックス 2">
            <a:extLst>
              <a:ext uri="{FF2B5EF4-FFF2-40B4-BE49-F238E27FC236}">
                <a16:creationId xmlns:a16="http://schemas.microsoft.com/office/drawing/2014/main" id="{6C869C0F-A5DE-40C5-F6DC-C6E86BD21C8E}"/>
              </a:ext>
            </a:extLst>
          </p:cNvPr>
          <p:cNvSpPr txBox="1"/>
          <p:nvPr/>
        </p:nvSpPr>
        <p:spPr>
          <a:xfrm>
            <a:off x="1826697" y="912537"/>
            <a:ext cx="5254965" cy="707886"/>
          </a:xfrm>
          <a:prstGeom prst="rect">
            <a:avLst/>
          </a:prstGeom>
          <a:noFill/>
        </p:spPr>
        <p:txBody>
          <a:bodyPr wrap="none" rtlCol="0">
            <a:spAutoFit/>
          </a:bodyPr>
          <a:lstStyle/>
          <a:p>
            <a:r>
              <a:rPr kumimoji="1" lang="ja-JP" altLang="en-US" sz="4000" b="1" dirty="0">
                <a:latin typeface="UD デジタル 教科書体 NK-B" panose="02020700000000000000" pitchFamily="18" charset="-128"/>
                <a:ea typeface="UD デジタル 教科書体 NK-B" panose="02020700000000000000" pitchFamily="18" charset="-128"/>
              </a:rPr>
              <a:t>さいしょに　することは？</a:t>
            </a:r>
          </a:p>
        </p:txBody>
      </p:sp>
    </p:spTree>
    <p:extLst>
      <p:ext uri="{BB962C8B-B14F-4D97-AF65-F5344CB8AC3E}">
        <p14:creationId xmlns:p14="http://schemas.microsoft.com/office/powerpoint/2010/main" val="13830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F00AFB2-0F97-F299-7C83-9C871ADB1BB8}"/>
              </a:ext>
            </a:extLst>
          </p:cNvPr>
          <p:cNvSpPr txBox="1"/>
          <p:nvPr/>
        </p:nvSpPr>
        <p:spPr>
          <a:xfrm>
            <a:off x="914400" y="3105834"/>
            <a:ext cx="2624436" cy="646331"/>
          </a:xfrm>
          <a:prstGeom prst="rect">
            <a:avLst/>
          </a:prstGeom>
          <a:noFill/>
        </p:spPr>
        <p:txBody>
          <a:bodyPr wrap="none" rtlCol="0">
            <a:spAutoFit/>
          </a:bodyPr>
          <a:lstStyle/>
          <a:p>
            <a:r>
              <a:rPr kumimoji="1" lang="ja-JP" altLang="en-US" sz="3600" b="1" dirty="0">
                <a:latin typeface="UD デジタル 教科書体 NK-B" panose="02020700000000000000" pitchFamily="18" charset="-128"/>
                <a:ea typeface="UD デジタル 教科書体 NK-B" panose="02020700000000000000" pitchFamily="18" charset="-128"/>
              </a:rPr>
              <a:t>①てをあらう</a:t>
            </a:r>
          </a:p>
        </p:txBody>
      </p:sp>
      <p:pic>
        <p:nvPicPr>
          <p:cNvPr id="6" name="図 5">
            <a:extLst>
              <a:ext uri="{FF2B5EF4-FFF2-40B4-BE49-F238E27FC236}">
                <a16:creationId xmlns:a16="http://schemas.microsoft.com/office/drawing/2014/main" id="{38D52457-FB73-8D3E-533D-095A02CC3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927" y="1728712"/>
            <a:ext cx="4047978" cy="4819021"/>
          </a:xfrm>
          <a:prstGeom prst="rect">
            <a:avLst/>
          </a:prstGeom>
        </p:spPr>
      </p:pic>
      <p:sp>
        <p:nvSpPr>
          <p:cNvPr id="5" name="テキスト ボックス 4">
            <a:extLst>
              <a:ext uri="{FF2B5EF4-FFF2-40B4-BE49-F238E27FC236}">
                <a16:creationId xmlns:a16="http://schemas.microsoft.com/office/drawing/2014/main" id="{5A5A3321-35B5-E1FA-16D0-587A42856A75}"/>
              </a:ext>
            </a:extLst>
          </p:cNvPr>
          <p:cNvSpPr txBox="1"/>
          <p:nvPr/>
        </p:nvSpPr>
        <p:spPr>
          <a:xfrm>
            <a:off x="1826697" y="912537"/>
            <a:ext cx="5254965" cy="707886"/>
          </a:xfrm>
          <a:prstGeom prst="rect">
            <a:avLst/>
          </a:prstGeom>
          <a:noFill/>
        </p:spPr>
        <p:txBody>
          <a:bodyPr wrap="none" rtlCol="0">
            <a:spAutoFit/>
          </a:bodyPr>
          <a:lstStyle/>
          <a:p>
            <a:r>
              <a:rPr kumimoji="1" lang="ja-JP" altLang="en-US" sz="4000" b="1" dirty="0">
                <a:latin typeface="UD デジタル 教科書体 NK-B" panose="02020700000000000000" pitchFamily="18" charset="-128"/>
                <a:ea typeface="UD デジタル 教科書体 NK-B" panose="02020700000000000000" pitchFamily="18" charset="-128"/>
              </a:rPr>
              <a:t>さいしょに　することは？</a:t>
            </a:r>
          </a:p>
        </p:txBody>
      </p:sp>
    </p:spTree>
    <p:extLst>
      <p:ext uri="{BB962C8B-B14F-4D97-AF65-F5344CB8AC3E}">
        <p14:creationId xmlns:p14="http://schemas.microsoft.com/office/powerpoint/2010/main" val="157640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F00AFB2-0F97-F299-7C83-9C871ADB1BB8}"/>
              </a:ext>
            </a:extLst>
          </p:cNvPr>
          <p:cNvSpPr txBox="1"/>
          <p:nvPr/>
        </p:nvSpPr>
        <p:spPr>
          <a:xfrm>
            <a:off x="914400" y="3105834"/>
            <a:ext cx="3445174" cy="646331"/>
          </a:xfrm>
          <a:prstGeom prst="rect">
            <a:avLst/>
          </a:prstGeom>
          <a:noFill/>
        </p:spPr>
        <p:txBody>
          <a:bodyPr wrap="none" rtlCol="0">
            <a:spAutoFit/>
          </a:bodyPr>
          <a:lstStyle/>
          <a:p>
            <a:r>
              <a:rPr kumimoji="1" lang="ja-JP" altLang="en-US" sz="3600" b="1" dirty="0">
                <a:latin typeface="UD デジタル 教科書体 NK-B" panose="02020700000000000000" pitchFamily="18" charset="-128"/>
                <a:ea typeface="UD デジタル 教科書体 NK-B" panose="02020700000000000000" pitchFamily="18" charset="-128"/>
              </a:rPr>
              <a:t>②みじたくをする</a:t>
            </a:r>
          </a:p>
        </p:txBody>
      </p:sp>
      <p:grpSp>
        <p:nvGrpSpPr>
          <p:cNvPr id="7" name="グループ化 6">
            <a:extLst>
              <a:ext uri="{FF2B5EF4-FFF2-40B4-BE49-F238E27FC236}">
                <a16:creationId xmlns:a16="http://schemas.microsoft.com/office/drawing/2014/main" id="{2B20BE98-A49C-E6E3-FDB1-9D2363BF6840}"/>
              </a:ext>
            </a:extLst>
          </p:cNvPr>
          <p:cNvGrpSpPr/>
          <p:nvPr/>
        </p:nvGrpSpPr>
        <p:grpSpPr>
          <a:xfrm>
            <a:off x="3956644" y="1832230"/>
            <a:ext cx="3178798" cy="4601090"/>
            <a:chOff x="4077414" y="1849807"/>
            <a:chExt cx="3178798" cy="4601090"/>
          </a:xfrm>
        </p:grpSpPr>
        <p:pic>
          <p:nvPicPr>
            <p:cNvPr id="4" name="図 3">
              <a:extLst>
                <a:ext uri="{FF2B5EF4-FFF2-40B4-BE49-F238E27FC236}">
                  <a16:creationId xmlns:a16="http://schemas.microsoft.com/office/drawing/2014/main" id="{2BAAC07E-0C3C-CE7E-C9A7-C8DFB1DE0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414" y="1849807"/>
              <a:ext cx="3178798" cy="4601090"/>
            </a:xfrm>
            <a:prstGeom prst="rect">
              <a:avLst/>
            </a:prstGeom>
          </p:spPr>
        </p:pic>
        <p:pic>
          <p:nvPicPr>
            <p:cNvPr id="6" name="図 5">
              <a:extLst>
                <a:ext uri="{FF2B5EF4-FFF2-40B4-BE49-F238E27FC236}">
                  <a16:creationId xmlns:a16="http://schemas.microsoft.com/office/drawing/2014/main" id="{30FCB852-F930-C0A6-AC73-4D9546218C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623" y="3636360"/>
              <a:ext cx="2088668" cy="1574321"/>
            </a:xfrm>
            <a:prstGeom prst="rect">
              <a:avLst/>
            </a:prstGeom>
          </p:spPr>
        </p:pic>
      </p:grpSp>
      <p:sp>
        <p:nvSpPr>
          <p:cNvPr id="8" name="テキスト ボックス 7">
            <a:extLst>
              <a:ext uri="{FF2B5EF4-FFF2-40B4-BE49-F238E27FC236}">
                <a16:creationId xmlns:a16="http://schemas.microsoft.com/office/drawing/2014/main" id="{CE4A4F4B-CC86-C9A7-65A1-37F3073520FE}"/>
              </a:ext>
            </a:extLst>
          </p:cNvPr>
          <p:cNvSpPr txBox="1"/>
          <p:nvPr/>
        </p:nvSpPr>
        <p:spPr>
          <a:xfrm>
            <a:off x="1826697" y="912537"/>
            <a:ext cx="5254965" cy="707886"/>
          </a:xfrm>
          <a:prstGeom prst="rect">
            <a:avLst/>
          </a:prstGeom>
          <a:noFill/>
        </p:spPr>
        <p:txBody>
          <a:bodyPr wrap="none" rtlCol="0">
            <a:spAutoFit/>
          </a:bodyPr>
          <a:lstStyle/>
          <a:p>
            <a:r>
              <a:rPr kumimoji="1" lang="ja-JP" altLang="en-US" sz="4000" b="1" dirty="0">
                <a:latin typeface="UD デジタル 教科書体 NK-B" panose="02020700000000000000" pitchFamily="18" charset="-128"/>
                <a:ea typeface="UD デジタル 教科書体 NK-B" panose="02020700000000000000" pitchFamily="18" charset="-128"/>
              </a:rPr>
              <a:t>さいしょに　することは？</a:t>
            </a:r>
          </a:p>
        </p:txBody>
      </p:sp>
    </p:spTree>
    <p:extLst>
      <p:ext uri="{BB962C8B-B14F-4D97-AF65-F5344CB8AC3E}">
        <p14:creationId xmlns:p14="http://schemas.microsoft.com/office/powerpoint/2010/main" val="6289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C2EDF89-D387-9ACB-0B87-0897A2443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50" y="1815485"/>
            <a:ext cx="4047978" cy="4819021"/>
          </a:xfrm>
          <a:prstGeom prst="rect">
            <a:avLst/>
          </a:prstGeom>
        </p:spPr>
      </p:pic>
      <p:grpSp>
        <p:nvGrpSpPr>
          <p:cNvPr id="3" name="グループ化 2">
            <a:extLst>
              <a:ext uri="{FF2B5EF4-FFF2-40B4-BE49-F238E27FC236}">
                <a16:creationId xmlns:a16="http://schemas.microsoft.com/office/drawing/2014/main" id="{E81E794A-EB2C-BCDB-C9BF-AB614AD88F8B}"/>
              </a:ext>
            </a:extLst>
          </p:cNvPr>
          <p:cNvGrpSpPr/>
          <p:nvPr/>
        </p:nvGrpSpPr>
        <p:grpSpPr>
          <a:xfrm>
            <a:off x="4952328" y="1924451"/>
            <a:ext cx="3178798" cy="4601090"/>
            <a:chOff x="4685042" y="1790895"/>
            <a:chExt cx="3178798" cy="4601090"/>
          </a:xfrm>
        </p:grpSpPr>
        <p:pic>
          <p:nvPicPr>
            <p:cNvPr id="6" name="図 5">
              <a:extLst>
                <a:ext uri="{FF2B5EF4-FFF2-40B4-BE49-F238E27FC236}">
                  <a16:creationId xmlns:a16="http://schemas.microsoft.com/office/drawing/2014/main" id="{52F95439-EFC2-42DB-8E77-5945CCCE7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042" y="1790895"/>
              <a:ext cx="3178798" cy="4601090"/>
            </a:xfrm>
            <a:prstGeom prst="rect">
              <a:avLst/>
            </a:prstGeom>
          </p:spPr>
        </p:pic>
        <p:pic>
          <p:nvPicPr>
            <p:cNvPr id="7" name="図 6">
              <a:extLst>
                <a:ext uri="{FF2B5EF4-FFF2-40B4-BE49-F238E27FC236}">
                  <a16:creationId xmlns:a16="http://schemas.microsoft.com/office/drawing/2014/main" id="{BEF077AE-FC3F-0857-658E-64CF5B2ED0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2843" y="3625556"/>
              <a:ext cx="1983543" cy="1495084"/>
            </a:xfrm>
            <a:prstGeom prst="rect">
              <a:avLst/>
            </a:prstGeom>
          </p:spPr>
        </p:pic>
      </p:grpSp>
      <p:pic>
        <p:nvPicPr>
          <p:cNvPr id="11" name="図 10">
            <a:extLst>
              <a:ext uri="{FF2B5EF4-FFF2-40B4-BE49-F238E27FC236}">
                <a16:creationId xmlns:a16="http://schemas.microsoft.com/office/drawing/2014/main" id="{E62E9D34-69CC-F18B-E99E-DF66DC120C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88" y="1755850"/>
            <a:ext cx="1892372" cy="1892372"/>
          </a:xfrm>
          <a:prstGeom prst="rect">
            <a:avLst/>
          </a:prstGeom>
        </p:spPr>
      </p:pic>
      <p:pic>
        <p:nvPicPr>
          <p:cNvPr id="13" name="図 12">
            <a:extLst>
              <a:ext uri="{FF2B5EF4-FFF2-40B4-BE49-F238E27FC236}">
                <a16:creationId xmlns:a16="http://schemas.microsoft.com/office/drawing/2014/main" id="{9ADFCABB-F5EE-5739-AB0E-F1CD3E3D63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6805" y="1484260"/>
            <a:ext cx="2223596" cy="2223596"/>
          </a:xfrm>
          <a:prstGeom prst="rect">
            <a:avLst/>
          </a:prstGeom>
        </p:spPr>
      </p:pic>
      <p:sp>
        <p:nvSpPr>
          <p:cNvPr id="2" name="テキスト ボックス 1">
            <a:extLst>
              <a:ext uri="{FF2B5EF4-FFF2-40B4-BE49-F238E27FC236}">
                <a16:creationId xmlns:a16="http://schemas.microsoft.com/office/drawing/2014/main" id="{275D55EA-F408-0BF1-2F21-B80E35E125BF}"/>
              </a:ext>
            </a:extLst>
          </p:cNvPr>
          <p:cNvSpPr txBox="1"/>
          <p:nvPr/>
        </p:nvSpPr>
        <p:spPr>
          <a:xfrm>
            <a:off x="1826697" y="912537"/>
            <a:ext cx="5254965" cy="707886"/>
          </a:xfrm>
          <a:prstGeom prst="rect">
            <a:avLst/>
          </a:prstGeom>
          <a:noFill/>
        </p:spPr>
        <p:txBody>
          <a:bodyPr wrap="none" rtlCol="0">
            <a:spAutoFit/>
          </a:bodyPr>
          <a:lstStyle/>
          <a:p>
            <a:r>
              <a:rPr kumimoji="1" lang="ja-JP" altLang="en-US" sz="4000" b="1" dirty="0">
                <a:latin typeface="UD デジタル 教科書体 NK-B" panose="02020700000000000000" pitchFamily="18" charset="-128"/>
                <a:ea typeface="UD デジタル 教科書体 NK-B" panose="02020700000000000000" pitchFamily="18" charset="-128"/>
              </a:rPr>
              <a:t>さいしょに　することは？</a:t>
            </a:r>
          </a:p>
        </p:txBody>
      </p:sp>
    </p:spTree>
    <p:extLst>
      <p:ext uri="{BB962C8B-B14F-4D97-AF65-F5344CB8AC3E}">
        <p14:creationId xmlns:p14="http://schemas.microsoft.com/office/powerpoint/2010/main" val="354468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09C0AE-262B-CFBC-7BBC-90ED6FFE3215}"/>
              </a:ext>
            </a:extLst>
          </p:cNvPr>
          <p:cNvSpPr txBox="1"/>
          <p:nvPr/>
        </p:nvSpPr>
        <p:spPr>
          <a:xfrm>
            <a:off x="995674" y="776172"/>
            <a:ext cx="7295276" cy="707886"/>
          </a:xfrm>
          <a:prstGeom prst="rect">
            <a:avLst/>
          </a:prstGeom>
          <a:noFill/>
        </p:spPr>
        <p:txBody>
          <a:bodyPr wrap="square" rtlCol="0">
            <a:spAutoFit/>
          </a:bodyPr>
          <a:lstStyle/>
          <a:p>
            <a:r>
              <a:rPr kumimoji="1"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よっつ</a:t>
            </a:r>
            <a:r>
              <a:rPr kumimoji="1" lang="ja-JP" altLang="en-US" sz="3600" b="1" dirty="0">
                <a:solidFill>
                  <a:srgbClr val="FF0000"/>
                </a:solidFill>
                <a:latin typeface="UD デジタル 教科書体 NK-B" panose="02020700000000000000" pitchFamily="18" charset="-128"/>
                <a:ea typeface="UD デジタル 教科書体 NK-B" panose="02020700000000000000" pitchFamily="18" charset="-128"/>
              </a:rPr>
              <a:t>のぽいんと　</a:t>
            </a:r>
            <a:r>
              <a:rPr kumimoji="1" lang="ja-JP" altLang="en-US" sz="3600" b="1" dirty="0">
                <a:latin typeface="UD デジタル 教科書体 NK-B" panose="02020700000000000000" pitchFamily="18" charset="-128"/>
                <a:ea typeface="UD デジタル 教科書体 NK-B" panose="02020700000000000000" pitchFamily="18" charset="-128"/>
              </a:rPr>
              <a:t>みつけられるかな</a:t>
            </a:r>
          </a:p>
        </p:txBody>
      </p:sp>
      <p:pic>
        <p:nvPicPr>
          <p:cNvPr id="4" name="図 3">
            <a:extLst>
              <a:ext uri="{FF2B5EF4-FFF2-40B4-BE49-F238E27FC236}">
                <a16:creationId xmlns:a16="http://schemas.microsoft.com/office/drawing/2014/main" id="{324C05BA-7966-84D3-D7B0-33C7CA968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240" y="1189415"/>
            <a:ext cx="5638800" cy="5638800"/>
          </a:xfrm>
          <a:prstGeom prst="rect">
            <a:avLst/>
          </a:prstGeom>
        </p:spPr>
      </p:pic>
      <p:sp>
        <p:nvSpPr>
          <p:cNvPr id="6" name="楕円 5">
            <a:extLst>
              <a:ext uri="{FF2B5EF4-FFF2-40B4-BE49-F238E27FC236}">
                <a16:creationId xmlns:a16="http://schemas.microsoft.com/office/drawing/2014/main" id="{8D9A6555-B11C-1567-DE28-51B02F4DD175}"/>
              </a:ext>
            </a:extLst>
          </p:cNvPr>
          <p:cNvSpPr/>
          <p:nvPr/>
        </p:nvSpPr>
        <p:spPr>
          <a:xfrm>
            <a:off x="2301240" y="2926080"/>
            <a:ext cx="1569720" cy="1005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51C89038-F71F-05DB-BF81-99CF183EE87A}"/>
              </a:ext>
            </a:extLst>
          </p:cNvPr>
          <p:cNvSpPr/>
          <p:nvPr/>
        </p:nvSpPr>
        <p:spPr>
          <a:xfrm>
            <a:off x="5654040" y="2917463"/>
            <a:ext cx="1569720" cy="1005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E48AE724-1890-4699-B8C2-FF34143F1F66}"/>
              </a:ext>
            </a:extLst>
          </p:cNvPr>
          <p:cNvSpPr/>
          <p:nvPr/>
        </p:nvSpPr>
        <p:spPr>
          <a:xfrm>
            <a:off x="3977640" y="2917463"/>
            <a:ext cx="1569720" cy="1005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96130AD3-D585-EF2A-9E31-1767ABA57D46}"/>
              </a:ext>
            </a:extLst>
          </p:cNvPr>
          <p:cNvSpPr/>
          <p:nvPr/>
        </p:nvSpPr>
        <p:spPr>
          <a:xfrm>
            <a:off x="3954780" y="4095572"/>
            <a:ext cx="1569720" cy="23052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FC36D06A-3126-4D85-BF4A-3D064E9688D9}"/>
              </a:ext>
            </a:extLst>
          </p:cNvPr>
          <p:cNvSpPr/>
          <p:nvPr/>
        </p:nvSpPr>
        <p:spPr>
          <a:xfrm>
            <a:off x="3619500" y="1834106"/>
            <a:ext cx="2240280" cy="1005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E92DF14-3CCF-679F-42D4-3D12C4F6A4CC}"/>
              </a:ext>
            </a:extLst>
          </p:cNvPr>
          <p:cNvSpPr txBox="1"/>
          <p:nvPr/>
        </p:nvSpPr>
        <p:spPr>
          <a:xfrm>
            <a:off x="866474" y="3712753"/>
            <a:ext cx="1859805" cy="584775"/>
          </a:xfrm>
          <a:prstGeom prst="rect">
            <a:avLst/>
          </a:prstGeom>
          <a:noFill/>
        </p:spPr>
        <p:txBody>
          <a:bodyPr wrap="none" rtlCol="0">
            <a:spAutoFit/>
          </a:bodyPr>
          <a:lstStyle/>
          <a:p>
            <a:r>
              <a:rPr kumimoji="1" lang="ja-JP" altLang="en-US" sz="3200" b="1" dirty="0">
                <a:latin typeface="UD デジタル 教科書体 NK-B" panose="02020700000000000000" pitchFamily="18" charset="-128"/>
                <a:ea typeface="UD デジタル 教科書体 NK-B" panose="02020700000000000000" pitchFamily="18" charset="-128"/>
              </a:rPr>
              <a:t>て　を・・・</a:t>
            </a:r>
          </a:p>
        </p:txBody>
      </p:sp>
      <p:sp>
        <p:nvSpPr>
          <p:cNvPr id="3" name="テキスト ボックス 2">
            <a:extLst>
              <a:ext uri="{FF2B5EF4-FFF2-40B4-BE49-F238E27FC236}">
                <a16:creationId xmlns:a16="http://schemas.microsoft.com/office/drawing/2014/main" id="{FB540751-D684-0EC4-4D0B-F46876ABD414}"/>
              </a:ext>
            </a:extLst>
          </p:cNvPr>
          <p:cNvSpPr txBox="1"/>
          <p:nvPr/>
        </p:nvSpPr>
        <p:spPr>
          <a:xfrm>
            <a:off x="1482496" y="5471379"/>
            <a:ext cx="2672526" cy="584775"/>
          </a:xfrm>
          <a:prstGeom prst="rect">
            <a:avLst/>
          </a:prstGeom>
          <a:noFill/>
        </p:spPr>
        <p:txBody>
          <a:bodyPr wrap="none" rtlCol="0">
            <a:spAutoFit/>
          </a:bodyPr>
          <a:lstStyle/>
          <a:p>
            <a:r>
              <a:rPr kumimoji="1" lang="ja-JP" altLang="en-US" sz="3200" b="1" dirty="0">
                <a:latin typeface="UD デジタル 教科書体 NK-B" panose="02020700000000000000" pitchFamily="18" charset="-128"/>
                <a:ea typeface="UD デジタル 教科書体 NK-B" panose="02020700000000000000" pitchFamily="18" charset="-128"/>
              </a:rPr>
              <a:t>ぼたん　を・・・</a:t>
            </a:r>
          </a:p>
        </p:txBody>
      </p:sp>
      <p:sp>
        <p:nvSpPr>
          <p:cNvPr id="14" name="テキスト ボックス 13">
            <a:extLst>
              <a:ext uri="{FF2B5EF4-FFF2-40B4-BE49-F238E27FC236}">
                <a16:creationId xmlns:a16="http://schemas.microsoft.com/office/drawing/2014/main" id="{9B0E2672-E8BC-7D1C-6AF5-BF87DA61DC2E}"/>
              </a:ext>
            </a:extLst>
          </p:cNvPr>
          <p:cNvSpPr txBox="1"/>
          <p:nvPr/>
        </p:nvSpPr>
        <p:spPr>
          <a:xfrm>
            <a:off x="429209" y="2294461"/>
            <a:ext cx="3548432" cy="584775"/>
          </a:xfrm>
          <a:prstGeom prst="rect">
            <a:avLst/>
          </a:prstGeom>
          <a:noFill/>
        </p:spPr>
        <p:txBody>
          <a:bodyPr wrap="square" rtlCol="0">
            <a:spAutoFit/>
          </a:bodyPr>
          <a:lstStyle/>
          <a:p>
            <a:r>
              <a:rPr kumimoji="1" lang="ja-JP" altLang="en-US" sz="3200" b="1" dirty="0">
                <a:latin typeface="UD デジタル 教科書体 NK-B" panose="02020700000000000000" pitchFamily="18" charset="-128"/>
                <a:ea typeface="UD デジタル 教科書体 NK-B" panose="02020700000000000000" pitchFamily="18" charset="-128"/>
              </a:rPr>
              <a:t>かみのけ　を・・・</a:t>
            </a:r>
          </a:p>
        </p:txBody>
      </p:sp>
      <p:sp>
        <p:nvSpPr>
          <p:cNvPr id="12" name="テキスト ボックス 11">
            <a:extLst>
              <a:ext uri="{FF2B5EF4-FFF2-40B4-BE49-F238E27FC236}">
                <a16:creationId xmlns:a16="http://schemas.microsoft.com/office/drawing/2014/main" id="{DA2337A8-6FA4-9D02-F663-1D10BC58B15C}"/>
              </a:ext>
            </a:extLst>
          </p:cNvPr>
          <p:cNvSpPr txBox="1"/>
          <p:nvPr/>
        </p:nvSpPr>
        <p:spPr>
          <a:xfrm>
            <a:off x="5859780" y="2255171"/>
            <a:ext cx="2505814" cy="584775"/>
          </a:xfrm>
          <a:prstGeom prst="rect">
            <a:avLst/>
          </a:prstGeom>
          <a:noFill/>
        </p:spPr>
        <p:txBody>
          <a:bodyPr wrap="none" rtlCol="0">
            <a:spAutoFit/>
          </a:bodyPr>
          <a:lstStyle/>
          <a:p>
            <a:r>
              <a:rPr kumimoji="1" lang="ja-JP" altLang="en-US" sz="3200" b="1" dirty="0">
                <a:latin typeface="UD デジタル 教科書体 NK-B" panose="02020700000000000000" pitchFamily="18" charset="-128"/>
                <a:ea typeface="UD デジタル 教科書体 NK-B" panose="02020700000000000000" pitchFamily="18" charset="-128"/>
              </a:rPr>
              <a:t>ますく　を・・・</a:t>
            </a:r>
            <a:endParaRPr kumimoji="1" lang="en-US" altLang="ja-JP" sz="32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63653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9" grpId="0"/>
      <p:bldP spid="3" grpId="0"/>
      <p:bldP spid="14"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C64285C8-138E-0810-8940-614111D66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480" y="1170724"/>
            <a:ext cx="5645041" cy="5687276"/>
          </a:xfrm>
          <a:prstGeom prst="rect">
            <a:avLst/>
          </a:prstGeom>
        </p:spPr>
      </p:pic>
      <p:grpSp>
        <p:nvGrpSpPr>
          <p:cNvPr id="13" name="グループ化 12">
            <a:extLst>
              <a:ext uri="{FF2B5EF4-FFF2-40B4-BE49-F238E27FC236}">
                <a16:creationId xmlns:a16="http://schemas.microsoft.com/office/drawing/2014/main" id="{4ABCBA7A-904F-D4C7-9199-1F2B51E02584}"/>
              </a:ext>
            </a:extLst>
          </p:cNvPr>
          <p:cNvGrpSpPr/>
          <p:nvPr/>
        </p:nvGrpSpPr>
        <p:grpSpPr>
          <a:xfrm>
            <a:off x="2301240" y="1834106"/>
            <a:ext cx="4922520" cy="4566694"/>
            <a:chOff x="2301240" y="1834106"/>
            <a:chExt cx="4922520" cy="4566694"/>
          </a:xfrm>
        </p:grpSpPr>
        <p:sp>
          <p:nvSpPr>
            <p:cNvPr id="6" name="楕円 5">
              <a:extLst>
                <a:ext uri="{FF2B5EF4-FFF2-40B4-BE49-F238E27FC236}">
                  <a16:creationId xmlns:a16="http://schemas.microsoft.com/office/drawing/2014/main" id="{8D9A6555-B11C-1567-DE28-51B02F4DD175}"/>
                </a:ext>
              </a:extLst>
            </p:cNvPr>
            <p:cNvSpPr/>
            <p:nvPr/>
          </p:nvSpPr>
          <p:spPr>
            <a:xfrm>
              <a:off x="2301240" y="2926080"/>
              <a:ext cx="1569720" cy="1005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51C89038-F71F-05DB-BF81-99CF183EE87A}"/>
                </a:ext>
              </a:extLst>
            </p:cNvPr>
            <p:cNvSpPr/>
            <p:nvPr/>
          </p:nvSpPr>
          <p:spPr>
            <a:xfrm>
              <a:off x="5654040" y="2917463"/>
              <a:ext cx="1569720" cy="1005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E48AE724-1890-4699-B8C2-FF34143F1F66}"/>
                </a:ext>
              </a:extLst>
            </p:cNvPr>
            <p:cNvSpPr/>
            <p:nvPr/>
          </p:nvSpPr>
          <p:spPr>
            <a:xfrm>
              <a:off x="3977640" y="2917463"/>
              <a:ext cx="1569720" cy="1005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96130AD3-D585-EF2A-9E31-1767ABA57D46}"/>
                </a:ext>
              </a:extLst>
            </p:cNvPr>
            <p:cNvSpPr/>
            <p:nvPr/>
          </p:nvSpPr>
          <p:spPr>
            <a:xfrm>
              <a:off x="3954780" y="4095572"/>
              <a:ext cx="1569720" cy="23052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FC36D06A-3126-4D85-BF4A-3D064E9688D9}"/>
                </a:ext>
              </a:extLst>
            </p:cNvPr>
            <p:cNvSpPr/>
            <p:nvPr/>
          </p:nvSpPr>
          <p:spPr>
            <a:xfrm>
              <a:off x="3619500" y="1834106"/>
              <a:ext cx="2240280" cy="1005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D30FC1FA-9A76-FF23-DABD-B29ACAF6FD78}"/>
              </a:ext>
            </a:extLst>
          </p:cNvPr>
          <p:cNvSpPr txBox="1"/>
          <p:nvPr/>
        </p:nvSpPr>
        <p:spPr>
          <a:xfrm>
            <a:off x="2743844" y="776172"/>
            <a:ext cx="4454182" cy="769441"/>
          </a:xfrm>
          <a:prstGeom prst="rect">
            <a:avLst/>
          </a:prstGeom>
          <a:noFill/>
        </p:spPr>
        <p:txBody>
          <a:bodyPr wrap="square" rtlCol="0">
            <a:sp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rPr>
              <a:t>よっつ</a:t>
            </a:r>
            <a:r>
              <a:rPr kumimoji="1" lang="ja-JP" altLang="en-US" sz="4000" b="1" dirty="0">
                <a:latin typeface="UD デジタル 教科書体 NK-B" panose="02020700000000000000" pitchFamily="18" charset="-128"/>
                <a:ea typeface="UD デジタル 教科書体 NK-B" panose="02020700000000000000" pitchFamily="18" charset="-128"/>
              </a:rPr>
              <a:t>のぽいんと</a:t>
            </a:r>
          </a:p>
        </p:txBody>
      </p:sp>
    </p:spTree>
    <p:extLst>
      <p:ext uri="{BB962C8B-B14F-4D97-AF65-F5344CB8AC3E}">
        <p14:creationId xmlns:p14="http://schemas.microsoft.com/office/powerpoint/2010/main" val="118231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2956</TotalTime>
  <Words>1558</Words>
  <Application>Microsoft Office PowerPoint</Application>
  <PresentationFormat>画面に合わせる (4:3)</PresentationFormat>
  <Paragraphs>105</Paragraphs>
  <Slides>27</Slides>
  <Notes>27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HGP創英角ﾎﾟｯﾌﾟ体</vt:lpstr>
      <vt:lpstr>NotoSansJP</vt:lpstr>
      <vt:lpstr>UD デジタル 教科書体 NK-B</vt:lpstr>
      <vt:lpstr>游ゴシック</vt:lpstr>
      <vt:lpstr>Arial</vt:lpstr>
      <vt:lpstr>Calibri</vt:lpstr>
      <vt:lpstr>Calibri Light</vt:lpstr>
      <vt:lpstr>Office テーマ</vt:lpstr>
      <vt:lpstr>きゅうしょくのじゅんびの「こつ」～とうばんをするとき～</vt:lpstr>
      <vt:lpstr>きゅうしょくのじゅんびの「こつ」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みに　つけよう！ きゅうしょくとうばんの「こつ」</vt:lpstr>
      <vt:lpstr>きれい　あんぜん</vt:lpstr>
      <vt:lpstr>※新潟県学校給食会の物資委員会においても給食の盛り付け方やはしの持ち方などの給食指導に使用できるパワーポイント資料を作成する予定です。完成した資料は新潟県学校給食会のHPにR6.4頃にアップされる予定ですので、 そちらもぜひ合わせてご活用ください。  ※使用にあたっては、新潟県学校給食会HPの専用ページにアップされますので、所属の栄養教諭等に視聴を依頼するか、新潟県学校給食会にお問い合わせください。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給食当番の「ひけつ」をみつけよう</dc:title>
  <dc:creator>五十嵐 収子</dc:creator>
  <cp:lastModifiedBy>加納 雅義</cp:lastModifiedBy>
  <cp:revision>63</cp:revision>
  <dcterms:created xsi:type="dcterms:W3CDTF">2023-08-02T06:17:28Z</dcterms:created>
  <dcterms:modified xsi:type="dcterms:W3CDTF">2024-01-15T03:40:43Z</dcterms:modified>
</cp:coreProperties>
</file>